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7" r:id="rId2"/>
    <p:sldId id="296" r:id="rId3"/>
    <p:sldId id="264" r:id="rId4"/>
    <p:sldId id="266" r:id="rId5"/>
    <p:sldId id="290" r:id="rId6"/>
    <p:sldId id="268" r:id="rId7"/>
    <p:sldId id="269" r:id="rId8"/>
    <p:sldId id="272" r:id="rId9"/>
    <p:sldId id="299" r:id="rId10"/>
    <p:sldId id="298" r:id="rId11"/>
    <p:sldId id="274" r:id="rId12"/>
    <p:sldId id="276" r:id="rId13"/>
    <p:sldId id="277" r:id="rId14"/>
    <p:sldId id="263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3514D"/>
    <a:srgbClr val="DA4D57"/>
    <a:srgbClr val="409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64" autoAdjust="0"/>
    <p:restoredTop sz="94628"/>
  </p:normalViewPr>
  <p:slideViewPr>
    <p:cSldViewPr snapToGrid="0" snapToObjects="1">
      <p:cViewPr varScale="1">
        <p:scale>
          <a:sx n="60" d="100"/>
          <a:sy n="60" d="100"/>
        </p:scale>
        <p:origin x="11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88"/>
    </p:cViewPr>
  </p:sorterViewPr>
  <p:notesViewPr>
    <p:cSldViewPr snapToGrid="0" snapToObjects="1">
      <p:cViewPr varScale="1">
        <p:scale>
          <a:sx n="95" d="100"/>
          <a:sy n="95" d="100"/>
        </p:scale>
        <p:origin x="25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96220B0-BEE5-7947-A77D-BCCB6663CA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8646083-9B68-094B-893D-963B2C1932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E52A7-4303-514C-9178-3E87BDB8A736}" type="datetimeFigureOut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FF344AD-FC60-4F4E-999A-55FA93C9A1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CC47CC3-66EF-1343-AF95-484911B824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E6DB3-C851-7B43-8DE8-D33A8F058CC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01029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CDDEE-77FD-DE49-B843-AE0159CD696C}" type="datetimeFigureOut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CF06C-F138-4A48-8A18-5D84B027C76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955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715A3412-81C3-2F45-AF96-133786BFEE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6E600E7F-1E15-124D-8572-7DC0E316A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61102F6-1D00-1C42-9E20-48FDBFB83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E02195-D1A9-7047-8BF5-324C4D9BA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9B11-C753-43C1-9E78-3ECB4EDE5F94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3609B1-C83A-CF40-973F-EE09BB69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48A5AC-738B-EF48-8F97-37F5D7DA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EEDB4CA-117D-9A4F-BAF8-42C54E7D25CC}"/>
              </a:ext>
            </a:extLst>
          </p:cNvPr>
          <p:cNvSpPr/>
          <p:nvPr userDrawn="1"/>
        </p:nvSpPr>
        <p:spPr>
          <a:xfrm>
            <a:off x="0" y="785813"/>
            <a:ext cx="12192000" cy="5900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398A74A7-BF4B-E246-A951-9EB7D3721A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17076"/>
          <a:stretch/>
        </p:blipFill>
        <p:spPr>
          <a:xfrm>
            <a:off x="0" y="6235700"/>
            <a:ext cx="121920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8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05DCD2-35E5-5943-B179-065EFFC7D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30B2FB1-3F4E-E040-ABD5-422D4953A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DFA005-E4AB-9B41-BD92-499AF88F9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EE36-1909-4F3B-9C21-2ACA88AD01D1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0E8775-D122-3244-9297-80C2470C6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D1036F-0D77-5E47-B824-3E1E1241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2797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D7FECD6-D31A-8A45-A3E3-4F80A26F8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2CABAF-F207-384D-AB7C-FA1E2615F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0623C3-66C6-A241-A348-0BF574262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B4BE4-8373-4C71-ACBE-2D0E086A17F6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E38924-E39D-5B49-B6C0-363F4DEE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F9C1C9-368A-DE42-8E0E-B60522F8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267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F4480A-6FFF-1A41-84F1-979625CA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DB26E6-5304-E044-932B-C01BFAAF8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9B2945-1DA5-EF4D-902B-3D22AE0B8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3C7E-1E44-4D2E-BF7D-428F898D1150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634E32D-3AE3-9047-9E62-821726AE5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559706B-5BBB-9B4F-920D-E8C5BEF7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7795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1089BB-BBBC-894C-8E36-9A73DABD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A2AA9E-E3AC-7545-8AE9-B1244B936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BA0FE8-F7A9-1C4D-8E88-6D001DA6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79C6-D11C-43FB-B4F9-511B75EFB206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D6107C-248B-3144-BFA2-B27C0C4C4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042305-569C-7549-96C5-45D5B12FB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7490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91557E-8E3C-A941-860A-573AE780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03AFA2-4019-D344-BDB0-C1608B2FC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2393194-1317-E64D-9F41-BE4E626C4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1AA3B5-1E6E-2841-A145-A6DFDDD2C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88A5-DEDF-46D3-9628-B84A61D4BA77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09658CC-AFDC-6547-9DFE-932DFE76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2159071-5D1D-A642-81DF-AE725ACE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1282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3F94F8-3D24-5147-AC50-3EF72B016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0761D03-38D7-A740-9C81-2472B88B2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DEF4F77-F850-4543-8F0E-4EDCC8B61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9E68510-1820-A145-A277-C7788F539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8B768D6-8003-8B4B-8F3D-EEB883DE1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7A51323-F246-1643-B076-D2C078AC2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30BE-F548-4E24-8E63-8FCE1B5A243A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D67CA79-CEAB-6D40-B26A-A7FAF96D4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9F8FD66-4706-BE4D-ACD9-3FA2A5A8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2229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6C6D8-8437-8547-8E0F-F4BE1A20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2D7221D-C3D6-8B49-BD18-8699AA4D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B31A-938B-421D-BF35-8DD8E986EDF7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E0AD70A-6EF4-D245-AB5E-5815BA8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CC2E635-D1C5-FE48-B41C-C8F79CC0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0042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F144B32-0D08-7846-A0B9-6157D8B8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03B12-277D-4982-8EB9-F9BCC20C3187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2C742E4-AA16-AE4B-883A-B0450D3B0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9F7B55B-0BF0-9842-8EF3-DA3EDCA0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558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93FD7-7AA1-F541-8C5C-C7209BF25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1F4659-01C1-9C48-AB0A-105AA781A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98E4E2-29BB-084D-983E-B63C4903E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EE46F0E-8806-7241-BDD0-083E5EA0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5A66-E2FC-44B8-945C-EE571316C6AD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887D39-5F07-EF4E-A239-1E11A304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9E73D6-4700-C848-8EBA-06FDE281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190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0A12EE-9DBF-C748-ABAD-94128E6A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B2C8840-2E7A-EF4B-ADFD-3BA1D1622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1C7BB4E-A054-5649-B27B-DEAD91CD4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3ABB9F7-2B7A-D84A-A9E3-858ABF8E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6C72-753A-4F50-8D65-2582386EC056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053874C-A54A-3449-BC7A-95FA1E1A1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C5D3382-0550-224D-80C2-7711A474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402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3D3630-D05D-B049-82DA-00E03C8B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614A7B-BBE1-5247-8CA4-69FF0D347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001BA9-5B75-C94B-B72A-E720EF623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F4679-3339-4DD5-A806-205D295DF367}" type="datetime1">
              <a:rPr kumimoji="1" lang="zh-TW" altLang="en-US" smtClean="0"/>
              <a:t>2023/2/13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B174DF-CB5C-2548-BFE3-E3953315D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BE8860-DB6C-1148-9190-42E1B43EE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2D6A9-8EC8-8D43-8158-2C3AE65F8A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9314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圖片 32">
            <a:extLst>
              <a:ext uri="{FF2B5EF4-FFF2-40B4-BE49-F238E27FC236}">
                <a16:creationId xmlns:a16="http://schemas.microsoft.com/office/drawing/2014/main" id="{799CBC21-D45D-414A-B0B8-98A077C9B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D9BCC9C2-1B39-B347-9654-501F05A0E753}"/>
              </a:ext>
            </a:extLst>
          </p:cNvPr>
          <p:cNvSpPr txBox="1"/>
          <p:nvPr/>
        </p:nvSpPr>
        <p:spPr>
          <a:xfrm>
            <a:off x="3192563" y="1119830"/>
            <a:ext cx="8753879" cy="1556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kumimoji="1" lang="en-US" altLang="zh-TW" sz="4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kumimoji="1" lang="zh-TW" altLang="zh-TW" sz="4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年度青年農民創新加值經營計畫</a:t>
            </a:r>
            <a:endParaRPr kumimoji="1" lang="en-US" altLang="zh-TW" sz="4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6000"/>
              </a:lnSpc>
            </a:pPr>
            <a:r>
              <a:rPr kumimoji="1" lang="zh-TW" altLang="zh-TW" sz="4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kumimoji="1" lang="zh-TW" altLang="en-US" sz="4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構想書</a:t>
            </a: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398A74A7-BF4B-E246-A951-9EB7D3721A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076"/>
          <a:stretch/>
        </p:blipFill>
        <p:spPr>
          <a:xfrm>
            <a:off x="0" y="5678487"/>
            <a:ext cx="12192000" cy="1179513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AFC048B0-633F-6F42-8CF2-C481796E7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8472" y="329972"/>
            <a:ext cx="2861568" cy="764541"/>
          </a:xfrm>
          <a:prstGeom prst="rect">
            <a:avLst/>
          </a:prstGeom>
        </p:spPr>
      </p:pic>
      <p:pic>
        <p:nvPicPr>
          <p:cNvPr id="22" name="圖片 21">
            <a:extLst>
              <a:ext uri="{FF2B5EF4-FFF2-40B4-BE49-F238E27FC236}">
                <a16:creationId xmlns:a16="http://schemas.microsoft.com/office/drawing/2014/main" id="{91998CE7-6E66-4147-94C1-AEA13377DD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05305"/>
            <a:ext cx="3577216" cy="5471036"/>
          </a:xfrm>
          <a:prstGeom prst="rect">
            <a:avLst/>
          </a:prstGeom>
        </p:spPr>
      </p:pic>
      <p:pic>
        <p:nvPicPr>
          <p:cNvPr id="23" name="圖片 22">
            <a:extLst>
              <a:ext uri="{FF2B5EF4-FFF2-40B4-BE49-F238E27FC236}">
                <a16:creationId xmlns:a16="http://schemas.microsoft.com/office/drawing/2014/main" id="{CA0E0ED4-3618-AE46-852A-22CDEEC234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20377" y="5240335"/>
            <a:ext cx="2171623" cy="1459331"/>
          </a:xfrm>
          <a:prstGeom prst="rect">
            <a:avLst/>
          </a:prstGeom>
        </p:spPr>
      </p:pic>
      <p:sp>
        <p:nvSpPr>
          <p:cNvPr id="4" name="圓角矩形 3"/>
          <p:cNvSpPr/>
          <p:nvPr/>
        </p:nvSpPr>
        <p:spPr>
          <a:xfrm>
            <a:off x="3800193" y="2833033"/>
            <a:ext cx="7576018" cy="3208662"/>
          </a:xfrm>
          <a:prstGeom prst="roundRect">
            <a:avLst>
              <a:gd name="adj" fmla="val 8751"/>
            </a:avLst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4094279" y="2871595"/>
            <a:ext cx="706770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計畫名稱：</a:t>
            </a:r>
            <a:endParaRPr kumimoji="1" lang="en-US" altLang="zh-TW" sz="2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計畫申請人：</a:t>
            </a:r>
            <a:endParaRPr kumimoji="1" lang="en-US" altLang="zh-TW" sz="2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團隊類型： </a:t>
            </a: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青年農民團隊   </a:t>
            </a: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青年農企業團隊</a:t>
            </a:r>
            <a:endParaRPr kumimoji="1" lang="en-US" altLang="zh-TW" sz="2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提案類別： </a:t>
            </a: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kumimoji="1" lang="zh-TW" altLang="zh-TW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創新服務類</a:t>
            </a: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kumimoji="1" lang="zh-TW" altLang="zh-TW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創新研發類</a:t>
            </a: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kumimoji="1" lang="zh-TW" altLang="zh-TW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初階加工類</a:t>
            </a:r>
            <a:endParaRPr kumimoji="1" lang="en-US" altLang="zh-TW" sz="2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□</a:t>
            </a: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新提計畫      </a:t>
            </a:r>
            <a:r>
              <a:rPr kumimoji="1"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延續性計畫</a:t>
            </a:r>
            <a:endParaRPr kumimoji="1" lang="en-US" altLang="zh-TW" sz="2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kumimoji="1" lang="zh-TW" altLang="en-US" sz="2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簡報日期：</a:t>
            </a:r>
            <a:endParaRPr kumimoji="1" lang="en-US" altLang="zh-TW" sz="2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64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395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伍、查核點說明</a:t>
            </a: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9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7544" y="791593"/>
            <a:ext cx="5450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9" name="矩形 8"/>
          <p:cNvSpPr/>
          <p:nvPr/>
        </p:nvSpPr>
        <p:spPr>
          <a:xfrm>
            <a:off x="467544" y="3404144"/>
            <a:ext cx="52855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二、期末查核點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0" name="矩形 9"/>
          <p:cNvSpPr/>
          <p:nvPr/>
        </p:nvSpPr>
        <p:spPr>
          <a:xfrm>
            <a:off x="576064" y="5798145"/>
            <a:ext cx="10180836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base"/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t>撰寫說明：</a:t>
            </a:r>
            <a:endParaRPr lang="en-US" altLang="zh-TW" dirty="0">
              <a:solidFill>
                <a:srgbClr val="FF0000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t>查核點應按時間順依序編列，內容以具體完成事項為原則，並提出明確量化數字。</a:t>
            </a:r>
            <a:endParaRPr lang="en-US" altLang="zh-TW" dirty="0">
              <a:solidFill>
                <a:srgbClr val="FF0000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t>每分項工作之期中、期末至少各有一項查核點。</a:t>
            </a:r>
            <a:endParaRPr lang="en-US" altLang="zh-TW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2744"/>
              </p:ext>
            </p:extLst>
          </p:nvPr>
        </p:nvGraphicFramePr>
        <p:xfrm>
          <a:off x="576064" y="1308337"/>
          <a:ext cx="10180836" cy="19080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9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5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查核點編號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預定完成日期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查核點內容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</a:t>
                      </a:r>
                      <a:r>
                        <a:rPr lang="zh-TW" alt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624106"/>
              </p:ext>
            </p:extLst>
          </p:nvPr>
        </p:nvGraphicFramePr>
        <p:xfrm>
          <a:off x="576064" y="3912258"/>
          <a:ext cx="10180836" cy="19080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9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5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查核點編號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預定完成日期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查核點內容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執行人員</a:t>
                      </a:r>
                      <a:r>
                        <a:rPr lang="zh-TW" alt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60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38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7655" y="940643"/>
            <a:ext cx="2020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一、量化效益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146785"/>
              </p:ext>
            </p:extLst>
          </p:nvPr>
        </p:nvGraphicFramePr>
        <p:xfrm>
          <a:off x="798214" y="1454107"/>
          <a:ext cx="10517486" cy="439789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13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2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0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6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739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評估項目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計畫執行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計畫執行後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預期效益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可自行修正</a:t>
                      </a: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39">
                <a:tc grid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成本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739">
                <a:tc grid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產值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739">
                <a:tc grid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農產品通過驗證數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739">
                <a:tc grid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拓展通路個數</a:t>
                      </a: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必填</a:t>
                      </a: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958">
                <a:tc row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就業人次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3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臨時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624">
                <a:tc gridSpan="2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新開發產品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624">
                <a:tc grid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新成立品牌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1132459"/>
                  </a:ext>
                </a:extLst>
              </a:tr>
              <a:tr h="404624">
                <a:tc gridSpan="2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體驗活動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395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陸、預期效益</a:t>
            </a: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10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8214" y="5965350"/>
            <a:ext cx="7830616" cy="646331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t>以上欄位可自行增加</a:t>
            </a:r>
            <a:endParaRPr lang="en-US" altLang="zh-TW" dirty="0">
              <a:solidFill>
                <a:srgbClr val="FF0000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t>本表之單位僅供參考，請自行依據實際計算方式進行單位修正。</a:t>
            </a:r>
            <a:endParaRPr lang="en-US" altLang="zh-TW" dirty="0">
              <a:solidFill>
                <a:srgbClr val="FF0000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297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395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陸、預期效益</a:t>
            </a: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11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6688" y="949370"/>
            <a:ext cx="107244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二、質化效益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533400" fontAlgn="base"/>
            <a:r>
              <a:rPr lang="zh-TW" altLang="en-US" sz="20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請說明計畫執行後，對社會、產業、環境等部分產生之質化影響</a:t>
            </a:r>
            <a:endParaRPr lang="en-US" altLang="zh-TW" sz="20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23937"/>
              </p:ext>
            </p:extLst>
          </p:nvPr>
        </p:nvGraphicFramePr>
        <p:xfrm>
          <a:off x="1171406" y="1825308"/>
          <a:ext cx="10169694" cy="457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影響面向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影響內容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社會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環境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452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4905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柒、總經費預算編列</a:t>
            </a: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12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420612"/>
              </p:ext>
            </p:extLst>
          </p:nvPr>
        </p:nvGraphicFramePr>
        <p:xfrm>
          <a:off x="962720" y="887181"/>
          <a:ext cx="10594871" cy="4630051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893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7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0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38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2180">
                <a:tc gridSpan="2"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經費說明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會計科目及代號</a:t>
                      </a:r>
                    </a:p>
                  </a:txBody>
                  <a:tcPr marL="17779" marR="17779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補助款佔該項目經費比例</a:t>
                      </a: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合計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(C)=(A)+(B)</a:t>
                      </a: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en-US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altLang="en-US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600" b="1" kern="1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79" marR="17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6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第一級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第二級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283">
                <a:tc rowSpan="9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業務費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租金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權利使用費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 dirty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 dirty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 dirty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委託勞務費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按日按件計資酬金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物品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雜支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 dirty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endParaRPr lang="zh-TW" altLang="en-US" baseline="0" dirty="0"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資訊服務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國內旅費</a:t>
                      </a: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162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計畫總經費</a:t>
                      </a:r>
                    </a:p>
                  </a:txBody>
                  <a:tcPr marL="17779" marR="17779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baseline="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1600" kern="100" baseline="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962720" y="5534561"/>
            <a:ext cx="7416824" cy="132343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填寫說明</a:t>
            </a:r>
            <a:endParaRPr lang="en-US" altLang="zh-TW" sz="1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委託勞務費以不超過總經費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為原則。</a:t>
            </a:r>
            <a:endParaRPr lang="en-US" altLang="zh-TW" sz="1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2.雜支以不超過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總經費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10%為原則。</a:t>
            </a:r>
          </a:p>
          <a:p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列出時本頁請務必簽名用印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或用大小章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公司行號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單位請四捨五入至千元。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AF80EAF7-047E-4BB6-A5AD-ED4EC3D91F1C}"/>
              </a:ext>
            </a:extLst>
          </p:cNvPr>
          <p:cNvGrpSpPr/>
          <p:nvPr/>
        </p:nvGrpSpPr>
        <p:grpSpPr>
          <a:xfrm>
            <a:off x="9787098" y="5623095"/>
            <a:ext cx="1798320" cy="1204243"/>
            <a:chOff x="6372200" y="5589240"/>
            <a:chExt cx="1798320" cy="1204243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CA5AA37-0E28-4EF0-AEF5-5BC8FB840812}"/>
                </a:ext>
              </a:extLst>
            </p:cNvPr>
            <p:cNvSpPr/>
            <p:nvPr/>
          </p:nvSpPr>
          <p:spPr>
            <a:xfrm>
              <a:off x="6372200" y="5589240"/>
              <a:ext cx="1798320" cy="12042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文字方塊 2">
              <a:extLst>
                <a:ext uri="{FF2B5EF4-FFF2-40B4-BE49-F238E27FC236}">
                  <a16:creationId xmlns:a16="http://schemas.microsoft.com/office/drawing/2014/main" id="{6EBD6463-8F8B-43DF-9942-CF762F69F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8407" y="6400412"/>
              <a:ext cx="1525905" cy="2769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 dirty="0">
                  <a:effectLst/>
                  <a:latin typeface="Callibri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sz="1200" kern="100" dirty="0">
                  <a:effectLst/>
                  <a:latin typeface="Callibri"/>
                  <a:ea typeface="微軟正黑體" panose="020B0604030504040204" pitchFamily="34" charset="-120"/>
                  <a:cs typeface="Times New Roman" panose="02020603050405020304" pitchFamily="18" charset="0"/>
                </a:rPr>
                <a:t>申請人簽章及用印</a:t>
              </a:r>
              <a:r>
                <a:rPr lang="en-US" sz="1200" kern="100" dirty="0">
                  <a:effectLst/>
                  <a:latin typeface="Callibri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endParaRPr lang="zh-TW" sz="1200" kern="100" dirty="0">
                <a:effectLst/>
                <a:latin typeface="Callibri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3156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1" name="圖片 20">
              <a:extLst>
                <a:ext uri="{FF2B5EF4-FFF2-40B4-BE49-F238E27FC236}">
                  <a16:creationId xmlns:a16="http://schemas.microsoft.com/office/drawing/2014/main" id="{A8CE3E5D-7635-A24E-8915-7981256A0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C0461AE1-D432-BA43-901E-45D9F056D1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17076"/>
            <a:stretch/>
          </p:blipFill>
          <p:spPr>
            <a:xfrm>
              <a:off x="0" y="5678487"/>
              <a:ext cx="12192000" cy="1179513"/>
            </a:xfrm>
            <a:prstGeom prst="rect">
              <a:avLst/>
            </a:prstGeom>
          </p:spPr>
        </p:pic>
      </p:grpSp>
      <p:pic>
        <p:nvPicPr>
          <p:cNvPr id="10" name="圖片 9">
            <a:extLst>
              <a:ext uri="{FF2B5EF4-FFF2-40B4-BE49-F238E27FC236}">
                <a16:creationId xmlns:a16="http://schemas.microsoft.com/office/drawing/2014/main" id="{19236965-EB60-CB44-A68D-7D148C73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8019" y="675892"/>
            <a:ext cx="3595476" cy="1162366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F84C7AC9-CC6E-C542-B36F-1818621251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403495" y="1668067"/>
            <a:ext cx="2545275" cy="876089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9E66138F-3F1F-B449-8011-6ADA60B784AE}"/>
              </a:ext>
            </a:extLst>
          </p:cNvPr>
          <p:cNvSpPr txBox="1"/>
          <p:nvPr/>
        </p:nvSpPr>
        <p:spPr>
          <a:xfrm>
            <a:off x="4196812" y="2323044"/>
            <a:ext cx="4865939" cy="2420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ts val="6000"/>
              </a:lnSpc>
            </a:pPr>
            <a:r>
              <a:rPr kumimoji="1" lang="zh-TW" altLang="en-US" sz="7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感謝聆聽</a:t>
            </a:r>
            <a:endParaRPr kumimoji="1" lang="en-US" altLang="zh-TW" sz="7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>
              <a:lnSpc>
                <a:spcPts val="6000"/>
              </a:lnSpc>
            </a:pPr>
            <a:endParaRPr kumimoji="1" lang="en-US" altLang="zh-TW" sz="7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>
              <a:lnSpc>
                <a:spcPts val="6000"/>
              </a:lnSpc>
            </a:pPr>
            <a:r>
              <a:rPr kumimoji="1" lang="zh-TW" altLang="en-US" sz="7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敬請指導</a:t>
            </a:r>
            <a:endParaRPr kumimoji="1" lang="en-US" altLang="zh-TW" sz="7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C1A51847-61A1-3B4C-807C-C7DC6E4D65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75128" y="3296903"/>
            <a:ext cx="2630485" cy="315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280745" y="1027584"/>
            <a:ext cx="8173070" cy="4873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di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壹、申請</a:t>
            </a:r>
            <a:r>
              <a:rPr lang="zh-TW" altLang="en-US" sz="3200" b="1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緣起與摘要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…….…………</a:t>
            </a:r>
            <a:r>
              <a:rPr lang="en-US" altLang="zh-TW" sz="3200" b="1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…..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………..0</a:t>
            </a:r>
          </a:p>
          <a:p>
            <a:pPr lvl="0" algn="di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貳、</a:t>
            </a:r>
            <a:r>
              <a:rPr lang="zh-TW" alt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合作對象、動機與方式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...……</a:t>
            </a:r>
            <a:r>
              <a:rPr lang="en-US" altLang="zh-TW" sz="3200" b="1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……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………0</a:t>
            </a:r>
          </a:p>
          <a:p>
            <a:pPr lvl="0" algn="di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參、</a:t>
            </a:r>
            <a:r>
              <a:rPr lang="zh-TW" alt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產業環境及計畫營運說明</a:t>
            </a:r>
            <a:r>
              <a:rPr lang="en-US" altLang="zh-TW" sz="3200" b="1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………….….….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0</a:t>
            </a:r>
          </a:p>
          <a:p>
            <a:pPr lvl="0" algn="dist">
              <a:lnSpc>
                <a:spcPts val="5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肆、</a:t>
            </a:r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計畫策略與進行方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……………….……0</a:t>
            </a:r>
          </a:p>
          <a:p>
            <a:pPr algn="dist">
              <a:lnSpc>
                <a:spcPts val="5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伍、查核點說明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…………..…………………….0</a:t>
            </a:r>
          </a:p>
          <a:p>
            <a:pPr algn="dist">
              <a:lnSpc>
                <a:spcPts val="5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陸、預期效益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…………..………………………..0</a:t>
            </a:r>
          </a:p>
          <a:p>
            <a:pPr algn="dist">
              <a:lnSpc>
                <a:spcPts val="5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柒、總經費預算編列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…………..………………0</a:t>
            </a:r>
          </a:p>
        </p:txBody>
      </p:sp>
      <p:sp>
        <p:nvSpPr>
          <p:cNvPr id="5" name="矩形 4"/>
          <p:cNvSpPr/>
          <p:nvPr/>
        </p:nvSpPr>
        <p:spPr>
          <a:xfrm>
            <a:off x="296879" y="138387"/>
            <a:ext cx="3416317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6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計畫構想書大網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1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733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514984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zh-TW" altLang="en-US" sz="3600" b="1" dirty="0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壹、計畫緣起與摘要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36713" y="914400"/>
            <a:ext cx="1147748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一、計畫緣起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2788" indent="11113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請說明申請單位現況，如目前產業現況、遭遇之問題或挑戰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2788" indent="11113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請根據前述說明如何藉由創新加值經營機制，提供解決方案或增加 具體效益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2788" indent="11113"/>
            <a:r>
              <a:rPr lang="zh-TW" altLang="en-US" sz="22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*若為延續案，需說明上一年度計畫執行成效，實際執行效益、成果以及延續目的</a:t>
            </a:r>
            <a:endParaRPr lang="en-US" altLang="zh-TW" sz="22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72390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723900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二、計畫摘要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723900"/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簡要分點說明本計畫執行方式及預期產出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2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933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18052" y="934279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三、計畫申請人簡介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5149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3600" b="1" dirty="0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壹、計畫緣起與摘要</a:t>
            </a: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3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024250"/>
              </p:ext>
            </p:extLst>
          </p:nvPr>
        </p:nvGraphicFramePr>
        <p:xfrm>
          <a:off x="1115244" y="1612547"/>
          <a:ext cx="10098856" cy="424215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1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2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申請人姓名</a:t>
                      </a: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單位名稱</a:t>
                      </a: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所屬聯誼會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從農年資</a:t>
                      </a: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面積</a:t>
                      </a:r>
                      <a:r>
                        <a:rPr lang="en-US" alt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alt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主要作物</a:t>
                      </a:r>
                      <a:r>
                        <a:rPr lang="en-US" alt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主要客戶</a:t>
                      </a: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營運對象</a:t>
                      </a: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經營簡介</a:t>
                      </a: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74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4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1006919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一、合作對象</a:t>
            </a:r>
            <a:r>
              <a:rPr lang="zh-TW" altLang="en-US" sz="28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28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下列表格請自行增補調整</a:t>
            </a:r>
            <a:r>
              <a:rPr lang="en-US" altLang="zh-TW" sz="28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273823"/>
              </p:ext>
            </p:extLst>
          </p:nvPr>
        </p:nvGraphicFramePr>
        <p:xfrm>
          <a:off x="484436" y="1755740"/>
          <a:ext cx="11072564" cy="362691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9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6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91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代表人</a:t>
                      </a:r>
                      <a:r>
                        <a:rPr lang="zh-TW" altLang="zh-TW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alt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alt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營運項目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59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合作對象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59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合作對象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59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合作對象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4" y="134987"/>
            <a:ext cx="5996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貳、合作對象、動機與方式</a:t>
            </a:r>
          </a:p>
        </p:txBody>
      </p:sp>
    </p:spTree>
    <p:extLst>
      <p:ext uri="{BB962C8B-B14F-4D97-AF65-F5344CB8AC3E}">
        <p14:creationId xmlns:p14="http://schemas.microsoft.com/office/powerpoint/2010/main" val="235539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18052" y="87915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二、合作動機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42416" y="1374243"/>
            <a:ext cx="10698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請說明為何與這些夥伴合作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合作夥伴如為在地農民團體、公協會團體，如合作社、產銷班、聯誼會、社區發展協會</a:t>
            </a:r>
            <a:r>
              <a:rPr lang="en-US" altLang="zh-TW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等，請詳述合作動機及欲共同解決之問題。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4" y="134987"/>
            <a:ext cx="5840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貳、合作對象、動機與方式</a:t>
            </a:r>
          </a:p>
        </p:txBody>
      </p:sp>
      <p:sp>
        <p:nvSpPr>
          <p:cNvPr id="7" name="矩形 6"/>
          <p:cNvSpPr/>
          <p:nvPr/>
        </p:nvSpPr>
        <p:spPr>
          <a:xfrm>
            <a:off x="323528" y="2765282"/>
            <a:ext cx="106873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三、合作方式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723900" fontAlgn="base"/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說明與合作對象的合作模式，如合作開發產品、合作行銷</a:t>
            </a:r>
            <a:r>
              <a:rPr lang="en-US" altLang="zh-TW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563622"/>
              </p:ext>
            </p:extLst>
          </p:nvPr>
        </p:nvGraphicFramePr>
        <p:xfrm>
          <a:off x="1206500" y="3680182"/>
          <a:ext cx="9098015" cy="2263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62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5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合作方式說明˙</a:t>
                      </a:r>
                      <a:endParaRPr lang="zh-TW" sz="2000" b="1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合作對象</a:t>
                      </a:r>
                      <a:r>
                        <a:rPr lang="en-US" altLang="zh-TW" sz="2000" b="1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000" b="1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baseline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合作對象</a:t>
                      </a:r>
                      <a:r>
                        <a:rPr lang="en-US" sz="2000" b="1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2000" b="1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 </a:t>
                      </a:r>
                      <a:endParaRPr lang="zh-TW" sz="2000" kern="100" baseline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合作對象</a:t>
                      </a:r>
                      <a:r>
                        <a:rPr lang="en-US" sz="2000" b="1" kern="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sz="2000" b="1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000" kern="100" baseline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5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832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650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參、產業環境及計畫營運說明</a:t>
            </a: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6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7572" y="958586"/>
            <a:ext cx="11176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說明執行本計畫所處的背景環境、需求、並說明主要營運模式，如可針對產業</a:t>
            </a:r>
            <a:r>
              <a:rPr lang="en-US" altLang="zh-TW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</a:t>
            </a:r>
            <a:r>
              <a:rPr lang="en-US" altLang="zh-TW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現況進行分析，分析結果應能與「合作動機」提出之問題呼應之。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根據分析結果提出解決方案，及為落實解決方案所建立之具體工作模式。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339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6307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肆、計畫策略與進行方式</a:t>
            </a: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7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36714" y="914400"/>
            <a:ext cx="1131840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一、計畫目標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77900" indent="-255588" fontAlgn="base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全程計畫目標，說明計畫執行</a:t>
            </a:r>
            <a:r>
              <a:rPr lang="en-US" altLang="zh-TW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個月後欲達成之目標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77900" indent="-255588" fontAlgn="base">
              <a:buFont typeface="+mj-lt"/>
              <a:buAutoNum type="arabicPeriod"/>
            </a:pPr>
            <a:r>
              <a:rPr lang="zh-TW" altLang="en-US" sz="2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分年度計畫目標，若為延續案或明年度欲申請延續案者，務必填寫此分年度之規劃及欲達成目標。</a:t>
            </a:r>
            <a:endParaRPr lang="en-US" altLang="zh-TW" sz="240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77900" indent="-255588" fontAlgn="base"/>
            <a:endParaRPr lang="en-US" altLang="zh-TW" sz="2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77900" indent="-255588" fontAlgn="base"/>
            <a:r>
              <a:rPr lang="en-US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若未填寫分年度計畫目標，明年將無法提延續性計畫</a:t>
            </a:r>
            <a:endParaRPr lang="en-US" altLang="zh-TW" sz="2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965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AE5AE71-5DD6-C64C-BE30-B5B5023B9CC1}"/>
              </a:ext>
            </a:extLst>
          </p:cNvPr>
          <p:cNvSpPr txBox="1"/>
          <p:nvPr/>
        </p:nvSpPr>
        <p:spPr>
          <a:xfrm>
            <a:off x="157655" y="134987"/>
            <a:ext cx="6307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z="3200" b="1">
                <a:solidFill>
                  <a:srgbClr val="23514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z="3600" dirty="0"/>
              <a:t>肆、計畫策略與進行方式</a:t>
            </a: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1468100" y="6356350"/>
            <a:ext cx="546100" cy="365125"/>
          </a:xfrm>
        </p:spPr>
        <p:txBody>
          <a:bodyPr/>
          <a:lstStyle/>
          <a:p>
            <a:pPr algn="ctr"/>
            <a:fld id="{0D517D06-D125-4912-A642-8C7B763F3E22}" type="slidenum">
              <a:rPr lang="zh-TW" altLang="en-US" smtClean="0">
                <a:solidFill>
                  <a:schemeClr val="tx1"/>
                </a:solidFill>
                <a:latin typeface="Calibri" panose="020F0502020204030204" pitchFamily="34" charset="0"/>
                <a:ea typeface="微軟正黑體" panose="020B0604030504040204" pitchFamily="34" charset="-120"/>
              </a:rPr>
              <a:pPr algn="ctr"/>
              <a:t>8</a:t>
            </a:fld>
            <a:endParaRPr lang="zh-TW" altLang="en-US">
              <a:solidFill>
                <a:schemeClr val="tx1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36714" y="914400"/>
            <a:ext cx="3818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en-US" sz="2800" dirty="0">
                <a:latin typeface="Calibri" panose="020F0502020204030204" pitchFamily="34" charset="0"/>
                <a:ea typeface="微軟正黑體" panose="020B0604030504040204" pitchFamily="34" charset="-120"/>
              </a:rPr>
              <a:t>執行策略與方法</a:t>
            </a:r>
            <a:endParaRPr lang="zh-TW" altLang="zh-TW" sz="28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854257" y="3514660"/>
            <a:ext cx="1288104" cy="5670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計畫名稱</a:t>
            </a:r>
          </a:p>
        </p:txBody>
      </p:sp>
      <p:cxnSp>
        <p:nvCxnSpPr>
          <p:cNvPr id="8" name="直線接點 7"/>
          <p:cNvCxnSpPr>
            <a:stCxn id="7" idx="3"/>
          </p:cNvCxnSpPr>
          <p:nvPr/>
        </p:nvCxnSpPr>
        <p:spPr>
          <a:xfrm>
            <a:off x="4142361" y="3798168"/>
            <a:ext cx="6561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4798473" y="1843788"/>
            <a:ext cx="0" cy="19543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4798473" y="3798167"/>
            <a:ext cx="0" cy="1759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5465055" y="3469485"/>
            <a:ext cx="187841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B:</a:t>
            </a:r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分項工作名稱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5465055" y="1525269"/>
            <a:ext cx="187841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A:</a:t>
            </a:r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分項工作名稱</a:t>
            </a:r>
          </a:p>
        </p:txBody>
      </p:sp>
      <p:cxnSp>
        <p:nvCxnSpPr>
          <p:cNvPr id="14" name="直線接點 13"/>
          <p:cNvCxnSpPr/>
          <p:nvPr/>
        </p:nvCxnSpPr>
        <p:spPr>
          <a:xfrm flipV="1">
            <a:off x="4771811" y="1848435"/>
            <a:ext cx="693244" cy="4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4797211" y="5519680"/>
            <a:ext cx="586474" cy="2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5434764" y="5197677"/>
            <a:ext cx="184533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C:</a:t>
            </a:r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分項工作名稱</a:t>
            </a:r>
          </a:p>
        </p:txBody>
      </p:sp>
      <p:cxnSp>
        <p:nvCxnSpPr>
          <p:cNvPr id="17" name="直線接點 16"/>
          <p:cNvCxnSpPr/>
          <p:nvPr/>
        </p:nvCxnSpPr>
        <p:spPr>
          <a:xfrm>
            <a:off x="7343465" y="1852644"/>
            <a:ext cx="8001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8143594" y="1667978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A2: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8156146" y="2277810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A3: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cxnSp>
        <p:nvCxnSpPr>
          <p:cNvPr id="20" name="直線接點 19"/>
          <p:cNvCxnSpPr/>
          <p:nvPr/>
        </p:nvCxnSpPr>
        <p:spPr>
          <a:xfrm>
            <a:off x="7343465" y="5589517"/>
            <a:ext cx="2240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8156146" y="3592676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B2: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156146" y="2965429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B1: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8156146" y="4215979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B3: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8156146" y="5692441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C2: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8156146" y="4980346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C1: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cxnSp>
        <p:nvCxnSpPr>
          <p:cNvPr id="26" name="直線接點 25"/>
          <p:cNvCxnSpPr/>
          <p:nvPr/>
        </p:nvCxnSpPr>
        <p:spPr>
          <a:xfrm>
            <a:off x="7575571" y="5188053"/>
            <a:ext cx="568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7567530" y="5917757"/>
            <a:ext cx="5841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flipV="1">
            <a:off x="7575571" y="5188053"/>
            <a:ext cx="0" cy="7297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6055362" y="224709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權重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:30%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6055362" y="42263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權重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:30%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6015338" y="595781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權重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:40%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cxnSp>
        <p:nvCxnSpPr>
          <p:cNvPr id="32" name="直線接點 31"/>
          <p:cNvCxnSpPr/>
          <p:nvPr/>
        </p:nvCxnSpPr>
        <p:spPr>
          <a:xfrm>
            <a:off x="7343464" y="3777342"/>
            <a:ext cx="8001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9812330" y="165999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9799778" y="229877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9793178" y="293841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9793178" y="357719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9780626" y="421597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9793178" y="50214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9793178" y="56602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cxnSp>
        <p:nvCxnSpPr>
          <p:cNvPr id="40" name="直線接點 39"/>
          <p:cNvCxnSpPr/>
          <p:nvPr/>
        </p:nvCxnSpPr>
        <p:spPr>
          <a:xfrm>
            <a:off x="7575570" y="1237237"/>
            <a:ext cx="568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>
            <a:off x="7583612" y="2461373"/>
            <a:ext cx="568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>
            <a:off x="7583612" y="3181453"/>
            <a:ext cx="568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7583612" y="4405589"/>
            <a:ext cx="5680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7583612" y="1237237"/>
            <a:ext cx="0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 flipV="1">
            <a:off x="7583612" y="3181453"/>
            <a:ext cx="0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1801375" y="4288560"/>
            <a:ext cx="2429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撰寫說明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177800" fontAlgn="base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計畫申請團隊工作占比應高於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30%</a:t>
            </a:r>
          </a:p>
          <a:p>
            <a:pPr marL="177800" indent="-177800" fontAlgn="base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欄位不足請自行增加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8165614" y="972259"/>
            <a:ext cx="16561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A1: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9834350" y="9722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Calibri" panose="020F0502020204030204" pitchFamily="34" charset="0"/>
                <a:ea typeface="微軟正黑體" panose="020B0604030504040204" pitchFamily="34" charset="-120"/>
              </a:rPr>
              <a:t>執行單位</a:t>
            </a:r>
            <a:r>
              <a:rPr lang="en-US" altLang="zh-TW" dirty="0">
                <a:latin typeface="Calibri" panose="020F0502020204030204" pitchFamily="34" charset="0"/>
                <a:ea typeface="微軟正黑體" panose="020B0604030504040204" pitchFamily="34" charset="-120"/>
              </a:rPr>
              <a:t>:</a:t>
            </a:r>
            <a:endParaRPr lang="zh-TW" altLang="en-US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84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1079</Words>
  <Application>Microsoft Office PowerPoint</Application>
  <PresentationFormat>寬螢幕</PresentationFormat>
  <Paragraphs>277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Callibri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徐俊麟</cp:lastModifiedBy>
  <cp:revision>121</cp:revision>
  <dcterms:created xsi:type="dcterms:W3CDTF">2022-11-04T06:44:42Z</dcterms:created>
  <dcterms:modified xsi:type="dcterms:W3CDTF">2023-02-13T07:44:09Z</dcterms:modified>
</cp:coreProperties>
</file>