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449" r:id="rId2"/>
    <p:sldId id="465" r:id="rId3"/>
    <p:sldId id="480" r:id="rId4"/>
    <p:sldId id="483" r:id="rId5"/>
    <p:sldId id="490" r:id="rId6"/>
  </p:sldIdLst>
  <p:sldSz cx="9144000" cy="6858000" type="screen4x3"/>
  <p:notesSz cx="6807200" cy="99393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66"/>
    <a:srgbClr val="0000FF"/>
    <a:srgbClr val="FFFFCC"/>
    <a:srgbClr val="6600FF"/>
    <a:srgbClr val="FF33CC"/>
    <a:srgbClr val="009900"/>
    <a:srgbClr val="E28700"/>
    <a:srgbClr val="0099CC"/>
    <a:srgbClr val="3399FF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DBED569-4797-4DF1-A0F4-6AAB3CD982D8}" styleName="淺色樣式 3 - 輔色 5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等深淺樣式 2 - 輔色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F5AB1C69-6EDB-4FF4-983F-18BD219EF322}" styleName="中等深淺樣式 2 - 輔色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E9639D4-E3E2-4D34-9284-5A2195B3D0D7}" styleName="淺色樣式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8EC20E35-A176-4012-BC5E-935CFFF8708E}" styleName="中等深淺樣式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10A1B5D5-9B99-4C35-A422-299274C87663}" styleName="中等深淺樣式 1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FABFCF23-3B69-468F-B69F-88F6DE6A72F2}" styleName="中等深淺樣式 1 - 輔色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6D9F66E-5EB9-4882-86FB-DCBF35E3C3E4}" styleName="中等深淺樣式 4 - 輔色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8B1032C-EA38-4F05-BA0D-38AFFFC7BED3}" styleName="淺色樣式 3 - 輔色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12C8C85-51F0-491E-9774-3900AFEF0FD7}" styleName="淺色樣式 2 - 輔色 6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</a:tcStyle>
    </a:band1H>
    <a:band1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1V>
    <a:band2V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6"/>
        </a:fillRef>
      </a:tcStyle>
    </a:firstRow>
  </a:tblStyle>
  <a:tblStyle styleId="{2A488322-F2BA-4B5B-9748-0D474271808F}" styleName="中等深淺樣式 3 - 輔色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4C1A8A3-306A-4EB7-A6B1-4F7E0EB9C5D6}" styleName="中等深淺樣式 3 - 輔色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C7853C-536D-4A76-A0AE-DD22124D55A5}" styleName="佈景主題樣式 1 - 輔色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EB344D84-9AFB-497E-A393-DC336BA19D2E}" styleName="中等深淺樣式 3 - 輔色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F2DE63D5-997A-4646-A377-4702673A728D}" styleName="淺色樣式 2 - 輔色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1E171933-4619-4E11-9A3F-F7608DF75F80}" styleName="中等深淺樣式 1 - 輔色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9DCAF9ED-07DC-4A11-8D7F-57B35C25682E}" styleName="中等深淺樣式 1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1FECB4D8-DB02-4DC6-A0A2-4F2EBAE1DC90}" styleName="中等深淺樣式 1 - 輔色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88" autoAdjust="0"/>
    <p:restoredTop sz="94660"/>
  </p:normalViewPr>
  <p:slideViewPr>
    <p:cSldViewPr>
      <p:cViewPr>
        <p:scale>
          <a:sx n="80" d="100"/>
          <a:sy n="80" d="100"/>
        </p:scale>
        <p:origin x="-2298" y="-82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1788"/>
    </p:cViewPr>
  </p:sorterViewPr>
  <p:notesViewPr>
    <p:cSldViewPr>
      <p:cViewPr varScale="1">
        <p:scale>
          <a:sx n="66" d="100"/>
          <a:sy n="66" d="100"/>
        </p:scale>
        <p:origin x="-3187" y="-96"/>
      </p:cViewPr>
      <p:guideLst>
        <p:guide orient="horz" pos="3132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quarter" idx="1"/>
          </p:nvPr>
        </p:nvSpPr>
        <p:spPr>
          <a:xfrm>
            <a:off x="3855840" y="3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/>
          <a:lstStyle>
            <a:lvl1pPr algn="r">
              <a:defRPr sz="1200"/>
            </a:lvl1pPr>
          </a:lstStyle>
          <a:p>
            <a:fld id="{EA9167D1-B7E3-4993-A927-52B35A0D54FA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2"/>
          </p:nvPr>
        </p:nvSpPr>
        <p:spPr>
          <a:xfrm>
            <a:off x="7" y="9440651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3"/>
          </p:nvPr>
        </p:nvSpPr>
        <p:spPr>
          <a:xfrm>
            <a:off x="3855840" y="9440651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 anchor="b"/>
          <a:lstStyle>
            <a:lvl1pPr algn="r">
              <a:defRPr sz="1200"/>
            </a:lvl1pPr>
          </a:lstStyle>
          <a:p>
            <a:fld id="{27C351CC-0F18-40D2-B782-CC697677A35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8870636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7" y="3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5840" y="3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/>
          <a:lstStyle>
            <a:lvl1pPr algn="r">
              <a:defRPr sz="1200"/>
            </a:lvl1pPr>
          </a:lstStyle>
          <a:p>
            <a:fld id="{91ACA6CF-BFFD-4FAF-81FD-395D2C4C2013}" type="datetimeFigureOut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096" tIns="45549" rIns="91096" bIns="45549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0721" y="4721186"/>
            <a:ext cx="5445760" cy="4472702"/>
          </a:xfrm>
          <a:prstGeom prst="rect">
            <a:avLst/>
          </a:prstGeom>
        </p:spPr>
        <p:txBody>
          <a:bodyPr vert="horz" lIns="91096" tIns="45549" rIns="91096" bIns="45549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7" y="9440651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5840" y="9440651"/>
            <a:ext cx="2949786" cy="496968"/>
          </a:xfrm>
          <a:prstGeom prst="rect">
            <a:avLst/>
          </a:prstGeom>
        </p:spPr>
        <p:txBody>
          <a:bodyPr vert="horz" lIns="91096" tIns="45549" rIns="91096" bIns="45549" rtlCol="0" anchor="b"/>
          <a:lstStyle>
            <a:lvl1pPr algn="r">
              <a:defRPr sz="1200"/>
            </a:lvl1pPr>
          </a:lstStyle>
          <a:p>
            <a:fld id="{59B4FE0C-C6F0-4511-AF87-D5B630770533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262635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4FE0C-C6F0-4511-AF87-D5B630770533}" type="slidenum">
              <a:rPr lang="zh-TW" altLang="en-US" smtClean="0"/>
              <a:t>1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3608950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4FE0C-C6F0-4511-AF87-D5B630770533}" type="slidenum">
              <a:rPr lang="zh-TW" altLang="en-US" smtClean="0"/>
              <a:t>2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0861805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9B4FE0C-C6F0-4511-AF87-D5B630770533}" type="slidenum">
              <a:rPr lang="zh-TW" altLang="en-US" smtClean="0"/>
              <a:t>4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4413368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0C8A06-A862-419D-8634-D609E1EDA16E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763986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867341-DE70-4727-86F8-8A00A4D50E24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896905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EDD295-C576-4D84-A0E9-3AC09ED65BEC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1084788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FD76FE-5A7E-4FEA-BC44-7EA5130DC7DF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571342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14F060-F963-4333-BF13-BEFE4C9F31B3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4821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BB63C5-935E-4A04-A56F-18995AD8A166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921069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248811-C864-4861-8565-86EAB9D31E3D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1378449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900E29-9B44-45D4-8C19-1C6095BA5848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3749997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5469A8-51E5-4C0A-852E-7067BD61C462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894989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2E6E3D-52AC-4A17-8A76-A701374447D5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526243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E7260E-2E8F-4384-897A-79A6977C79EC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9608088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dirty="0" smtClean="0"/>
              <a:t>按一下以編輯母片文字樣式</a:t>
            </a:r>
          </a:p>
          <a:p>
            <a:pPr lvl="1"/>
            <a:r>
              <a:rPr lang="zh-TW" altLang="en-US" dirty="0" smtClean="0"/>
              <a:t>第二層</a:t>
            </a:r>
          </a:p>
          <a:p>
            <a:pPr lvl="2"/>
            <a:r>
              <a:rPr lang="zh-TW" altLang="en-US" dirty="0" smtClean="0"/>
              <a:t>第三層</a:t>
            </a:r>
          </a:p>
          <a:p>
            <a:pPr lvl="3"/>
            <a:r>
              <a:rPr lang="zh-TW" altLang="en-US" dirty="0" smtClean="0"/>
              <a:t>第四層</a:t>
            </a:r>
          </a:p>
          <a:p>
            <a:pPr lvl="4"/>
            <a:r>
              <a:rPr lang="zh-TW" altLang="en-US" dirty="0" smtClean="0"/>
              <a:t>第五層</a:t>
            </a:r>
            <a:endParaRPr lang="zh-TW" altLang="en-US" dirty="0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17636F-61E1-4F60-9298-E8183D8F62CD}" type="datetime1">
              <a:rPr lang="zh-TW" altLang="en-US" smtClean="0"/>
              <a:t>2018/4/12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278E28-D4C6-4D5B-BBD7-481E34A469A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578234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860064" cy="3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投影片編號版面配置區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1</a:t>
            </a:fld>
            <a:endParaRPr lang="zh-TW" altLang="en-US"/>
          </a:p>
        </p:txBody>
      </p:sp>
      <p:sp>
        <p:nvSpPr>
          <p:cNvPr id="10" name="內容版面配置區 2"/>
          <p:cNvSpPr txBox="1">
            <a:spLocks/>
          </p:cNvSpPr>
          <p:nvPr/>
        </p:nvSpPr>
        <p:spPr>
          <a:xfrm>
            <a:off x="495672" y="1556792"/>
            <a:ext cx="3932312" cy="36724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1200"/>
              </a:spcBef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</a:t>
            </a:r>
            <a:r>
              <a:rPr lang="zh-TW" altLang="en-US" sz="2400" b="1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</a:t>
            </a:r>
            <a:r>
              <a:rPr lang="zh-TW" altLang="en-US" sz="2400" b="1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無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職業災害給付項目，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但農民田間</a:t>
            </a:r>
            <a:r>
              <a:rPr lang="zh-TW" altLang="en-US" sz="2400" b="1" u="sng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工作卻潛藏</a:t>
            </a:r>
            <a:r>
              <a:rPr lang="zh-TW" altLang="en-US" sz="2400" b="1" u="sng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職業傷害危機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b="1" u="sng" dirty="0">
              <a:solidFill>
                <a:srgbClr val="FF33CC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just">
              <a:spcBef>
                <a:spcPts val="1200"/>
              </a:spcBef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24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賴院長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於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106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12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月間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指示，</a:t>
            </a:r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有關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訂定農業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民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職業災害保險事宜，請農委會會商內政部研議納入農民健康保險條例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下稱農保條例</a:t>
            </a:r>
            <a:r>
              <a:rPr lang="en-US" altLang="zh-TW" sz="2400" b="1" u="sng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r>
              <a:rPr lang="zh-TW" altLang="en-US" sz="2400" b="1" u="sng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處理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7" name="文字方塊 6"/>
          <p:cNvSpPr txBox="1"/>
          <p:nvPr/>
        </p:nvSpPr>
        <p:spPr>
          <a:xfrm>
            <a:off x="6300192" y="116632"/>
            <a:ext cx="2773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農民健康保險條例</a:t>
            </a: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」部分</a:t>
            </a:r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條文修正草案</a:t>
            </a:r>
            <a: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－推動</a:t>
            </a:r>
            <a:r>
              <a:rPr lang="zh-TW" altLang="zh-TW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試辦</a:t>
            </a:r>
            <a:r>
              <a:rPr lang="zh-TW" altLang="zh-TW" sz="1100" b="1" dirty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農民職業災害</a:t>
            </a:r>
            <a:r>
              <a:rPr lang="zh-TW" altLang="zh-TW" sz="1100" b="1" dirty="0" smtClean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zh-TW" altLang="en-US" sz="1100" dirty="0"/>
          </a:p>
        </p:txBody>
      </p:sp>
      <p:sp>
        <p:nvSpPr>
          <p:cNvPr id="8" name="內容版面配置區 2"/>
          <p:cNvSpPr txBox="1">
            <a:spLocks/>
          </p:cNvSpPr>
          <p:nvPr/>
        </p:nvSpPr>
        <p:spPr>
          <a:xfrm>
            <a:off x="4617200" y="1556792"/>
            <a:ext cx="4121528" cy="3672408"/>
          </a:xfrm>
          <a:prstGeom prst="rect">
            <a:avLst/>
          </a:prstGeom>
          <a:ln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just">
              <a:spcBef>
                <a:spcPts val="600"/>
              </a:spcBef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en-US" sz="2400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規劃原則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</a:t>
            </a:r>
            <a:r>
              <a:rPr lang="zh-TW" altLang="zh-TW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自願性加保</a:t>
            </a: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採</a:t>
            </a:r>
            <a:r>
              <a:rPr lang="zh-TW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「先傷後病」</a:t>
            </a: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方式，</a:t>
            </a:r>
            <a:r>
              <a:rPr lang="zh-TW" altLang="zh-TW" sz="2400" dirty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優先</a:t>
            </a:r>
            <a:r>
              <a:rPr lang="zh-TW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試辦因果關係較為明確之</a:t>
            </a:r>
            <a:r>
              <a:rPr lang="zh-TW" altLang="zh-TW" sz="24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「</a:t>
            </a:r>
            <a:r>
              <a:rPr lang="zh-TW" altLang="zh-TW" sz="2400" b="1" dirty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職業傷害</a:t>
            </a:r>
            <a:r>
              <a:rPr lang="zh-TW" altLang="zh-TW" sz="24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」</a:t>
            </a: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 smtClean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spcBef>
                <a:spcPts val="600"/>
              </a:spcBef>
              <a:buFont typeface="+mj-lt"/>
              <a:buAutoNum type="arabicPeriod"/>
            </a:pPr>
            <a:r>
              <a:rPr lang="zh-TW" altLang="zh-TW" sz="2400" u="sng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修正</a:t>
            </a:r>
            <a:r>
              <a:rPr lang="zh-TW" altLang="zh-TW" sz="2400" b="1" u="sng" dirty="0" smtClean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農保條例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取得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試辦</a:t>
            </a:r>
            <a:r>
              <a:rPr lang="zh-TW" altLang="en-US" sz="2400" b="1" dirty="0">
                <a:solidFill>
                  <a:srgbClr val="00808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農民</a:t>
            </a:r>
            <a:r>
              <a:rPr lang="zh-TW" altLang="en-US" sz="2400" b="1" dirty="0" smtClean="0">
                <a:solidFill>
                  <a:srgbClr val="00808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職業災害保險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及訂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定相關子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法之授權依據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後續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由</a:t>
            </a:r>
            <a:r>
              <a:rPr lang="zh-TW" altLang="zh-TW" sz="2400" b="1" dirty="0" smtClean="0">
                <a:solidFill>
                  <a:srgbClr val="00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軟正黑體" panose="020B0604030504040204" pitchFamily="34" charset="-120"/>
                <a:ea typeface="微軟正黑體" panose="020B0604030504040204" pitchFamily="34" charset="-120"/>
              </a:rPr>
              <a:t>農委會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訂定</a:t>
            </a:r>
            <a:r>
              <a:rPr lang="zh-TW" altLang="zh-TW" sz="2400" dirty="0" smtClean="0">
                <a:solidFill>
                  <a:srgbClr val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zh-TW" altLang="en-US" sz="2400" dirty="0">
              <a:solidFill>
                <a:srgbClr val="00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圓角矩形 4"/>
          <p:cNvSpPr/>
          <p:nvPr/>
        </p:nvSpPr>
        <p:spPr>
          <a:xfrm>
            <a:off x="495672" y="545398"/>
            <a:ext cx="8243056" cy="8673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推動試辦農民職業災害保險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2" name="圓角矩形 11"/>
          <p:cNvSpPr/>
          <p:nvPr/>
        </p:nvSpPr>
        <p:spPr>
          <a:xfrm>
            <a:off x="1763688" y="5373216"/>
            <a:ext cx="7056784" cy="1152128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提高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農民職業安全保障並營造友善從農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環境</a:t>
            </a:r>
            <a:endParaRPr lang="en-US" altLang="zh-TW" sz="2800" b="1" dirty="0" smtClean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algn="ctr"/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鼓勵</a:t>
            </a:r>
            <a:r>
              <a:rPr lang="zh-TW" altLang="en-US" sz="2800" b="1" dirty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青年農民返鄉投入</a:t>
            </a:r>
            <a:r>
              <a:rPr lang="zh-TW" altLang="en-US" sz="2800" b="1" dirty="0" smtClean="0">
                <a:solidFill>
                  <a:srgbClr val="00206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農業</a:t>
            </a:r>
            <a:endParaRPr lang="zh-TW" altLang="en-US" sz="2800" b="1" dirty="0">
              <a:solidFill>
                <a:srgbClr val="00206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3" name="圖片 12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908720"/>
            <a:ext cx="1327324" cy="1508148"/>
          </a:xfrm>
          <a:prstGeom prst="rect">
            <a:avLst/>
          </a:prstGeom>
        </p:spPr>
      </p:pic>
      <p:pic>
        <p:nvPicPr>
          <p:cNvPr id="14" name="圖片 13"/>
          <p:cNvPicPr>
            <a:picLocks noChangeAspect="1"/>
          </p:cNvPicPr>
          <p:nvPr/>
        </p:nvPicPr>
        <p:blipFill rotWithShape="1"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5532"/>
          <a:stretch/>
        </p:blipFill>
        <p:spPr>
          <a:xfrm>
            <a:off x="231246" y="5070744"/>
            <a:ext cx="1679357" cy="1742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459497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2</a:t>
            </a:fld>
            <a:endParaRPr lang="zh-TW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860064" cy="3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8" name="表格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2251262"/>
              </p:ext>
            </p:extLst>
          </p:nvPr>
        </p:nvGraphicFramePr>
        <p:xfrm>
          <a:off x="495672" y="1628800"/>
          <a:ext cx="8243056" cy="4824537"/>
        </p:xfrm>
        <a:graphic>
          <a:graphicData uri="http://schemas.openxmlformats.org/drawingml/2006/table">
            <a:tbl>
              <a:tblPr firstRow="1" firstCol="1" bandRow="1">
                <a:tableStyleId>{74C1A8A3-306A-4EB7-A6B1-4F7E0EB9C5D6}</a:tableStyleId>
              </a:tblPr>
              <a:tblGrid>
                <a:gridCol w="1698059"/>
                <a:gridCol w="6544997"/>
              </a:tblGrid>
              <a:tr h="1173308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保險給付</a:t>
                      </a:r>
                      <a:endParaRPr lang="en-US" altLang="zh-TW" sz="2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u="sng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傷害給付</a:t>
                      </a:r>
                      <a:r>
                        <a:rPr lang="zh-TW" altLang="en-US" sz="24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</a:t>
                      </a:r>
                      <a:r>
                        <a:rPr lang="zh-TW" altLang="en-US" sz="2400" b="1" u="sng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身心障礙給付</a:t>
                      </a:r>
                      <a:r>
                        <a:rPr lang="zh-TW" altLang="en-US" sz="24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</a:t>
                      </a:r>
                      <a:r>
                        <a:rPr lang="zh-TW" altLang="en-US" sz="2400" b="1" u="sng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喪葬津貼</a:t>
                      </a:r>
                      <a:endParaRPr lang="en-US" altLang="zh-TW" sz="2400" b="1" u="sng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400" b="1" u="none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、</a:t>
                      </a:r>
                      <a:r>
                        <a:rPr lang="zh-TW" altLang="en-US" sz="2400" b="1" u="sng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醫療給付</a:t>
                      </a:r>
                      <a:r>
                        <a:rPr lang="zh-TW" altLang="en-US" sz="24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等</a:t>
                      </a:r>
                      <a:r>
                        <a:rPr lang="en-US" altLang="zh-TW" sz="24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4</a:t>
                      </a:r>
                      <a:r>
                        <a:rPr lang="zh-TW" altLang="en-US" sz="240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項，</a:t>
                      </a:r>
                      <a:r>
                        <a:rPr lang="zh-TW" altLang="en-US" sz="240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採現金給付</a:t>
                      </a:r>
                      <a:endParaRPr lang="en-US" altLang="zh-TW" sz="2400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marL="3240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※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給付項目參照</a:t>
                      </a:r>
                      <a:r>
                        <a:rPr lang="zh-TW" altLang="en-US" sz="2400" b="0" kern="1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勞工保險條例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訂定</a:t>
                      </a:r>
                      <a:endParaRPr lang="en-US" altLang="zh-TW" sz="2400" b="0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</a:tr>
              <a:tr h="50001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保險人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勞動部勞工保險</a:t>
                      </a:r>
                      <a:r>
                        <a:rPr 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局</a:t>
                      </a:r>
                      <a:r>
                        <a:rPr lang="en-US" alt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下稱勞保局</a:t>
                      </a:r>
                      <a:r>
                        <a:rPr lang="en-US" alt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4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538981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投保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單位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基層農會</a:t>
                      </a:r>
                      <a:endParaRPr lang="zh-TW" sz="24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61597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被保險人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b="1" kern="100" dirty="0" smtClean="0">
                          <a:solidFill>
                            <a:srgbClr val="0000CC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</a:t>
                      </a:r>
                      <a:r>
                        <a:rPr lang="zh-TW" sz="2400" b="1" kern="100" dirty="0">
                          <a:solidFill>
                            <a:srgbClr val="0000CC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</a:t>
                      </a:r>
                      <a:r>
                        <a:rPr lang="zh-TW" sz="2400" b="1" kern="100" dirty="0" smtClean="0">
                          <a:solidFill>
                            <a:srgbClr val="0000CC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被保險人</a:t>
                      </a:r>
                      <a:r>
                        <a:rPr lang="zh-TW" altLang="en-US" sz="2400" b="1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得</a:t>
                      </a:r>
                      <a:r>
                        <a:rPr lang="zh-TW" altLang="en-US" sz="2400" b="1" kern="100" dirty="0" smtClean="0">
                          <a:solidFill>
                            <a:srgbClr val="FF33CC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自願加保</a:t>
                      </a:r>
                      <a:endParaRPr lang="zh-TW" sz="2400" b="1" kern="100" dirty="0">
                        <a:solidFill>
                          <a:srgbClr val="FF33CC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1214049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保險</a:t>
                      </a:r>
                      <a:r>
                        <a:rPr lang="zh-TW" sz="24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費率</a:t>
                      </a: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採行</a:t>
                      </a:r>
                      <a:r>
                        <a:rPr lang="zh-TW" altLang="zh-TW" sz="2400" b="1" kern="100" dirty="0" smtClean="0">
                          <a:solidFill>
                            <a:srgbClr val="0000CC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單一投保費率</a:t>
                      </a:r>
                      <a:r>
                        <a:rPr lang="zh-TW" altLang="en-US" sz="2400" b="1" kern="10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</a:t>
                      </a:r>
                      <a:r>
                        <a:rPr 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由</a:t>
                      </a:r>
                      <a:r>
                        <a:rPr lang="zh-TW" altLang="en-US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農委會</a:t>
                      </a:r>
                      <a:r>
                        <a:rPr 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擬</a:t>
                      </a:r>
                      <a:r>
                        <a:rPr lang="zh-TW" altLang="en-US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訂</a:t>
                      </a:r>
                      <a:r>
                        <a:rPr 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報行政院</a:t>
                      </a:r>
                      <a:r>
                        <a:rPr lang="zh-TW" sz="2400" b="1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核定</a:t>
                      </a:r>
                      <a:r>
                        <a:rPr lang="zh-TW" sz="24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24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※</a:t>
                      </a:r>
                      <a:r>
                        <a:rPr lang="zh-TW" altLang="en-US" sz="2400" b="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農保加保人口平均年齡</a:t>
                      </a:r>
                      <a:r>
                        <a:rPr lang="zh-TW" altLang="en-US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與勞保加保人口相較</a:t>
                      </a:r>
                      <a:r>
                        <a:rPr lang="zh-TW" altLang="en-US" sz="2400" b="0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偏高</a:t>
                      </a:r>
                      <a:r>
                        <a:rPr lang="zh-TW" altLang="en-US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，職災</a:t>
                      </a:r>
                      <a:r>
                        <a:rPr lang="zh-TW" altLang="en-US" sz="2400" b="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費率</a:t>
                      </a:r>
                      <a:r>
                        <a:rPr lang="zh-TW" altLang="en-US" sz="2400" b="0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亦</a:t>
                      </a:r>
                      <a:r>
                        <a:rPr lang="zh-TW" altLang="en-US" sz="2400" b="0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將高於勞保之費率</a:t>
                      </a:r>
                      <a:r>
                        <a:rPr lang="zh-TW" altLang="en-US" sz="2400" b="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。</a:t>
                      </a:r>
                      <a:endParaRPr lang="en-US" altLang="zh-TW" sz="2400" b="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82206"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月投保金額</a:t>
                      </a:r>
                      <a:endParaRPr lang="zh-TW" altLang="zh-TW" sz="24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3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400" b="1" kern="10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試辦期間採行</a:t>
                      </a:r>
                      <a:r>
                        <a:rPr lang="zh-TW" altLang="en-US" sz="24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單一投保金額</a:t>
                      </a:r>
                      <a:r>
                        <a:rPr lang="en-US" altLang="zh-TW" sz="24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10,200</a:t>
                      </a:r>
                      <a:r>
                        <a:rPr lang="zh-TW" altLang="en-US" sz="24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元</a:t>
                      </a:r>
                      <a:r>
                        <a:rPr lang="en-US" altLang="zh-TW" sz="24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/</a:t>
                      </a:r>
                      <a:r>
                        <a:rPr lang="zh-TW" altLang="en-US" sz="24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月</a:t>
                      </a:r>
                    </a:p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400" b="0" kern="10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※</a:t>
                      </a:r>
                      <a:r>
                        <a:rPr lang="zh-TW" altLang="en-US" sz="2400" b="0" kern="100" dirty="0" smtClean="0">
                          <a:solidFill>
                            <a:srgbClr val="00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初期比照農保投保金額，未來依需求滾動檢討</a:t>
                      </a:r>
                      <a:endParaRPr lang="en-US" altLang="zh-TW" sz="2400" b="0" kern="100" dirty="0" smtClean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6300192" y="116632"/>
            <a:ext cx="2773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農民健康保險條例</a:t>
            </a: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」部分</a:t>
            </a:r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條文修正草案</a:t>
            </a:r>
            <a: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－推動</a:t>
            </a:r>
            <a:r>
              <a:rPr lang="zh-TW" altLang="zh-TW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試辦</a:t>
            </a:r>
            <a:r>
              <a:rPr lang="zh-TW" altLang="zh-TW" sz="1100" b="1" dirty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農民職業災害</a:t>
            </a:r>
            <a:r>
              <a:rPr lang="zh-TW" altLang="zh-TW" sz="1100" b="1" dirty="0" smtClean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zh-TW" altLang="en-US" sz="1100" dirty="0"/>
          </a:p>
        </p:txBody>
      </p:sp>
      <p:sp>
        <p:nvSpPr>
          <p:cNvPr id="14" name="圓角矩形 13"/>
          <p:cNvSpPr/>
          <p:nvPr/>
        </p:nvSpPr>
        <p:spPr>
          <a:xfrm>
            <a:off x="495672" y="545398"/>
            <a:ext cx="8243056" cy="8673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推動試辦農民職業災害保險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15" name="圖片 14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40352" y="908720"/>
            <a:ext cx="1327324" cy="15081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03407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3</a:t>
            </a:fld>
            <a:endParaRPr lang="zh-TW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860064" cy="3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83667112"/>
              </p:ext>
            </p:extLst>
          </p:nvPr>
        </p:nvGraphicFramePr>
        <p:xfrm>
          <a:off x="495671" y="1628800"/>
          <a:ext cx="8180784" cy="4002363"/>
        </p:xfrm>
        <a:graphic>
          <a:graphicData uri="http://schemas.openxmlformats.org/drawingml/2006/table">
            <a:tbl>
              <a:tblPr firstRow="1" firstCol="1" bandRow="1">
                <a:tableStyleId>{9DCAF9ED-07DC-4A11-8D7F-57B35C25682E}</a:tableStyleId>
              </a:tblPr>
              <a:tblGrid>
                <a:gridCol w="1603788"/>
                <a:gridCol w="961271"/>
                <a:gridCol w="929899"/>
                <a:gridCol w="929899"/>
                <a:gridCol w="929899"/>
                <a:gridCol w="1413014"/>
                <a:gridCol w="1413014"/>
              </a:tblGrid>
              <a:tr h="79208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保險費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負擔比率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農民職災保險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國民年金</a:t>
                      </a:r>
                      <a:endParaRPr lang="zh-TW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6600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b="1" kern="100" dirty="0" smtClean="0">
                          <a:solidFill>
                            <a:schemeClr val="lt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勞保職災</a:t>
                      </a:r>
                      <a:endParaRPr lang="zh-TW" sz="2200" b="1" kern="100" dirty="0">
                        <a:solidFill>
                          <a:schemeClr val="lt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28700"/>
                    </a:solidFill>
                  </a:tcPr>
                </a:tc>
              </a:tr>
              <a:tr h="875648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被保險人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自負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endParaRPr 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endParaRPr lang="zh-TW" alt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endParaRPr lang="zh-TW" alt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442"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</a:t>
                      </a:r>
                      <a:endParaRPr lang="en-US" altLang="zh-TW" sz="22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補助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  <a:endParaRPr 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分攤</a:t>
                      </a:r>
                      <a:endParaRPr lang="zh-TW" sz="2000" b="1" kern="100" spc="-3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直轄市</a:t>
                      </a:r>
                      <a:endParaRPr lang="zh-TW" altLang="zh-TW" sz="2000" b="1" kern="100" spc="-3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縣</a:t>
                      </a:r>
                      <a:r>
                        <a:rPr lang="en-US" altLang="zh-TW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en-US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市</a:t>
                      </a:r>
                      <a:r>
                        <a:rPr lang="en-US" altLang="zh-TW" sz="2000" b="1" kern="100" spc="-3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2000" b="1" kern="100" spc="-3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  <a:endParaRPr lang="zh-TW" alt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400" b="1" kern="100" dirty="0" smtClean="0">
                          <a:solidFill>
                            <a:srgbClr val="0070C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  <a:endParaRPr lang="zh-TW" altLang="zh-TW" sz="2400" b="1" kern="100" dirty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4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中央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30%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8544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24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地方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20%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10%</a:t>
                      </a:r>
                      <a:endParaRPr lang="zh-TW" sz="2000" b="1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zh-TW" sz="18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783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2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備註</a:t>
                      </a:r>
                      <a:endParaRPr lang="zh-TW" sz="22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marL="0" marR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參考</a:t>
                      </a:r>
                      <a:r>
                        <a:rPr lang="zh-TW" altLang="en-US" sz="2200" b="1" u="sng" kern="100" dirty="0" smtClean="0">
                          <a:solidFill>
                            <a:srgbClr val="0066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國民年金保險一般被保險人</a:t>
                      </a:r>
                      <a:r>
                        <a:rPr lang="zh-TW" altLang="en-US" sz="2200" kern="100" dirty="0" smtClean="0">
                          <a:solidFill>
                            <a:schemeClr val="dk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及</a:t>
                      </a:r>
                      <a:r>
                        <a:rPr lang="zh-TW" altLang="en-US" sz="2200" b="1" u="sng" kern="1200" dirty="0" smtClean="0">
                          <a:solidFill>
                            <a:schemeClr val="accent6">
                              <a:lumMod val="75000"/>
                            </a:schemeClr>
                          </a:solidFill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勞工保險職業災害保險無一定雇主或自營作業者</a:t>
                      </a:r>
                      <a:endParaRPr lang="en-US" altLang="zh-TW" sz="22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TW" sz="2400" kern="100" dirty="0" smtClean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marL="457200" marR="0" indent="-45720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en-US" altLang="zh-TW" sz="2400" kern="100" dirty="0" smtClean="0">
                        <a:solidFill>
                          <a:srgbClr val="00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1" name="文字方塊 10"/>
          <p:cNvSpPr txBox="1"/>
          <p:nvPr/>
        </p:nvSpPr>
        <p:spPr>
          <a:xfrm>
            <a:off x="6300192" y="116632"/>
            <a:ext cx="2773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農民健康保險條例</a:t>
            </a: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」部分</a:t>
            </a:r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條文修正草案</a:t>
            </a:r>
            <a: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－推動</a:t>
            </a:r>
            <a:r>
              <a:rPr lang="zh-TW" altLang="zh-TW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試辦</a:t>
            </a:r>
            <a:r>
              <a:rPr lang="zh-TW" altLang="zh-TW" sz="1100" b="1" dirty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農民職業災害</a:t>
            </a:r>
            <a:r>
              <a:rPr lang="zh-TW" altLang="zh-TW" sz="1100" b="1" dirty="0" smtClean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zh-TW" altLang="en-US" sz="1100" dirty="0"/>
          </a:p>
        </p:txBody>
      </p:sp>
      <p:sp>
        <p:nvSpPr>
          <p:cNvPr id="14" name="圓角矩形 13"/>
          <p:cNvSpPr/>
          <p:nvPr/>
        </p:nvSpPr>
        <p:spPr>
          <a:xfrm>
            <a:off x="495672" y="545398"/>
            <a:ext cx="8243056" cy="8673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推動試辦農民職業災害保險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8" name="圖片 7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486" y="5149505"/>
            <a:ext cx="1401002" cy="159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89946451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4</a:t>
            </a:fld>
            <a:endParaRPr lang="zh-TW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860064" cy="3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表格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2120060"/>
              </p:ext>
            </p:extLst>
          </p:nvPr>
        </p:nvGraphicFramePr>
        <p:xfrm>
          <a:off x="394087" y="1544802"/>
          <a:ext cx="8498393" cy="4476486"/>
        </p:xfrm>
        <a:graphic>
          <a:graphicData uri="http://schemas.openxmlformats.org/drawingml/2006/table">
            <a:tbl>
              <a:tblPr firstRow="1" firstCol="1" bandRow="1">
                <a:tableStyleId>{1FECB4D8-DB02-4DC6-A0A2-4F2EBAE1DC90}</a:tableStyleId>
              </a:tblPr>
              <a:tblGrid>
                <a:gridCol w="1566717"/>
                <a:gridCol w="1863354"/>
                <a:gridCol w="1565217"/>
                <a:gridCol w="3503105"/>
              </a:tblGrid>
              <a:tr h="50752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月投保金額</a:t>
                      </a:r>
                      <a:endParaRPr lang="zh-TW" sz="2000" kern="100" dirty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altLang="zh-TW" sz="20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10,200</a:t>
                      </a:r>
                      <a:r>
                        <a:rPr lang="zh-TW" altLang="en-US" sz="20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20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en-US" sz="2000" b="1" kern="100" dirty="0" smtClean="0">
                          <a:solidFill>
                            <a:srgbClr val="FFFF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(</a:t>
                      </a:r>
                      <a:r>
                        <a:rPr lang="zh-TW" altLang="en-US" sz="14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農保投保金額</a:t>
                      </a:r>
                      <a:r>
                        <a:rPr lang="en-US" altLang="zh-TW" sz="1400" b="1" kern="100" dirty="0" smtClean="0">
                          <a:solidFill>
                            <a:schemeClr val="tx1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)</a:t>
                      </a:r>
                      <a:endParaRPr lang="zh-TW" altLang="zh-TW" sz="1400" b="1" kern="100" dirty="0" smtClean="0">
                        <a:solidFill>
                          <a:schemeClr val="tx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560739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費率</a:t>
                      </a:r>
                      <a:endParaRPr lang="zh-TW" sz="2000" b="1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0.23</a:t>
                      </a:r>
                      <a:r>
                        <a:rPr lang="zh-TW" altLang="en-US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％</a:t>
                      </a:r>
                      <a:endParaRPr lang="en-US" altLang="zh-TW" sz="2000" b="1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1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※</a:t>
                      </a:r>
                      <a:r>
                        <a:rPr lang="zh-TW" altLang="en-US" sz="14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Times New Roman"/>
                        </a:rPr>
                        <a:t>暫以勞保職業工會農林漁牧職業災害平均費率；未來費率需依精算結果而定。</a:t>
                      </a:r>
                      <a:endParaRPr lang="zh-TW" altLang="zh-TW" sz="1400" b="1" kern="100" dirty="0" smtClean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404579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保費金額</a:t>
                      </a:r>
                      <a:endParaRPr lang="zh-TW" altLang="zh-TW" sz="2000" b="1" kern="100" dirty="0" smtClean="0">
                        <a:solidFill>
                          <a:srgbClr val="0070C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自</a:t>
                      </a:r>
                      <a:r>
                        <a:rPr lang="zh-TW" altLang="en-US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負</a:t>
                      </a:r>
                      <a:r>
                        <a:rPr lang="en-US" altLang="zh-TW" sz="20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60%</a:t>
                      </a:r>
                      <a:endParaRPr lang="zh-TW" altLang="zh-TW" sz="2000" b="1" kern="1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en-US" sz="20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24</a:t>
                      </a:r>
                    </a:p>
                    <a:p>
                      <a:pPr algn="ctr">
                        <a:lnSpc>
                          <a:spcPts val="2000"/>
                        </a:lnSpc>
                        <a:spcAft>
                          <a:spcPts val="0"/>
                        </a:spcAft>
                      </a:pPr>
                      <a:r>
                        <a:rPr lang="zh-TW" sz="20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sz="2000" b="1" kern="100" dirty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sz="2000" b="1" kern="100" dirty="0" smtClean="0">
                          <a:solidFill>
                            <a:srgbClr val="FF000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sz="2000" b="1" kern="100" dirty="0">
                        <a:solidFill>
                          <a:srgbClr val="FF000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14.4</a:t>
                      </a:r>
                      <a:r>
                        <a:rPr kumimoji="0" lang="zh-TW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TW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kumimoji="0" lang="zh-TW" altLang="zh-TW" sz="2000" b="1" i="0" u="none" strike="noStrike" kern="100" cap="none" spc="0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712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b="1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政府</a:t>
                      </a:r>
                      <a:r>
                        <a:rPr lang="en-US" altLang="zh-TW" sz="2000" b="1" kern="100" dirty="0" smtClean="0">
                          <a:solidFill>
                            <a:srgbClr val="0000FF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40%</a:t>
                      </a:r>
                      <a:endParaRPr lang="zh-TW" altLang="zh-TW" sz="2000" b="1" kern="100" dirty="0">
                        <a:solidFill>
                          <a:srgbClr val="0000FF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9.6</a:t>
                      </a:r>
                      <a:r>
                        <a:rPr kumimoji="0" lang="zh-TW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TW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r>
                        <a:rPr kumimoji="0" lang="zh-TW" altLang="en-US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　</a:t>
                      </a: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(1.1</a:t>
                      </a:r>
                      <a:r>
                        <a:rPr kumimoji="0" lang="zh-TW" altLang="en-US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億</a:t>
                      </a: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kumimoji="0" lang="zh-TW" altLang="en-US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kumimoji="0" lang="en-US" altLang="zh-TW" sz="2000" b="1" u="none" strike="noStrike" kern="100" cap="none" spc="0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uLnTx/>
                          <a:uFillTx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97"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傷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病</a:t>
                      </a:r>
                      <a:r>
                        <a:rPr lang="en-US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給付</a:t>
                      </a:r>
                      <a:endParaRPr lang="en-US" altLang="zh-TW" sz="2000" kern="100" dirty="0" smtClean="0"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20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altLang="zh-TW" sz="20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20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zh-TW" sz="20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en-US" altLang="zh-TW" sz="2000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en-US" altLang="zh-TW" sz="2000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zh-TW" altLang="zh-TW" sz="2000" b="1" kern="1200" baseline="30000" dirty="0" smtClean="0">
                          <a:solidFill>
                            <a:srgbClr val="00B0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※</a:t>
                      </a:r>
                      <a:r>
                        <a:rPr lang="en-US" altLang="zh-TW" sz="2000" b="1" kern="1200" baseline="30000" dirty="0" smtClean="0">
                          <a:solidFill>
                            <a:srgbClr val="00B0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70%</a:t>
                      </a:r>
                      <a:endParaRPr lang="zh-TW" altLang="zh-TW" sz="2000" b="1" kern="1200" baseline="30000" dirty="0" smtClean="0">
                        <a:solidFill>
                          <a:srgbClr val="00B0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7,140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altLang="zh-TW" sz="20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0596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第</a:t>
                      </a: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年</a:t>
                      </a:r>
                      <a:r>
                        <a:rPr lang="zh-TW" altLang="zh-TW" sz="2000" b="1" kern="1200" baseline="30000" dirty="0" smtClean="0">
                          <a:solidFill>
                            <a:srgbClr val="00B0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※</a:t>
                      </a:r>
                      <a:r>
                        <a:rPr lang="en-US" altLang="zh-TW" sz="2000" b="1" kern="1200" baseline="30000" dirty="0" smtClean="0">
                          <a:solidFill>
                            <a:srgbClr val="00B05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50%</a:t>
                      </a:r>
                      <a:endParaRPr lang="zh-TW" altLang="zh-TW" sz="2000" b="1" kern="1200" baseline="30000" dirty="0" smtClean="0">
                        <a:solidFill>
                          <a:srgbClr val="00B05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5,100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/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月</a:t>
                      </a:r>
                      <a:endParaRPr lang="zh-TW" altLang="zh-TW" sz="20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81338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失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能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給付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身心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障礙</a:t>
                      </a: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給付</a:t>
                      </a:r>
                      <a:r>
                        <a:rPr lang="en-US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sz="2000" b="1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最高</a:t>
                      </a:r>
                      <a:r>
                        <a:rPr lang="en-US" altLang="zh-TW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(60</a:t>
                      </a:r>
                      <a:r>
                        <a:rPr lang="zh-TW" altLang="en-US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lang="zh-TW" altLang="en-US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  <a:endParaRPr lang="zh-TW" altLang="zh-TW" sz="2000" b="1" kern="1200" baseline="30000" dirty="0" smtClean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612,000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zh-TW" sz="2000" b="1" kern="1200" spc="-150" baseline="30000" dirty="0" smtClean="0">
                        <a:solidFill>
                          <a:srgbClr val="FF33CC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368447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最低</a:t>
                      </a:r>
                      <a:r>
                        <a:rPr lang="en-US" altLang="zh-TW" sz="2000" b="1" kern="1200" baseline="3000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(</a:t>
                      </a:r>
                      <a:r>
                        <a:rPr lang="en-US" altLang="zh-TW" sz="2000" b="1" kern="1200" baseline="3000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1.5</a:t>
                      </a:r>
                      <a:r>
                        <a:rPr lang="zh-TW" altLang="en-US" sz="2000" b="1" kern="1200" baseline="3000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個</a:t>
                      </a:r>
                      <a:r>
                        <a:rPr lang="zh-TW" altLang="en-US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月</a:t>
                      </a:r>
                      <a:r>
                        <a:rPr lang="en-US" altLang="zh-TW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  <a:cs typeface="+mn-cs"/>
                        </a:rPr>
                        <a:t>)</a:t>
                      </a: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15,300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zh-TW" sz="2000" b="1" kern="1200" baseline="30000" dirty="0" smtClean="0">
                        <a:solidFill>
                          <a:srgbClr val="FF33CC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0533">
                <a:tc row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死亡給付</a:t>
                      </a:r>
                      <a:endParaRPr lang="zh-TW" sz="2000" b="1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喪葬津貼</a:t>
                      </a:r>
                      <a:r>
                        <a:rPr lang="en-US" altLang="zh-TW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(30</a:t>
                      </a:r>
                      <a:r>
                        <a:rPr lang="zh-TW" altLang="en-US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個月</a:t>
                      </a:r>
                      <a:r>
                        <a:rPr lang="en-US" altLang="zh-TW" sz="2000" b="1" kern="1200" baseline="30000" dirty="0" smtClean="0">
                          <a:solidFill>
                            <a:srgbClr val="7030A0"/>
                          </a:solidFill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)</a:t>
                      </a:r>
                      <a:endParaRPr lang="zh-TW" altLang="zh-TW" sz="2000" b="1" kern="1200" dirty="0" smtClean="0">
                        <a:solidFill>
                          <a:srgbClr val="7030A0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306,000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元</a:t>
                      </a:r>
                      <a:endParaRPr lang="zh-TW" altLang="zh-TW" sz="2000" b="1" kern="1200" dirty="0" smtClean="0">
                        <a:solidFill>
                          <a:srgbClr val="FF33CC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00533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遺屬津貼</a:t>
                      </a:r>
                      <a:endParaRPr lang="zh-TW" sz="2000" b="1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無</a:t>
                      </a:r>
                      <a:endParaRPr lang="zh-TW" altLang="zh-TW" sz="2000" b="1" kern="12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  <a:tr h="410344">
                <a:tc gridSpan="2"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zh-TW" sz="2000" kern="1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醫療</a:t>
                      </a:r>
                      <a:r>
                        <a:rPr lang="zh-TW" sz="2000" kern="100" dirty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給付</a:t>
                      </a:r>
                      <a:endParaRPr lang="zh-TW" sz="2000" b="1" kern="100" dirty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53975" marR="5397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indent="0" algn="l">
                        <a:buFont typeface="Arial" panose="020B0604020202020204" pitchFamily="34" charset="0"/>
                        <a:buNone/>
                      </a:pPr>
                      <a:r>
                        <a:rPr lang="zh-TW" altLang="en-US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現金給付，分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門診</a:t>
                      </a:r>
                      <a:r>
                        <a:rPr lang="zh-TW" altLang="en-US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及</a:t>
                      </a:r>
                      <a:r>
                        <a:rPr lang="zh-TW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住院</a:t>
                      </a:r>
                      <a:r>
                        <a:rPr lang="en-US" altLang="zh-TW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2</a:t>
                      </a:r>
                      <a:r>
                        <a:rPr lang="zh-TW" altLang="en-US" sz="2000" b="1" kern="1200" dirty="0" smtClean="0">
                          <a:effectLst/>
                          <a:latin typeface="微軟正黑體" panose="020B0604030504040204" pitchFamily="34" charset="-120"/>
                          <a:ea typeface="微軟正黑體" panose="020B0604030504040204" pitchFamily="34" charset="-120"/>
                        </a:rPr>
                        <a:t>種</a:t>
                      </a:r>
                      <a:endParaRPr lang="en-US" altLang="zh-TW" sz="2000" b="1" kern="100" dirty="0" smtClean="0">
                        <a:solidFill>
                          <a:schemeClr val="dk1"/>
                        </a:solidFill>
                        <a:effectLst/>
                        <a:latin typeface="微軟正黑體" panose="020B0604030504040204" pitchFamily="34" charset="-120"/>
                        <a:ea typeface="微軟正黑體" panose="020B0604030504040204" pitchFamily="34" charset="-120"/>
                        <a:cs typeface="+mn-cs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0" name="文字方塊 9"/>
          <p:cNvSpPr txBox="1"/>
          <p:nvPr/>
        </p:nvSpPr>
        <p:spPr>
          <a:xfrm>
            <a:off x="6300192" y="116632"/>
            <a:ext cx="2773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農民健康保險條例</a:t>
            </a: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」部分</a:t>
            </a:r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條文修正草案</a:t>
            </a:r>
            <a: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－推動</a:t>
            </a:r>
            <a:r>
              <a:rPr lang="zh-TW" altLang="zh-TW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試辦</a:t>
            </a:r>
            <a:r>
              <a:rPr lang="zh-TW" altLang="zh-TW" sz="1100" b="1" dirty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農民職業災害</a:t>
            </a:r>
            <a:r>
              <a:rPr lang="zh-TW" altLang="zh-TW" sz="1100" b="1" dirty="0" smtClean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zh-TW" altLang="en-US" sz="1100" dirty="0"/>
          </a:p>
        </p:txBody>
      </p:sp>
      <p:sp>
        <p:nvSpPr>
          <p:cNvPr id="13" name="圓角矩形 12"/>
          <p:cNvSpPr/>
          <p:nvPr/>
        </p:nvSpPr>
        <p:spPr>
          <a:xfrm>
            <a:off x="495672" y="545398"/>
            <a:ext cx="8243056" cy="8673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推動試辦農民職業災害保險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486" y="5149505"/>
            <a:ext cx="1401002" cy="159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688450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278E28-D4C6-4D5B-BBD7-481E34A469AF}" type="slidenum">
              <a:rPr lang="zh-TW" altLang="en-US" smtClean="0"/>
              <a:t>5</a:t>
            </a:fld>
            <a:endParaRPr lang="zh-TW" altLang="en-US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504" y="116632"/>
            <a:ext cx="1860064" cy="3058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文字方塊 9"/>
          <p:cNvSpPr txBox="1"/>
          <p:nvPr/>
        </p:nvSpPr>
        <p:spPr>
          <a:xfrm>
            <a:off x="6300192" y="116632"/>
            <a:ext cx="277376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「</a:t>
            </a:r>
            <a:r>
              <a:rPr lang="zh-TW" altLang="en-US" sz="1100" dirty="0">
                <a:solidFill>
                  <a:srgbClr val="FF000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農民健康保險條例</a:t>
            </a: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」部分</a:t>
            </a:r>
            <a:r>
              <a:rPr lang="zh-TW" altLang="en-US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>條文修正草案</a:t>
            </a:r>
            <a: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  <a:t/>
            </a:r>
            <a:br>
              <a:rPr lang="en-US" altLang="zh-TW" sz="1100" dirty="0">
                <a:latin typeface="標楷體" panose="03000509000000000000" pitchFamily="65" charset="-120"/>
                <a:ea typeface="標楷體" panose="03000509000000000000" pitchFamily="65" charset="-120"/>
              </a:rPr>
            </a:br>
            <a:r>
              <a:rPr lang="zh-TW" altLang="en-US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－推動</a:t>
            </a:r>
            <a:r>
              <a:rPr lang="zh-TW" altLang="zh-TW" sz="1100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試辦</a:t>
            </a:r>
            <a:r>
              <a:rPr lang="zh-TW" altLang="zh-TW" sz="1100" b="1" dirty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農民職業災害</a:t>
            </a:r>
            <a:r>
              <a:rPr lang="zh-TW" altLang="zh-TW" sz="1100" b="1" dirty="0" smtClean="0">
                <a:solidFill>
                  <a:srgbClr val="008080"/>
                </a:solidFill>
                <a:latin typeface="標楷體" panose="03000509000000000000" pitchFamily="65" charset="-120"/>
                <a:ea typeface="標楷體" panose="03000509000000000000" pitchFamily="65" charset="-120"/>
              </a:rPr>
              <a:t>保險</a:t>
            </a:r>
            <a:endParaRPr lang="zh-TW" altLang="en-US" sz="1100" dirty="0"/>
          </a:p>
        </p:txBody>
      </p:sp>
      <p:sp>
        <p:nvSpPr>
          <p:cNvPr id="13" name="圓角矩形 12"/>
          <p:cNvSpPr/>
          <p:nvPr/>
        </p:nvSpPr>
        <p:spPr>
          <a:xfrm>
            <a:off x="495672" y="545398"/>
            <a:ext cx="8243056" cy="867378"/>
          </a:xfrm>
          <a:prstGeom prst="roundRect">
            <a:avLst/>
          </a:prstGeom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000" b="1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推動試辦農民職業災害保險</a:t>
            </a:r>
            <a:endParaRPr lang="zh-TW" altLang="en-US" sz="40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3" name="圓角矩形圖說文字 2"/>
          <p:cNvSpPr/>
          <p:nvPr/>
        </p:nvSpPr>
        <p:spPr>
          <a:xfrm>
            <a:off x="495672" y="1988840"/>
            <a:ext cx="8243056" cy="2880320"/>
          </a:xfrm>
          <a:prstGeom prst="wedgeRoundRectCallout">
            <a:avLst>
              <a:gd name="adj1" fmla="val 40200"/>
              <a:gd name="adj2" fmla="val 61912"/>
              <a:gd name="adj3" fmla="val 16667"/>
            </a:avLst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marL="360000" indent="-342900">
              <a:lnSpc>
                <a:spcPts val="3400"/>
              </a:lnSpc>
              <a:spcBef>
                <a:spcPts val="1200"/>
              </a:spcBef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為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加速推動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試辦</a:t>
            </a:r>
            <a:r>
              <a:rPr lang="zh-TW" altLang="en-US" sz="2400" b="1" dirty="0" smtClean="0">
                <a:solidFill>
                  <a:srgbClr val="00808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農民職業災害保險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農委會就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相關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授權子法訂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定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將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與</a:t>
            </a:r>
            <a:r>
              <a:rPr lang="zh-TW" altLang="en-US" sz="24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農民健康保險條例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修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法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作業</a:t>
            </a:r>
            <a:r>
              <a:rPr lang="zh-TW" altLang="en-US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同步進行。</a:t>
            </a:r>
            <a:endParaRPr lang="en-US" altLang="zh-TW" sz="2400" dirty="0" smtClean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360000" indent="-342900">
              <a:lnSpc>
                <a:spcPts val="3400"/>
              </a:lnSpc>
              <a:spcBef>
                <a:spcPts val="1200"/>
              </a:spcBef>
              <a:buClr>
                <a:schemeClr val="accent4">
                  <a:lumMod val="75000"/>
                </a:schemeClr>
              </a:buClr>
              <a:buFont typeface="Wingdings" panose="05000000000000000000" pitchFamily="2" charset="2"/>
              <a:buChar char="u"/>
            </a:pP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目前</a:t>
            </a:r>
            <a:r>
              <a:rPr lang="zh-TW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保險費率的釐定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已委託精算師精算評估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中</a:t>
            </a:r>
            <a:r>
              <a:rPr lang="zh-TW" altLang="en-US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，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對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投保單位農會之</a:t>
            </a:r>
            <a:r>
              <a:rPr lang="zh-TW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教育訓練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及對農民辦理</a:t>
            </a:r>
            <a:r>
              <a:rPr lang="zh-TW" altLang="zh-TW" sz="2400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宣導事宜</a:t>
            </a:r>
            <a:r>
              <a:rPr lang="zh-TW" altLang="zh-TW" sz="2400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等準備工作，亦將陸續展開推動，以</a:t>
            </a:r>
            <a:r>
              <a:rPr lang="zh-TW" altLang="zh-TW" sz="2400" b="1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確保</a:t>
            </a:r>
            <a:r>
              <a:rPr lang="zh-TW" altLang="en-US" sz="24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農民職業災害保險</a:t>
            </a:r>
            <a:r>
              <a:rPr lang="zh-TW" altLang="zh-TW" sz="2400" b="1" dirty="0" smtClean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如期</a:t>
            </a:r>
            <a:r>
              <a:rPr lang="zh-TW" altLang="zh-TW" sz="2400" b="1" dirty="0">
                <a:solidFill>
                  <a:srgbClr val="FF0066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上路</a:t>
            </a:r>
            <a:r>
              <a:rPr lang="zh-TW" altLang="zh-TW" sz="2400" dirty="0" smtClean="0">
                <a:latin typeface="微軟正黑體" panose="020B0604030504040204" pitchFamily="34" charset="-120"/>
                <a:ea typeface="微軟正黑體" panose="020B0604030504040204" pitchFamily="34" charset="-120"/>
              </a:rPr>
              <a:t>。</a:t>
            </a:r>
            <a:endParaRPr lang="en-US" altLang="zh-TW" sz="24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5" name="文字方塊 4"/>
          <p:cNvSpPr txBox="1"/>
          <p:nvPr/>
        </p:nvSpPr>
        <p:spPr>
          <a:xfrm>
            <a:off x="1403648" y="1558533"/>
            <a:ext cx="6322582" cy="646331"/>
          </a:xfrm>
          <a:prstGeom prst="rect">
            <a:avLst/>
          </a:prstGeom>
          <a:solidFill>
            <a:srgbClr val="FFFFCC"/>
          </a:solidFill>
          <a:effectLst>
            <a:softEdge rad="127000"/>
          </a:effectLst>
        </p:spPr>
        <p:txBody>
          <a:bodyPr wrap="square" rtlCol="0">
            <a:spAutoFit/>
          </a:bodyPr>
          <a:lstStyle/>
          <a:p>
            <a:pPr marL="324000" lvl="0" algn="ctr">
              <a:spcBef>
                <a:spcPts val="1200"/>
              </a:spcBef>
              <a:buClr>
                <a:srgbClr val="8064A2">
                  <a:lumMod val="75000"/>
                </a:srgbClr>
              </a:buClr>
            </a:pP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預計</a:t>
            </a:r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107</a:t>
            </a: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年</a:t>
            </a:r>
            <a:r>
              <a:rPr lang="en-US" altLang="zh-TW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11</a:t>
            </a:r>
            <a:r>
              <a:rPr lang="zh-TW" altLang="en-US" sz="3600" b="1" dirty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月起正式上路</a:t>
            </a:r>
            <a:r>
              <a:rPr lang="zh-TW" altLang="en-US" sz="3600" b="1" dirty="0" smtClean="0">
                <a:solidFill>
                  <a:srgbClr val="0000FF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！</a:t>
            </a:r>
            <a:endParaRPr lang="en-US" altLang="zh-TW" sz="3600" b="1" dirty="0">
              <a:solidFill>
                <a:srgbClr val="0000FF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pic>
        <p:nvPicPr>
          <p:cNvPr id="9" name="圖片 8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63486" y="5149505"/>
            <a:ext cx="1401002" cy="15918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1953368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5390</TotalTime>
  <Words>622</Words>
  <Application>Microsoft Office PowerPoint</Application>
  <PresentationFormat>如螢幕大小 (4:3)</PresentationFormat>
  <Paragraphs>101</Paragraphs>
  <Slides>5</Slides>
  <Notes>3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5</vt:i4>
      </vt:variant>
    </vt:vector>
  </HeadingPairs>
  <TitlesOfParts>
    <vt:vector size="6" baseType="lpstr">
      <vt:lpstr>Office 佈景主題</vt:lpstr>
      <vt:lpstr>PowerPoint 簡報</vt:lpstr>
      <vt:lpstr>PowerPoint 簡報</vt:lpstr>
      <vt:lpstr>PowerPoint 簡報</vt:lpstr>
      <vt:lpstr>PowerPoint 簡報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研考科黃昱瑄</dc:creator>
  <cp:lastModifiedBy>休閒產業科陳詠妤</cp:lastModifiedBy>
  <cp:revision>1962</cp:revision>
  <cp:lastPrinted>2018-04-11T10:51:26Z</cp:lastPrinted>
  <dcterms:created xsi:type="dcterms:W3CDTF">2017-09-05T09:19:39Z</dcterms:created>
  <dcterms:modified xsi:type="dcterms:W3CDTF">2018-04-12T04:35:07Z</dcterms:modified>
</cp:coreProperties>
</file>