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9" r:id="rId2"/>
    <p:sldId id="465" r:id="rId3"/>
    <p:sldId id="480" r:id="rId4"/>
    <p:sldId id="483" r:id="rId5"/>
    <p:sldId id="490" r:id="rId6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FFCC"/>
    <a:srgbClr val="6600FF"/>
    <a:srgbClr val="FF33CC"/>
    <a:srgbClr val="009900"/>
    <a:srgbClr val="E28700"/>
    <a:srgbClr val="0099CC"/>
    <a:srgbClr val="33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 autoAdjust="0"/>
    <p:restoredTop sz="94660"/>
  </p:normalViewPr>
  <p:slideViewPr>
    <p:cSldViewPr>
      <p:cViewPr>
        <p:scale>
          <a:sx n="80" d="100"/>
          <a:sy n="80" d="100"/>
        </p:scale>
        <p:origin x="-2298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788"/>
    </p:cViewPr>
  </p:sorterViewPr>
  <p:notesViewPr>
    <p:cSldViewPr>
      <p:cViewPr varScale="1">
        <p:scale>
          <a:sx n="66" d="100"/>
          <a:sy n="66" d="100"/>
        </p:scale>
        <p:origin x="-3187" y="-9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40" y="3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/>
          <a:lstStyle>
            <a:lvl1pPr algn="r">
              <a:defRPr sz="1200"/>
            </a:lvl1pPr>
          </a:lstStyle>
          <a:p>
            <a:fld id="{EA9167D1-B7E3-4993-A927-52B35A0D54FA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7" y="9440651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40" y="9440651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 anchor="b"/>
          <a:lstStyle>
            <a:lvl1pPr algn="r">
              <a:defRPr sz="1200"/>
            </a:lvl1pPr>
          </a:lstStyle>
          <a:p>
            <a:fld id="{27C351CC-0F18-40D2-B782-CC697677A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706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/>
          <a:lstStyle>
            <a:lvl1pPr algn="r">
              <a:defRPr sz="1200"/>
            </a:lvl1pPr>
          </a:lstStyle>
          <a:p>
            <a:fld id="{91ACA6CF-BFFD-4FAF-81FD-395D2C4C2013}" type="datetimeFigureOut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6" tIns="45549" rIns="91096" bIns="4554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096" tIns="45549" rIns="91096" bIns="4554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7" y="9440651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40" y="9440651"/>
            <a:ext cx="2949786" cy="496968"/>
          </a:xfrm>
          <a:prstGeom prst="rect">
            <a:avLst/>
          </a:prstGeom>
        </p:spPr>
        <p:txBody>
          <a:bodyPr vert="horz" lIns="91096" tIns="45549" rIns="91096" bIns="45549" rtlCol="0" anchor="b"/>
          <a:lstStyle>
            <a:lvl1pPr algn="r">
              <a:defRPr sz="1200"/>
            </a:lvl1pPr>
          </a:lstStyle>
          <a:p>
            <a:fld id="{59B4FE0C-C6F0-4511-AF87-D5B6307705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263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FE0C-C6F0-4511-AF87-D5B6307705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089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FE0C-C6F0-4511-AF87-D5B63077053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18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4FE0C-C6F0-4511-AF87-D5B63077053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33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8A06-A862-419D-8634-D609E1EDA16E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63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341-DE70-4727-86F8-8A00A4D50E24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69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D295-C576-4D84-A0E9-3AC09ED65BEC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47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76FE-5A7E-4FEA-BC44-7EA5130DC7DF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34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F060-F963-4333-BF13-BEFE4C9F31B3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1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63C5-935E-4A04-A56F-18995AD8A166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210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8811-C864-4861-8565-86EAB9D31E3D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84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E29-9B44-45D4-8C19-1C6095BA5848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99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9A8-51E5-4C0A-852E-7067BD61C462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98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6E3D-52AC-4A17-8A76-A701374447D5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62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260E-2E8F-4384-897A-79A6977C79EC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8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636F-61E1-4F60-9298-E8183D8F62CD}" type="datetime1">
              <a:rPr lang="zh-TW" altLang="en-US" smtClean="0"/>
              <a:t>2018/4/12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8E28-D4C6-4D5B-BBD7-481E34A469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2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60064" cy="3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495672" y="1556792"/>
            <a:ext cx="3932312" cy="36724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職業災害給付項目，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但農民田間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工作卻潛藏</a:t>
            </a:r>
            <a:r>
              <a:rPr lang="zh-TW" altLang="en-US" sz="24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職業傷害危機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u="sng" dirty="0">
              <a:solidFill>
                <a:srgbClr val="FF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12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賴院長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指示，</a:t>
            </a:r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有關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訂定農業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職業災害保險事宜，請農委會會商內政部研議納入農民健康保險條例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下稱農保條例</a:t>
            </a:r>
            <a:r>
              <a:rPr lang="en-US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300192" y="116632"/>
            <a:ext cx="277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農民健康保險條例</a:t>
            </a: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」部分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條文修正草案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－推動</a:t>
            </a:r>
            <a:r>
              <a:rPr lang="zh-TW" altLang="zh-TW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試辦</a:t>
            </a:r>
            <a:r>
              <a:rPr lang="zh-TW" altLang="zh-TW" sz="1100" b="1" dirty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農民職業災害</a:t>
            </a:r>
            <a:r>
              <a:rPr lang="zh-TW" altLang="zh-TW" sz="1100" b="1" dirty="0" smtClean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en-US" sz="11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617200" y="1556792"/>
            <a:ext cx="4121528" cy="367240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4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規劃原則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自願性加保</a:t>
            </a: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</a:t>
            </a:r>
            <a:r>
              <a:rPr lang="zh-TW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「先傷後病」</a:t>
            </a: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方式，</a:t>
            </a:r>
            <a:r>
              <a:rPr lang="zh-TW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優先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試辦因果關係較為明確之</a:t>
            </a:r>
            <a:r>
              <a:rPr lang="zh-TW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職業傷害</a:t>
            </a:r>
            <a:r>
              <a:rPr lang="zh-TW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u="sng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</a:t>
            </a:r>
            <a:r>
              <a:rPr lang="zh-TW" altLang="zh-TW" sz="24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農保條例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試辦</a:t>
            </a:r>
            <a:r>
              <a:rPr lang="zh-TW" altLang="en-US" sz="2400" b="1" dirty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</a:t>
            </a:r>
            <a:r>
              <a:rPr lang="zh-TW" altLang="en-US" sz="2400" b="1" dirty="0" smtClean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職業災害保險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及訂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定相關子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法之授權依據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zh-TW" altLang="zh-TW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農委會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訂定</a:t>
            </a:r>
            <a:r>
              <a:rPr lang="zh-TW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95672" y="545398"/>
            <a:ext cx="8243056" cy="8673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推動試辦農民職業災害保險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1763688" y="5373216"/>
            <a:ext cx="705678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提高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農民職業安全保障並營造友善從農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青年農民返鄉投入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農業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908720"/>
            <a:ext cx="1327324" cy="150814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2"/>
          <a:stretch/>
        </p:blipFill>
        <p:spPr>
          <a:xfrm>
            <a:off x="231246" y="5070744"/>
            <a:ext cx="1679357" cy="17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94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60064" cy="3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51262"/>
              </p:ext>
            </p:extLst>
          </p:nvPr>
        </p:nvGraphicFramePr>
        <p:xfrm>
          <a:off x="495672" y="1628800"/>
          <a:ext cx="8243056" cy="4824537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1698059"/>
                <a:gridCol w="6544997"/>
              </a:tblGrid>
              <a:tr h="11733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保險給付</a:t>
                      </a:r>
                      <a:endParaRPr lang="en-US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u="sng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傷害給付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、</a:t>
                      </a:r>
                      <a:r>
                        <a:rPr lang="zh-TW" altLang="en-US" sz="2400" b="1" u="sng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身心障礙給付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、</a:t>
                      </a:r>
                      <a:r>
                        <a:rPr lang="zh-TW" altLang="en-US" sz="2400" b="1" u="sng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喪葬津貼</a:t>
                      </a:r>
                      <a:endParaRPr lang="en-US" altLang="zh-TW" sz="2400" b="1" u="sng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u="none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、</a:t>
                      </a:r>
                      <a:r>
                        <a:rPr lang="zh-TW" altLang="en-US" sz="2400" b="1" u="sng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醫療給付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等</a:t>
                      </a:r>
                      <a:r>
                        <a:rPr lang="en-US" altLang="zh-TW" sz="2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4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項，</a:t>
                      </a:r>
                      <a:r>
                        <a:rPr lang="zh-TW" altLang="en-US" sz="2400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採現金給付</a:t>
                      </a:r>
                      <a:endParaRPr lang="en-US" altLang="zh-TW" sz="240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marL="3240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※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給付項目參照</a:t>
                      </a:r>
                      <a:r>
                        <a:rPr lang="zh-TW" altLang="en-US" sz="2400" b="0" kern="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勞工保險條例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訂定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00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保險人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勞動部勞工保險</a:t>
                      </a: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局</a:t>
                      </a:r>
                      <a:r>
                        <a:rPr lang="en-US" alt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下稱勞保局</a:t>
                      </a:r>
                      <a:r>
                        <a:rPr lang="en-US" alt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89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投保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基層農會</a:t>
                      </a:r>
                      <a:endParaRPr lang="zh-TW" sz="24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9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被保險人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</a:t>
                      </a:r>
                      <a:r>
                        <a:rPr lang="zh-TW" sz="2400" b="1" kern="10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</a:t>
                      </a:r>
                      <a:r>
                        <a:rPr lang="zh-TW" sz="24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被保險人</a:t>
                      </a:r>
                      <a:r>
                        <a:rPr lang="zh-TW" altLang="en-US" sz="2400" b="1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</a:t>
                      </a:r>
                      <a:r>
                        <a:rPr lang="zh-TW" altLang="en-US" sz="2400" b="1" kern="100" dirty="0" smtClean="0">
                          <a:solidFill>
                            <a:srgbClr val="FF33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自願加保</a:t>
                      </a:r>
                      <a:endParaRPr lang="zh-TW" sz="2400" b="1" kern="100" dirty="0">
                        <a:solidFill>
                          <a:srgbClr val="FF33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40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費率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採行</a:t>
                      </a:r>
                      <a:r>
                        <a:rPr lang="zh-TW" altLang="zh-TW" sz="2400" b="1" kern="100" dirty="0" smtClean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單一投保費率</a:t>
                      </a:r>
                      <a:r>
                        <a:rPr lang="zh-TW" altLang="en-US" sz="2400" b="1" kern="1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</a:t>
                      </a:r>
                      <a:r>
                        <a:rPr lang="zh-TW" altLang="en-US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農委會</a:t>
                      </a: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擬</a:t>
                      </a:r>
                      <a:r>
                        <a:rPr lang="zh-TW" altLang="en-US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訂</a:t>
                      </a: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報行政院</a:t>
                      </a:r>
                      <a:r>
                        <a:rPr lang="zh-TW" sz="2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</a:t>
                      </a:r>
                      <a:r>
                        <a:rPr lang="zh-TW" sz="2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24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※</a:t>
                      </a:r>
                      <a:r>
                        <a:rPr lang="zh-TW" altLang="en-US" sz="2400" b="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農保加保人口平均年齡</a:t>
                      </a:r>
                      <a:r>
                        <a:rPr lang="zh-TW" altLang="en-US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與勞保加保人口相較</a:t>
                      </a:r>
                      <a:r>
                        <a:rPr lang="zh-TW" altLang="en-US" sz="2400" b="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偏高</a:t>
                      </a:r>
                      <a:r>
                        <a:rPr lang="zh-TW" altLang="en-US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，職災</a:t>
                      </a:r>
                      <a:r>
                        <a:rPr lang="zh-TW" altLang="en-US" sz="2400" b="0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費率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亦</a:t>
                      </a:r>
                      <a:r>
                        <a:rPr lang="zh-TW" altLang="en-US" sz="2400" b="0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將高於勞保之費率</a:t>
                      </a:r>
                      <a:r>
                        <a:rPr lang="zh-TW" altLang="en-US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en-US" altLang="zh-TW" sz="24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22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月投保金額</a:t>
                      </a:r>
                      <a:endParaRPr lang="zh-TW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試辦期間採行</a:t>
                      </a:r>
                      <a:r>
                        <a:rPr lang="zh-TW" altLang="en-US" sz="24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單一投保金額</a:t>
                      </a:r>
                      <a:r>
                        <a:rPr lang="en-US" altLang="zh-TW" sz="24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10,200</a:t>
                      </a:r>
                      <a:r>
                        <a:rPr lang="zh-TW" altLang="en-US" sz="24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元</a:t>
                      </a:r>
                      <a:r>
                        <a:rPr lang="en-US" altLang="zh-TW" sz="24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/</a:t>
                      </a:r>
                      <a:r>
                        <a:rPr lang="zh-TW" altLang="en-US" sz="24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※</a:t>
                      </a:r>
                      <a:r>
                        <a:rPr lang="zh-TW" altLang="en-US" sz="2400" b="0" kern="1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初期比照農保投保金額，未來依需求滾動檢討</a:t>
                      </a:r>
                      <a:endParaRPr lang="en-US" altLang="zh-TW" sz="2400" b="0" kern="1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6300192" y="116632"/>
            <a:ext cx="277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農民健康保險條例</a:t>
            </a: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」部分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條文修正草案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－推動</a:t>
            </a:r>
            <a:r>
              <a:rPr lang="zh-TW" altLang="zh-TW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試辦</a:t>
            </a:r>
            <a:r>
              <a:rPr lang="zh-TW" altLang="zh-TW" sz="1100" b="1" dirty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農民職業災害</a:t>
            </a:r>
            <a:r>
              <a:rPr lang="zh-TW" altLang="zh-TW" sz="1100" b="1" dirty="0" smtClean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en-US" sz="1100" dirty="0"/>
          </a:p>
        </p:txBody>
      </p:sp>
      <p:sp>
        <p:nvSpPr>
          <p:cNvPr id="14" name="圓角矩形 13"/>
          <p:cNvSpPr/>
          <p:nvPr/>
        </p:nvSpPr>
        <p:spPr>
          <a:xfrm>
            <a:off x="495672" y="545398"/>
            <a:ext cx="8243056" cy="8673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推動試辦農民職業災害保險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908720"/>
            <a:ext cx="1327324" cy="15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34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60064" cy="3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67112"/>
              </p:ext>
            </p:extLst>
          </p:nvPr>
        </p:nvGraphicFramePr>
        <p:xfrm>
          <a:off x="495671" y="1628800"/>
          <a:ext cx="8180784" cy="4002363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03788"/>
                <a:gridCol w="961271"/>
                <a:gridCol w="929899"/>
                <a:gridCol w="929899"/>
                <a:gridCol w="929899"/>
                <a:gridCol w="1413014"/>
                <a:gridCol w="1413014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保險費</a:t>
                      </a:r>
                      <a:endParaRPr lang="en-US" altLang="zh-TW" sz="2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負擔比率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農民職災保險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1" kern="1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國民年金</a:t>
                      </a:r>
                      <a:endParaRPr lang="zh-TW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b="1" kern="1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勞保職災</a:t>
                      </a:r>
                      <a:endParaRPr lang="zh-TW" sz="22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8700"/>
                    </a:solidFill>
                  </a:tcPr>
                </a:tc>
              </a:tr>
              <a:tr h="8756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被保險人</a:t>
                      </a:r>
                      <a:endParaRPr lang="en-US" altLang="zh-TW" sz="2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自負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endParaRPr 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endParaRPr lang="zh-TW" alt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endParaRPr lang="zh-TW" alt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2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  <a:endParaRPr lang="en-US" altLang="zh-TW" sz="2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  <a:endParaRPr 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分攤</a:t>
                      </a:r>
                      <a:endParaRPr lang="zh-TW" sz="2000" b="1" kern="100" spc="-3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直轄市</a:t>
                      </a:r>
                      <a:endParaRPr lang="zh-TW" altLang="zh-TW" sz="2000" b="1" kern="100" spc="-3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</a:t>
                      </a:r>
                      <a:r>
                        <a:rPr lang="en-US" altLang="zh-TW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</a:t>
                      </a:r>
                      <a:r>
                        <a:rPr lang="en-US" altLang="zh-TW" sz="2000" b="1" kern="100" spc="-3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000" b="1" kern="100" spc="-3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  <a:endParaRPr lang="zh-TW" alt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  <a:endParaRPr lang="zh-TW" altLang="zh-TW" sz="2400" b="1" kern="1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中央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30%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地方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參考</a:t>
                      </a:r>
                      <a:r>
                        <a:rPr lang="zh-TW" altLang="en-US" sz="2200" b="1" u="sng" kern="100" dirty="0" smtClean="0">
                          <a:solidFill>
                            <a:srgbClr val="0066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國民年金保險一般被保險人</a:t>
                      </a:r>
                      <a:r>
                        <a:rPr lang="zh-TW" altLang="en-US" sz="22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及</a:t>
                      </a:r>
                      <a:r>
                        <a:rPr lang="zh-TW" altLang="en-US" sz="2200" b="1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勞工保險職業災害保險無一定雇主或自營作業者</a:t>
                      </a:r>
                      <a:endParaRPr lang="en-US" altLang="zh-TW" sz="22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 marR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6300192" y="116632"/>
            <a:ext cx="277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農民健康保險條例</a:t>
            </a: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」部分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條文修正草案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－推動</a:t>
            </a:r>
            <a:r>
              <a:rPr lang="zh-TW" altLang="zh-TW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試辦</a:t>
            </a:r>
            <a:r>
              <a:rPr lang="zh-TW" altLang="zh-TW" sz="1100" b="1" dirty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農民職業災害</a:t>
            </a:r>
            <a:r>
              <a:rPr lang="zh-TW" altLang="zh-TW" sz="1100" b="1" dirty="0" smtClean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en-US" sz="1100" dirty="0"/>
          </a:p>
        </p:txBody>
      </p:sp>
      <p:sp>
        <p:nvSpPr>
          <p:cNvPr id="14" name="圓角矩形 13"/>
          <p:cNvSpPr/>
          <p:nvPr/>
        </p:nvSpPr>
        <p:spPr>
          <a:xfrm>
            <a:off x="495672" y="545398"/>
            <a:ext cx="8243056" cy="8673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推動試辦農民職業災害保險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86" y="5149505"/>
            <a:ext cx="1401002" cy="159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46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60064" cy="3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20060"/>
              </p:ext>
            </p:extLst>
          </p:nvPr>
        </p:nvGraphicFramePr>
        <p:xfrm>
          <a:off x="394087" y="1544802"/>
          <a:ext cx="8498393" cy="4476486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566717"/>
                <a:gridCol w="1863354"/>
                <a:gridCol w="1565217"/>
                <a:gridCol w="3503105"/>
              </a:tblGrid>
              <a:tr h="5075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月投保金額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10,200</a:t>
                      </a:r>
                      <a:r>
                        <a:rPr lang="zh-TW" altLang="en-US" sz="20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20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000" b="1" kern="100" dirty="0" smtClean="0">
                          <a:solidFill>
                            <a:srgbClr val="FFFF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農保投保金額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altLang="zh-TW" sz="1400" b="1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0739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費率</a:t>
                      </a:r>
                      <a:endParaRPr lang="zh-TW" sz="2000" b="1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0.23</a:t>
                      </a:r>
                      <a:r>
                        <a:rPr lang="zh-TW" altLang="en-US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％</a:t>
                      </a:r>
                      <a:endParaRPr lang="en-US" altLang="zh-TW" sz="20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※</a:t>
                      </a:r>
                      <a:r>
                        <a:rPr lang="zh-TW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暫以勞保職業工會農林漁牧職業災害平均費率；未來費率需依精算結果而定。</a:t>
                      </a:r>
                      <a:endParaRPr lang="zh-TW" altLang="zh-TW" sz="1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45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保費金額</a:t>
                      </a:r>
                      <a:endParaRPr lang="zh-TW" altLang="zh-TW" sz="2000" b="1" kern="100" dirty="0" smtClean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</a:t>
                      </a:r>
                      <a:r>
                        <a:rPr lang="zh-TW" altLang="en-US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</a:t>
                      </a: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60%</a:t>
                      </a:r>
                      <a:endParaRPr lang="zh-TW" altLang="zh-TW" sz="2000" b="1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20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0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0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14.4</a:t>
                      </a:r>
                      <a:r>
                        <a:rPr kumimoji="0" lang="zh-TW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TW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kumimoji="0" lang="zh-TW" altLang="zh-TW" sz="2000" b="1" i="0" u="none" strike="noStrike" kern="100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</a:t>
                      </a: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  <a:endParaRPr lang="zh-TW" altLang="zh-TW" sz="2000" b="1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9.6</a:t>
                      </a:r>
                      <a:r>
                        <a:rPr kumimoji="0" lang="zh-TW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TW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kumimoji="0" lang="zh-TW" altLang="en-US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(1.1</a:t>
                      </a:r>
                      <a:r>
                        <a:rPr kumimoji="0" lang="zh-TW" altLang="en-US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億</a:t>
                      </a: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TW" altLang="en-US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kumimoji="0" lang="en-US" altLang="zh-TW" sz="2000" b="1" u="none" strike="noStrike" kern="100" cap="none" spc="0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9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傷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病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給付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20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00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zh-TW" altLang="zh-TW" sz="2000" b="1" kern="1200" baseline="3000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※</a:t>
                      </a:r>
                      <a:r>
                        <a:rPr lang="en-US" altLang="zh-TW" sz="2000" b="1" kern="1200" baseline="3000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70%</a:t>
                      </a:r>
                      <a:endParaRPr lang="zh-TW" altLang="zh-TW" sz="2000" b="1" kern="1200" baseline="30000" dirty="0" smtClean="0">
                        <a:solidFill>
                          <a:srgbClr val="00B05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7,140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2000" b="1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59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zh-TW" altLang="zh-TW" sz="2000" b="1" kern="1200" baseline="3000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※</a:t>
                      </a:r>
                      <a:r>
                        <a:rPr lang="en-US" altLang="zh-TW" sz="2000" b="1" kern="1200" baseline="30000" dirty="0" smtClean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  <a:endParaRPr lang="zh-TW" altLang="zh-TW" sz="2000" b="1" kern="1200" baseline="30000" dirty="0" smtClean="0">
                        <a:solidFill>
                          <a:srgbClr val="00B05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5,100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2000" b="1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338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能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給付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給付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b="1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</a:t>
                      </a:r>
                      <a:r>
                        <a:rPr lang="en-US" altLang="zh-TW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(60</a:t>
                      </a:r>
                      <a:r>
                        <a:rPr lang="zh-TW" altLang="en-US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2000" b="1" kern="1200" baseline="30000" dirty="0" smtClean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612,000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zh-TW" sz="2000" b="1" kern="1200" spc="-150" baseline="30000" dirty="0" smtClean="0">
                        <a:solidFill>
                          <a:srgbClr val="FF33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8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最低</a:t>
                      </a:r>
                      <a:r>
                        <a:rPr lang="en-US" altLang="zh-TW" sz="2000" b="1" kern="1200" baseline="3000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en-US" altLang="zh-TW" sz="2000" b="1" kern="1200" baseline="3000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1.5</a:t>
                      </a:r>
                      <a:r>
                        <a:rPr lang="zh-TW" altLang="en-US" sz="2000" b="1" kern="1200" baseline="3000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15,300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zh-TW" sz="2000" b="1" kern="1200" baseline="30000" dirty="0" smtClean="0">
                        <a:solidFill>
                          <a:srgbClr val="FF33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0533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死亡給付</a:t>
                      </a:r>
                      <a:endParaRPr lang="zh-TW" sz="2000" b="1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喪葬津貼</a:t>
                      </a:r>
                      <a:r>
                        <a:rPr lang="en-US" altLang="zh-TW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</a:t>
                      </a:r>
                      <a:r>
                        <a:rPr lang="zh-TW" altLang="en-US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2000" b="1" kern="1200" baseline="30000" dirty="0" smtClean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000" b="1" kern="1200" dirty="0" smtClean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306,000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altLang="zh-TW" sz="2000" b="1" kern="1200" dirty="0" smtClean="0">
                        <a:solidFill>
                          <a:srgbClr val="FF33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05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遺屬津貼</a:t>
                      </a:r>
                      <a:endParaRPr lang="zh-TW" sz="2000" b="1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endParaRPr lang="zh-TW" altLang="zh-TW" sz="2000" b="1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0344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給付</a:t>
                      </a:r>
                      <a:endParaRPr lang="zh-TW" sz="2000" b="1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3975" marR="539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zh-TW" altLang="en-US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現金給付，分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門診</a:t>
                      </a:r>
                      <a:r>
                        <a:rPr lang="zh-TW" altLang="en-US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住院</a:t>
                      </a:r>
                      <a:r>
                        <a:rPr lang="en-US" altLang="zh-TW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b="1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</a:t>
                      </a:r>
                      <a:endParaRPr lang="en-US" altLang="zh-TW" sz="2000" b="1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6300192" y="116632"/>
            <a:ext cx="277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農民健康保險條例</a:t>
            </a: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」部分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條文修正草案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－推動</a:t>
            </a:r>
            <a:r>
              <a:rPr lang="zh-TW" altLang="zh-TW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試辦</a:t>
            </a:r>
            <a:r>
              <a:rPr lang="zh-TW" altLang="zh-TW" sz="1100" b="1" dirty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農民職業災害</a:t>
            </a:r>
            <a:r>
              <a:rPr lang="zh-TW" altLang="zh-TW" sz="1100" b="1" dirty="0" smtClean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en-US" sz="1100" dirty="0"/>
          </a:p>
        </p:txBody>
      </p:sp>
      <p:sp>
        <p:nvSpPr>
          <p:cNvPr id="13" name="圓角矩形 12"/>
          <p:cNvSpPr/>
          <p:nvPr/>
        </p:nvSpPr>
        <p:spPr>
          <a:xfrm>
            <a:off x="495672" y="545398"/>
            <a:ext cx="8243056" cy="8673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推動試辦農民職業災害保險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86" y="5149505"/>
            <a:ext cx="1401002" cy="159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84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8E28-D4C6-4D5B-BBD7-481E34A469A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60064" cy="30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6300192" y="116632"/>
            <a:ext cx="2773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農民健康保險條例</a:t>
            </a: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」部分</a:t>
            </a:r>
            <a:r>
              <a:rPr lang="zh-TW" altLang="en-US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>條文修正草案</a:t>
            </a:r>
            <a: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1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－推動</a:t>
            </a:r>
            <a:r>
              <a:rPr lang="zh-TW" altLang="zh-TW" sz="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試辦</a:t>
            </a:r>
            <a:r>
              <a:rPr lang="zh-TW" altLang="zh-TW" sz="1100" b="1" dirty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農民職業災害</a:t>
            </a:r>
            <a:r>
              <a:rPr lang="zh-TW" altLang="zh-TW" sz="1100" b="1" dirty="0" smtClean="0">
                <a:solidFill>
                  <a:srgbClr val="00808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保險</a:t>
            </a:r>
            <a:endParaRPr lang="zh-TW" altLang="en-US" sz="1100" dirty="0"/>
          </a:p>
        </p:txBody>
      </p:sp>
      <p:sp>
        <p:nvSpPr>
          <p:cNvPr id="13" name="圓角矩形 12"/>
          <p:cNvSpPr/>
          <p:nvPr/>
        </p:nvSpPr>
        <p:spPr>
          <a:xfrm>
            <a:off x="495672" y="545398"/>
            <a:ext cx="8243056" cy="8673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推動試辦農民職業災害保險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圖說文字 2"/>
          <p:cNvSpPr/>
          <p:nvPr/>
        </p:nvSpPr>
        <p:spPr>
          <a:xfrm>
            <a:off x="495672" y="1988840"/>
            <a:ext cx="8243056" cy="2880320"/>
          </a:xfrm>
          <a:prstGeom prst="wedgeRoundRectCallout">
            <a:avLst>
              <a:gd name="adj1" fmla="val 40200"/>
              <a:gd name="adj2" fmla="val 619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60000" indent="-342900">
              <a:lnSpc>
                <a:spcPts val="3400"/>
              </a:lnSpc>
              <a:spcBef>
                <a:spcPts val="12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加速推動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試辦</a:t>
            </a:r>
            <a:r>
              <a:rPr lang="zh-TW" altLang="en-US" sz="2400" b="1" dirty="0" smtClean="0">
                <a:solidFill>
                  <a:srgbClr val="008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農民職業災害保險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農委會就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授權子法訂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農民健康保險條例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同步進行。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0000" indent="-342900">
              <a:lnSpc>
                <a:spcPts val="3400"/>
              </a:lnSpc>
              <a:spcBef>
                <a:spcPts val="12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保險費率的釐定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已委託精算師精算評估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投保單位農會之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教育訓練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及對農民辦理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宣導事宜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等準備工作，亦將陸續展開推動，以</a:t>
            </a:r>
            <a:r>
              <a:rPr lang="zh-TW" altLang="zh-TW" sz="2400" b="1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</a:t>
            </a:r>
            <a:r>
              <a:rPr lang="zh-TW" altLang="en-US" sz="24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農民職業災害保險</a:t>
            </a:r>
            <a:r>
              <a:rPr lang="zh-TW" altLang="zh-TW" sz="2400" b="1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如期</a:t>
            </a:r>
            <a:r>
              <a:rPr lang="zh-TW" altLang="zh-TW" sz="24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上路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1558533"/>
            <a:ext cx="6322582" cy="646331"/>
          </a:xfrm>
          <a:prstGeom prst="rect">
            <a:avLst/>
          </a:prstGeom>
          <a:solidFill>
            <a:srgbClr val="FFFFCC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324000" lvl="0" algn="ctr">
              <a:spcBef>
                <a:spcPts val="1200"/>
              </a:spcBef>
              <a:buClr>
                <a:srgbClr val="8064A2">
                  <a:lumMod val="75000"/>
                </a:srgbClr>
              </a:buClr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</a:t>
            </a:r>
            <a:r>
              <a:rPr lang="en-US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月起正式上路</a:t>
            </a:r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486" y="5149505"/>
            <a:ext cx="1401002" cy="159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336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622</Words>
  <Application>Microsoft Office PowerPoint</Application>
  <PresentationFormat>如螢幕大小 (4:3)</PresentationFormat>
  <Paragraphs>101</Paragraphs>
  <Slides>5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研考科黃昱瑄</dc:creator>
  <cp:lastModifiedBy>休閒產業科陳詠妤</cp:lastModifiedBy>
  <cp:revision>1962</cp:revision>
  <cp:lastPrinted>2018-04-11T10:51:26Z</cp:lastPrinted>
  <dcterms:created xsi:type="dcterms:W3CDTF">2017-09-05T09:19:39Z</dcterms:created>
  <dcterms:modified xsi:type="dcterms:W3CDTF">2018-04-12T04:35:07Z</dcterms:modified>
</cp:coreProperties>
</file>