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Default Extension="xlsx" ContentType="application/vnd.openxmlformats-officedocument.spreadsheetml.sheet"/>
  <Override PartName="/ppt/diagrams/layout1.xml" ContentType="application/vnd.openxmlformats-officedocument.drawingml.diagramLayout+xml"/>
  <Default Extension="doc" ContentType="application/msword"/>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diagrams/data3.xml" ContentType="application/vnd.openxmlformats-officedocument.drawingml.diagramData+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tags/tag2.xml" ContentType="application/vnd.openxmlformats-officedocument.presentationml.tags+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handoutMasterIdLst>
    <p:handoutMasterId r:id="rId57"/>
  </p:handoutMasterIdLst>
  <p:sldIdLst>
    <p:sldId id="261" r:id="rId2"/>
    <p:sldId id="263" r:id="rId3"/>
    <p:sldId id="265" r:id="rId4"/>
    <p:sldId id="336" r:id="rId5"/>
    <p:sldId id="266" r:id="rId6"/>
    <p:sldId id="267" r:id="rId7"/>
    <p:sldId id="272" r:id="rId8"/>
    <p:sldId id="329" r:id="rId9"/>
    <p:sldId id="273" r:id="rId10"/>
    <p:sldId id="274" r:id="rId11"/>
    <p:sldId id="276" r:id="rId12"/>
    <p:sldId id="275" r:id="rId13"/>
    <p:sldId id="312" r:id="rId14"/>
    <p:sldId id="277" r:id="rId15"/>
    <p:sldId id="278" r:id="rId16"/>
    <p:sldId id="279" r:id="rId17"/>
    <p:sldId id="280" r:id="rId18"/>
    <p:sldId id="335" r:id="rId19"/>
    <p:sldId id="281" r:id="rId20"/>
    <p:sldId id="282" r:id="rId21"/>
    <p:sldId id="283" r:id="rId22"/>
    <p:sldId id="284" r:id="rId23"/>
    <p:sldId id="286" r:id="rId24"/>
    <p:sldId id="285" r:id="rId25"/>
    <p:sldId id="287" r:id="rId26"/>
    <p:sldId id="288" r:id="rId27"/>
    <p:sldId id="289" r:id="rId28"/>
    <p:sldId id="290" r:id="rId29"/>
    <p:sldId id="291" r:id="rId30"/>
    <p:sldId id="292" r:id="rId31"/>
    <p:sldId id="333" r:id="rId32"/>
    <p:sldId id="334" r:id="rId33"/>
    <p:sldId id="337" r:id="rId34"/>
    <p:sldId id="338" r:id="rId35"/>
    <p:sldId id="339" r:id="rId36"/>
    <p:sldId id="340" r:id="rId37"/>
    <p:sldId id="341" r:id="rId38"/>
    <p:sldId id="342" r:id="rId39"/>
    <p:sldId id="295" r:id="rId40"/>
    <p:sldId id="296" r:id="rId41"/>
    <p:sldId id="297" r:id="rId42"/>
    <p:sldId id="298" r:id="rId43"/>
    <p:sldId id="331" r:id="rId44"/>
    <p:sldId id="332" r:id="rId45"/>
    <p:sldId id="324" r:id="rId46"/>
    <p:sldId id="303" r:id="rId47"/>
    <p:sldId id="304" r:id="rId48"/>
    <p:sldId id="305" r:id="rId49"/>
    <p:sldId id="306" r:id="rId50"/>
    <p:sldId id="307" r:id="rId51"/>
    <p:sldId id="308" r:id="rId52"/>
    <p:sldId id="309" r:id="rId53"/>
    <p:sldId id="310" r:id="rId54"/>
    <p:sldId id="311" r:id="rId55"/>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3" autoAdjust="0"/>
    <p:restoredTop sz="94660"/>
  </p:normalViewPr>
  <p:slideViewPr>
    <p:cSldViewPr>
      <p:cViewPr>
        <p:scale>
          <a:sx n="60" d="100"/>
          <a:sy n="60" d="100"/>
        </p:scale>
        <p:origin x="-1578" y="-33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804"/>
    </p:cViewPr>
  </p:sorterViewPr>
  <p:notesViewPr>
    <p:cSldViewPr>
      <p:cViewPr varScale="1">
        <p:scale>
          <a:sx n="54" d="100"/>
          <a:sy n="54" d="100"/>
        </p:scale>
        <p:origin x="-2928"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F73667-1CA9-472B-B031-C6901BCFE1C8}" type="doc">
      <dgm:prSet loTypeId="urn:microsoft.com/office/officeart/2005/8/layout/gear1" loCatId="process" qsTypeId="urn:microsoft.com/office/officeart/2005/8/quickstyle/simple1" qsCatId="simple" csTypeId="urn:microsoft.com/office/officeart/2005/8/colors/accent1_2" csCatId="accent1" phldr="1"/>
      <dgm:spPr/>
    </dgm:pt>
    <dgm:pt modelId="{D11EA6C3-6A9D-49D2-8C4A-CB3C2E333988}">
      <dgm:prSet phldrT="[文字]"/>
      <dgm:spPr/>
      <dgm:t>
        <a:bodyPr/>
        <a:lstStyle/>
        <a:p>
          <a:r>
            <a:rPr lang="zh-TW" altLang="en-US" b="1" dirty="0" smtClean="0">
              <a:latin typeface="標楷體" panose="03000509000000000000" pitchFamily="65" charset="-120"/>
              <a:ea typeface="標楷體" panose="03000509000000000000" pitchFamily="65" charset="-120"/>
            </a:rPr>
            <a:t>不可扣抵比率</a:t>
          </a:r>
          <a:endParaRPr lang="zh-TW" altLang="en-US" b="1" dirty="0">
            <a:latin typeface="標楷體" panose="03000509000000000000" pitchFamily="65" charset="-120"/>
            <a:ea typeface="標楷體" panose="03000509000000000000" pitchFamily="65" charset="-120"/>
          </a:endParaRPr>
        </a:p>
      </dgm:t>
    </dgm:pt>
    <dgm:pt modelId="{E52C531E-0268-4E53-A6D7-A835FB9470FE}" type="parTrans" cxnId="{5A2B1CB9-2B09-43EA-AFD2-B889689AF183}">
      <dgm:prSet/>
      <dgm:spPr/>
      <dgm:t>
        <a:bodyPr/>
        <a:lstStyle/>
        <a:p>
          <a:endParaRPr lang="zh-TW" altLang="en-US">
            <a:latin typeface="標楷體" panose="03000509000000000000" pitchFamily="65" charset="-120"/>
            <a:ea typeface="標楷體" panose="03000509000000000000" pitchFamily="65" charset="-120"/>
          </a:endParaRPr>
        </a:p>
      </dgm:t>
    </dgm:pt>
    <dgm:pt modelId="{0BED1E2B-3E73-4D83-8A5E-FBB81F0D38AC}" type="sibTrans" cxnId="{5A2B1CB9-2B09-43EA-AFD2-B889689AF183}">
      <dgm:prSet/>
      <dgm:spPr/>
      <dgm:t>
        <a:bodyPr/>
        <a:lstStyle/>
        <a:p>
          <a:endParaRPr lang="zh-TW" altLang="en-US">
            <a:latin typeface="標楷體" panose="03000509000000000000" pitchFamily="65" charset="-120"/>
            <a:ea typeface="標楷體" panose="03000509000000000000" pitchFamily="65" charset="-120"/>
          </a:endParaRPr>
        </a:p>
      </dgm:t>
    </dgm:pt>
    <dgm:pt modelId="{BF564578-50AD-4A22-8915-8298DF9EE2EA}">
      <dgm:prSet phldrT="[文字]"/>
      <dgm:spPr/>
      <dgm:t>
        <a:bodyPr/>
        <a:lstStyle/>
        <a:p>
          <a:r>
            <a:rPr lang="zh-TW" altLang="en-US" b="1" dirty="0" smtClean="0">
              <a:latin typeface="標楷體" panose="03000509000000000000" pitchFamily="65" charset="-120"/>
              <a:ea typeface="標楷體" panose="03000509000000000000" pitchFamily="65" charset="-120"/>
            </a:rPr>
            <a:t>進項稅額</a:t>
          </a:r>
          <a:endParaRPr lang="zh-TW" altLang="en-US" b="1" dirty="0">
            <a:latin typeface="標楷體" panose="03000509000000000000" pitchFamily="65" charset="-120"/>
            <a:ea typeface="標楷體" panose="03000509000000000000" pitchFamily="65" charset="-120"/>
          </a:endParaRPr>
        </a:p>
      </dgm:t>
    </dgm:pt>
    <dgm:pt modelId="{764D33D9-5143-4092-93ED-8D0C75299CE6}" type="parTrans" cxnId="{7BAD14FD-54B8-4822-86E6-783031423A9E}">
      <dgm:prSet/>
      <dgm:spPr/>
      <dgm:t>
        <a:bodyPr/>
        <a:lstStyle/>
        <a:p>
          <a:endParaRPr lang="zh-TW" altLang="en-US">
            <a:latin typeface="標楷體" panose="03000509000000000000" pitchFamily="65" charset="-120"/>
            <a:ea typeface="標楷體" panose="03000509000000000000" pitchFamily="65" charset="-120"/>
          </a:endParaRPr>
        </a:p>
      </dgm:t>
    </dgm:pt>
    <dgm:pt modelId="{F816729F-B7B8-4E01-AC78-5A76C437D737}" type="sibTrans" cxnId="{7BAD14FD-54B8-4822-86E6-783031423A9E}">
      <dgm:prSet/>
      <dgm:spPr/>
      <dgm:t>
        <a:bodyPr/>
        <a:lstStyle/>
        <a:p>
          <a:endParaRPr lang="zh-TW" altLang="en-US">
            <a:latin typeface="標楷體" panose="03000509000000000000" pitchFamily="65" charset="-120"/>
            <a:ea typeface="標楷體" panose="03000509000000000000" pitchFamily="65" charset="-120"/>
          </a:endParaRPr>
        </a:p>
      </dgm:t>
    </dgm:pt>
    <dgm:pt modelId="{798958BD-BEB0-4704-BE8F-43F1D3198F9A}">
      <dgm:prSet phldrT="[文字]"/>
      <dgm:spPr/>
      <dgm:t>
        <a:bodyPr/>
        <a:lstStyle/>
        <a:p>
          <a:r>
            <a:rPr lang="zh-TW" altLang="en-US" b="1" dirty="0" smtClean="0">
              <a:latin typeface="標楷體" panose="03000509000000000000" pitchFamily="65" charset="-120"/>
              <a:ea typeface="標楷體" panose="03000509000000000000" pitchFamily="65" charset="-120"/>
            </a:rPr>
            <a:t>銷項稅額</a:t>
          </a:r>
          <a:endParaRPr lang="zh-TW" altLang="en-US" b="1" dirty="0">
            <a:latin typeface="標楷體" panose="03000509000000000000" pitchFamily="65" charset="-120"/>
            <a:ea typeface="標楷體" panose="03000509000000000000" pitchFamily="65" charset="-120"/>
          </a:endParaRPr>
        </a:p>
      </dgm:t>
    </dgm:pt>
    <dgm:pt modelId="{CA88CCE1-5B07-4A6A-A2B4-578E1E50C9E4}" type="parTrans" cxnId="{C20E5EE0-EF70-40B9-B021-C977FA88F7D8}">
      <dgm:prSet/>
      <dgm:spPr/>
      <dgm:t>
        <a:bodyPr/>
        <a:lstStyle/>
        <a:p>
          <a:endParaRPr lang="zh-TW" altLang="en-US">
            <a:latin typeface="標楷體" panose="03000509000000000000" pitchFamily="65" charset="-120"/>
            <a:ea typeface="標楷體" panose="03000509000000000000" pitchFamily="65" charset="-120"/>
          </a:endParaRPr>
        </a:p>
      </dgm:t>
    </dgm:pt>
    <dgm:pt modelId="{69ABA50B-D2C9-4B38-9DE8-6A47ADA22C57}" type="sibTrans" cxnId="{C20E5EE0-EF70-40B9-B021-C977FA88F7D8}">
      <dgm:prSet/>
      <dgm:spPr/>
      <dgm:t>
        <a:bodyPr/>
        <a:lstStyle/>
        <a:p>
          <a:endParaRPr lang="zh-TW" altLang="en-US">
            <a:latin typeface="標楷體" panose="03000509000000000000" pitchFamily="65" charset="-120"/>
            <a:ea typeface="標楷體" panose="03000509000000000000" pitchFamily="65" charset="-120"/>
          </a:endParaRPr>
        </a:p>
      </dgm:t>
    </dgm:pt>
    <dgm:pt modelId="{0D3E213E-8466-4978-9EFE-73E3758E33B3}" type="pres">
      <dgm:prSet presAssocID="{07F73667-1CA9-472B-B031-C6901BCFE1C8}" presName="composite" presStyleCnt="0">
        <dgm:presLayoutVars>
          <dgm:chMax val="3"/>
          <dgm:animLvl val="lvl"/>
          <dgm:resizeHandles val="exact"/>
        </dgm:presLayoutVars>
      </dgm:prSet>
      <dgm:spPr/>
    </dgm:pt>
    <dgm:pt modelId="{ED790BE7-2B81-4CB4-955E-1410D3E22E16}" type="pres">
      <dgm:prSet presAssocID="{D11EA6C3-6A9D-49D2-8C4A-CB3C2E333988}" presName="gear1" presStyleLbl="node1" presStyleIdx="0" presStyleCnt="3">
        <dgm:presLayoutVars>
          <dgm:chMax val="1"/>
          <dgm:bulletEnabled val="1"/>
        </dgm:presLayoutVars>
      </dgm:prSet>
      <dgm:spPr/>
      <dgm:t>
        <a:bodyPr/>
        <a:lstStyle/>
        <a:p>
          <a:endParaRPr lang="zh-TW" altLang="en-US"/>
        </a:p>
      </dgm:t>
    </dgm:pt>
    <dgm:pt modelId="{8E412381-C6C4-49A8-BA48-7523A22B6F81}" type="pres">
      <dgm:prSet presAssocID="{D11EA6C3-6A9D-49D2-8C4A-CB3C2E333988}" presName="gear1srcNode" presStyleLbl="node1" presStyleIdx="0" presStyleCnt="3"/>
      <dgm:spPr/>
      <dgm:t>
        <a:bodyPr/>
        <a:lstStyle/>
        <a:p>
          <a:endParaRPr lang="zh-TW" altLang="en-US"/>
        </a:p>
      </dgm:t>
    </dgm:pt>
    <dgm:pt modelId="{DF2BE92C-14F5-41A7-A025-247C35749897}" type="pres">
      <dgm:prSet presAssocID="{D11EA6C3-6A9D-49D2-8C4A-CB3C2E333988}" presName="gear1dstNode" presStyleLbl="node1" presStyleIdx="0" presStyleCnt="3"/>
      <dgm:spPr/>
      <dgm:t>
        <a:bodyPr/>
        <a:lstStyle/>
        <a:p>
          <a:endParaRPr lang="zh-TW" altLang="en-US"/>
        </a:p>
      </dgm:t>
    </dgm:pt>
    <dgm:pt modelId="{D80A4EA0-5753-488C-B99B-BF90216A5A14}" type="pres">
      <dgm:prSet presAssocID="{BF564578-50AD-4A22-8915-8298DF9EE2EA}" presName="gear2" presStyleLbl="node1" presStyleIdx="1" presStyleCnt="3">
        <dgm:presLayoutVars>
          <dgm:chMax val="1"/>
          <dgm:bulletEnabled val="1"/>
        </dgm:presLayoutVars>
      </dgm:prSet>
      <dgm:spPr/>
      <dgm:t>
        <a:bodyPr/>
        <a:lstStyle/>
        <a:p>
          <a:endParaRPr lang="zh-TW" altLang="en-US"/>
        </a:p>
      </dgm:t>
    </dgm:pt>
    <dgm:pt modelId="{E9D6366E-00DD-4114-BDA6-A4362E5176FD}" type="pres">
      <dgm:prSet presAssocID="{BF564578-50AD-4A22-8915-8298DF9EE2EA}" presName="gear2srcNode" presStyleLbl="node1" presStyleIdx="1" presStyleCnt="3"/>
      <dgm:spPr/>
      <dgm:t>
        <a:bodyPr/>
        <a:lstStyle/>
        <a:p>
          <a:endParaRPr lang="zh-TW" altLang="en-US"/>
        </a:p>
      </dgm:t>
    </dgm:pt>
    <dgm:pt modelId="{04B92B0A-4A99-43EF-AAD9-6642FF320F27}" type="pres">
      <dgm:prSet presAssocID="{BF564578-50AD-4A22-8915-8298DF9EE2EA}" presName="gear2dstNode" presStyleLbl="node1" presStyleIdx="1" presStyleCnt="3"/>
      <dgm:spPr/>
      <dgm:t>
        <a:bodyPr/>
        <a:lstStyle/>
        <a:p>
          <a:endParaRPr lang="zh-TW" altLang="en-US"/>
        </a:p>
      </dgm:t>
    </dgm:pt>
    <dgm:pt modelId="{DAB13155-49DD-4D0C-9EE4-61E622E2AF92}" type="pres">
      <dgm:prSet presAssocID="{798958BD-BEB0-4704-BE8F-43F1D3198F9A}" presName="gear3" presStyleLbl="node1" presStyleIdx="2" presStyleCnt="3"/>
      <dgm:spPr/>
      <dgm:t>
        <a:bodyPr/>
        <a:lstStyle/>
        <a:p>
          <a:endParaRPr lang="zh-TW" altLang="en-US"/>
        </a:p>
      </dgm:t>
    </dgm:pt>
    <dgm:pt modelId="{9F32B168-6B63-4073-A5D3-08C69D2297BC}" type="pres">
      <dgm:prSet presAssocID="{798958BD-BEB0-4704-BE8F-43F1D3198F9A}" presName="gear3tx" presStyleLbl="node1" presStyleIdx="2" presStyleCnt="3">
        <dgm:presLayoutVars>
          <dgm:chMax val="1"/>
          <dgm:bulletEnabled val="1"/>
        </dgm:presLayoutVars>
      </dgm:prSet>
      <dgm:spPr/>
      <dgm:t>
        <a:bodyPr/>
        <a:lstStyle/>
        <a:p>
          <a:endParaRPr lang="zh-TW" altLang="en-US"/>
        </a:p>
      </dgm:t>
    </dgm:pt>
    <dgm:pt modelId="{77D81A2F-4341-411A-9CEE-998AE216AA24}" type="pres">
      <dgm:prSet presAssocID="{798958BD-BEB0-4704-BE8F-43F1D3198F9A}" presName="gear3srcNode" presStyleLbl="node1" presStyleIdx="2" presStyleCnt="3"/>
      <dgm:spPr/>
      <dgm:t>
        <a:bodyPr/>
        <a:lstStyle/>
        <a:p>
          <a:endParaRPr lang="zh-TW" altLang="en-US"/>
        </a:p>
      </dgm:t>
    </dgm:pt>
    <dgm:pt modelId="{EFC5881C-34ED-4FB8-BCD8-89C7EB250F9D}" type="pres">
      <dgm:prSet presAssocID="{798958BD-BEB0-4704-BE8F-43F1D3198F9A}" presName="gear3dstNode" presStyleLbl="node1" presStyleIdx="2" presStyleCnt="3"/>
      <dgm:spPr/>
      <dgm:t>
        <a:bodyPr/>
        <a:lstStyle/>
        <a:p>
          <a:endParaRPr lang="zh-TW" altLang="en-US"/>
        </a:p>
      </dgm:t>
    </dgm:pt>
    <dgm:pt modelId="{EAF7DA81-42DF-4C22-86B6-65975EB4AD43}" type="pres">
      <dgm:prSet presAssocID="{0BED1E2B-3E73-4D83-8A5E-FBB81F0D38AC}" presName="connector1" presStyleLbl="sibTrans2D1" presStyleIdx="0" presStyleCnt="3"/>
      <dgm:spPr/>
      <dgm:t>
        <a:bodyPr/>
        <a:lstStyle/>
        <a:p>
          <a:endParaRPr lang="zh-TW" altLang="en-US"/>
        </a:p>
      </dgm:t>
    </dgm:pt>
    <dgm:pt modelId="{06C80499-1697-483C-B870-8AB33C3C99B4}" type="pres">
      <dgm:prSet presAssocID="{F816729F-B7B8-4E01-AC78-5A76C437D737}" presName="connector2" presStyleLbl="sibTrans2D1" presStyleIdx="1" presStyleCnt="3"/>
      <dgm:spPr/>
      <dgm:t>
        <a:bodyPr/>
        <a:lstStyle/>
        <a:p>
          <a:endParaRPr lang="zh-TW" altLang="en-US"/>
        </a:p>
      </dgm:t>
    </dgm:pt>
    <dgm:pt modelId="{0231BCC9-2229-469D-A2A8-7943DC7D2FAD}" type="pres">
      <dgm:prSet presAssocID="{69ABA50B-D2C9-4B38-9DE8-6A47ADA22C57}" presName="connector3" presStyleLbl="sibTrans2D1" presStyleIdx="2" presStyleCnt="3"/>
      <dgm:spPr/>
      <dgm:t>
        <a:bodyPr/>
        <a:lstStyle/>
        <a:p>
          <a:endParaRPr lang="zh-TW" altLang="en-US"/>
        </a:p>
      </dgm:t>
    </dgm:pt>
  </dgm:ptLst>
  <dgm:cxnLst>
    <dgm:cxn modelId="{7BAD14FD-54B8-4822-86E6-783031423A9E}" srcId="{07F73667-1CA9-472B-B031-C6901BCFE1C8}" destId="{BF564578-50AD-4A22-8915-8298DF9EE2EA}" srcOrd="1" destOrd="0" parTransId="{764D33D9-5143-4092-93ED-8D0C75299CE6}" sibTransId="{F816729F-B7B8-4E01-AC78-5A76C437D737}"/>
    <dgm:cxn modelId="{C8A08818-694E-4FF0-B5B2-3678C99542EB}" type="presOf" srcId="{F816729F-B7B8-4E01-AC78-5A76C437D737}" destId="{06C80499-1697-483C-B870-8AB33C3C99B4}" srcOrd="0" destOrd="0" presId="urn:microsoft.com/office/officeart/2005/8/layout/gear1"/>
    <dgm:cxn modelId="{9192DD14-FBAF-4A76-A5A7-34A6DF5E1FE9}" type="presOf" srcId="{D11EA6C3-6A9D-49D2-8C4A-CB3C2E333988}" destId="{8E412381-C6C4-49A8-BA48-7523A22B6F81}" srcOrd="1" destOrd="0" presId="urn:microsoft.com/office/officeart/2005/8/layout/gear1"/>
    <dgm:cxn modelId="{C0958AA7-E014-40C5-9E78-4EE00F50EA89}" type="presOf" srcId="{D11EA6C3-6A9D-49D2-8C4A-CB3C2E333988}" destId="{ED790BE7-2B81-4CB4-955E-1410D3E22E16}" srcOrd="0" destOrd="0" presId="urn:microsoft.com/office/officeart/2005/8/layout/gear1"/>
    <dgm:cxn modelId="{E4AE23FE-C4E1-4A3F-9C95-13D18FA2C698}" type="presOf" srcId="{07F73667-1CA9-472B-B031-C6901BCFE1C8}" destId="{0D3E213E-8466-4978-9EFE-73E3758E33B3}" srcOrd="0" destOrd="0" presId="urn:microsoft.com/office/officeart/2005/8/layout/gear1"/>
    <dgm:cxn modelId="{759AE26F-068F-4FAE-863A-879D07FE7A29}" type="presOf" srcId="{798958BD-BEB0-4704-BE8F-43F1D3198F9A}" destId="{DAB13155-49DD-4D0C-9EE4-61E622E2AF92}" srcOrd="0" destOrd="0" presId="urn:microsoft.com/office/officeart/2005/8/layout/gear1"/>
    <dgm:cxn modelId="{096C5BA4-84C9-4042-8B60-8F7A4619DF0E}" type="presOf" srcId="{69ABA50B-D2C9-4B38-9DE8-6A47ADA22C57}" destId="{0231BCC9-2229-469D-A2A8-7943DC7D2FAD}" srcOrd="0" destOrd="0" presId="urn:microsoft.com/office/officeart/2005/8/layout/gear1"/>
    <dgm:cxn modelId="{EE483667-08E3-41D3-B5AD-EC1E24EA1E05}" type="presOf" srcId="{BF564578-50AD-4A22-8915-8298DF9EE2EA}" destId="{04B92B0A-4A99-43EF-AAD9-6642FF320F27}" srcOrd="2" destOrd="0" presId="urn:microsoft.com/office/officeart/2005/8/layout/gear1"/>
    <dgm:cxn modelId="{C20E5EE0-EF70-40B9-B021-C977FA88F7D8}" srcId="{07F73667-1CA9-472B-B031-C6901BCFE1C8}" destId="{798958BD-BEB0-4704-BE8F-43F1D3198F9A}" srcOrd="2" destOrd="0" parTransId="{CA88CCE1-5B07-4A6A-A2B4-578E1E50C9E4}" sibTransId="{69ABA50B-D2C9-4B38-9DE8-6A47ADA22C57}"/>
    <dgm:cxn modelId="{0F765976-8FC6-45AA-8034-EE62656ADF75}" type="presOf" srcId="{798958BD-BEB0-4704-BE8F-43F1D3198F9A}" destId="{9F32B168-6B63-4073-A5D3-08C69D2297BC}" srcOrd="1" destOrd="0" presId="urn:microsoft.com/office/officeart/2005/8/layout/gear1"/>
    <dgm:cxn modelId="{5A2B1CB9-2B09-43EA-AFD2-B889689AF183}" srcId="{07F73667-1CA9-472B-B031-C6901BCFE1C8}" destId="{D11EA6C3-6A9D-49D2-8C4A-CB3C2E333988}" srcOrd="0" destOrd="0" parTransId="{E52C531E-0268-4E53-A6D7-A835FB9470FE}" sibTransId="{0BED1E2B-3E73-4D83-8A5E-FBB81F0D38AC}"/>
    <dgm:cxn modelId="{E7410C48-EA94-4993-948B-2981404F7913}" type="presOf" srcId="{0BED1E2B-3E73-4D83-8A5E-FBB81F0D38AC}" destId="{EAF7DA81-42DF-4C22-86B6-65975EB4AD43}" srcOrd="0" destOrd="0" presId="urn:microsoft.com/office/officeart/2005/8/layout/gear1"/>
    <dgm:cxn modelId="{4622E723-23DB-4F8F-90F7-508E2A4A3E54}" type="presOf" srcId="{D11EA6C3-6A9D-49D2-8C4A-CB3C2E333988}" destId="{DF2BE92C-14F5-41A7-A025-247C35749897}" srcOrd="2" destOrd="0" presId="urn:microsoft.com/office/officeart/2005/8/layout/gear1"/>
    <dgm:cxn modelId="{3891B267-4DB8-4B81-8710-BCF8174FC0DF}" type="presOf" srcId="{BF564578-50AD-4A22-8915-8298DF9EE2EA}" destId="{D80A4EA0-5753-488C-B99B-BF90216A5A14}" srcOrd="0" destOrd="0" presId="urn:microsoft.com/office/officeart/2005/8/layout/gear1"/>
    <dgm:cxn modelId="{676B2E2D-155C-4E1D-B58D-3913C83FE7A2}" type="presOf" srcId="{BF564578-50AD-4A22-8915-8298DF9EE2EA}" destId="{E9D6366E-00DD-4114-BDA6-A4362E5176FD}" srcOrd="1" destOrd="0" presId="urn:microsoft.com/office/officeart/2005/8/layout/gear1"/>
    <dgm:cxn modelId="{FB24F24B-874B-4FE0-B8AB-B27B57A71B81}" type="presOf" srcId="{798958BD-BEB0-4704-BE8F-43F1D3198F9A}" destId="{77D81A2F-4341-411A-9CEE-998AE216AA24}" srcOrd="2" destOrd="0" presId="urn:microsoft.com/office/officeart/2005/8/layout/gear1"/>
    <dgm:cxn modelId="{FCAE0C35-6401-42CB-8680-349CE80053D8}" type="presOf" srcId="{798958BD-BEB0-4704-BE8F-43F1D3198F9A}" destId="{EFC5881C-34ED-4FB8-BCD8-89C7EB250F9D}" srcOrd="3" destOrd="0" presId="urn:microsoft.com/office/officeart/2005/8/layout/gear1"/>
    <dgm:cxn modelId="{2E25FBBF-DA69-4F8F-AC9A-12BCFCE4944A}" type="presParOf" srcId="{0D3E213E-8466-4978-9EFE-73E3758E33B3}" destId="{ED790BE7-2B81-4CB4-955E-1410D3E22E16}" srcOrd="0" destOrd="0" presId="urn:microsoft.com/office/officeart/2005/8/layout/gear1"/>
    <dgm:cxn modelId="{BF4A0049-D7BF-4017-A73C-70CE524B7E1D}" type="presParOf" srcId="{0D3E213E-8466-4978-9EFE-73E3758E33B3}" destId="{8E412381-C6C4-49A8-BA48-7523A22B6F81}" srcOrd="1" destOrd="0" presId="urn:microsoft.com/office/officeart/2005/8/layout/gear1"/>
    <dgm:cxn modelId="{2080F1FA-EDC5-4B4E-AD36-43E9F79D9B40}" type="presParOf" srcId="{0D3E213E-8466-4978-9EFE-73E3758E33B3}" destId="{DF2BE92C-14F5-41A7-A025-247C35749897}" srcOrd="2" destOrd="0" presId="urn:microsoft.com/office/officeart/2005/8/layout/gear1"/>
    <dgm:cxn modelId="{C311C83C-BE3F-41AF-8507-78BD99FB5A75}" type="presParOf" srcId="{0D3E213E-8466-4978-9EFE-73E3758E33B3}" destId="{D80A4EA0-5753-488C-B99B-BF90216A5A14}" srcOrd="3" destOrd="0" presId="urn:microsoft.com/office/officeart/2005/8/layout/gear1"/>
    <dgm:cxn modelId="{72F13ED1-A52F-4AE0-91A2-0A4D3A065518}" type="presParOf" srcId="{0D3E213E-8466-4978-9EFE-73E3758E33B3}" destId="{E9D6366E-00DD-4114-BDA6-A4362E5176FD}" srcOrd="4" destOrd="0" presId="urn:microsoft.com/office/officeart/2005/8/layout/gear1"/>
    <dgm:cxn modelId="{B514CDCA-EE09-4E78-875B-9148681B286B}" type="presParOf" srcId="{0D3E213E-8466-4978-9EFE-73E3758E33B3}" destId="{04B92B0A-4A99-43EF-AAD9-6642FF320F27}" srcOrd="5" destOrd="0" presId="urn:microsoft.com/office/officeart/2005/8/layout/gear1"/>
    <dgm:cxn modelId="{BE806A80-2D30-4B7B-9DA9-F183E271EEA5}" type="presParOf" srcId="{0D3E213E-8466-4978-9EFE-73E3758E33B3}" destId="{DAB13155-49DD-4D0C-9EE4-61E622E2AF92}" srcOrd="6" destOrd="0" presId="urn:microsoft.com/office/officeart/2005/8/layout/gear1"/>
    <dgm:cxn modelId="{862D8DB5-E49F-4EB6-943D-5E2877A6198F}" type="presParOf" srcId="{0D3E213E-8466-4978-9EFE-73E3758E33B3}" destId="{9F32B168-6B63-4073-A5D3-08C69D2297BC}" srcOrd="7" destOrd="0" presId="urn:microsoft.com/office/officeart/2005/8/layout/gear1"/>
    <dgm:cxn modelId="{FD518CC2-B33D-495D-9170-177AD6DBD3E6}" type="presParOf" srcId="{0D3E213E-8466-4978-9EFE-73E3758E33B3}" destId="{77D81A2F-4341-411A-9CEE-998AE216AA24}" srcOrd="8" destOrd="0" presId="urn:microsoft.com/office/officeart/2005/8/layout/gear1"/>
    <dgm:cxn modelId="{3D7883FE-E066-4EFC-B4C5-248F70CF54FD}" type="presParOf" srcId="{0D3E213E-8466-4978-9EFE-73E3758E33B3}" destId="{EFC5881C-34ED-4FB8-BCD8-89C7EB250F9D}" srcOrd="9" destOrd="0" presId="urn:microsoft.com/office/officeart/2005/8/layout/gear1"/>
    <dgm:cxn modelId="{1AA9E660-3522-443D-8EC5-CA8F67B90618}" type="presParOf" srcId="{0D3E213E-8466-4978-9EFE-73E3758E33B3}" destId="{EAF7DA81-42DF-4C22-86B6-65975EB4AD43}" srcOrd="10" destOrd="0" presId="urn:microsoft.com/office/officeart/2005/8/layout/gear1"/>
    <dgm:cxn modelId="{AB2D50C6-C4CB-4771-B57A-FC3C3A1CAC47}" type="presParOf" srcId="{0D3E213E-8466-4978-9EFE-73E3758E33B3}" destId="{06C80499-1697-483C-B870-8AB33C3C99B4}" srcOrd="11" destOrd="0" presId="urn:microsoft.com/office/officeart/2005/8/layout/gear1"/>
    <dgm:cxn modelId="{31807241-F4B5-44BF-8458-DEA3C2B71216}" type="presParOf" srcId="{0D3E213E-8466-4978-9EFE-73E3758E33B3}" destId="{0231BCC9-2229-469D-A2A8-7943DC7D2FAD}" srcOrd="12" destOrd="0" presId="urn:microsoft.com/office/officeart/2005/8/layout/gear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746042-98E3-49C4-9259-501C7823E7D8}" type="doc">
      <dgm:prSet loTypeId="urn:microsoft.com/office/officeart/2005/8/layout/hProcess7#2" loCatId="process" qsTypeId="urn:microsoft.com/office/officeart/2005/8/quickstyle/simple4" qsCatId="simple" csTypeId="urn:microsoft.com/office/officeart/2005/8/colors/accent6_4" csCatId="accent6" phldr="1"/>
      <dgm:spPr/>
      <dgm:t>
        <a:bodyPr/>
        <a:lstStyle/>
        <a:p>
          <a:endParaRPr lang="zh-TW" altLang="en-US"/>
        </a:p>
      </dgm:t>
    </dgm:pt>
    <dgm:pt modelId="{D3626D95-E00C-428F-B631-EACCE7536530}">
      <dgm:prSet phldrT="[文字]" custT="1"/>
      <dgm:spPr/>
      <dgm:t>
        <a:bodyPr anchor="ctr"/>
        <a:lstStyle/>
        <a:p>
          <a:endParaRPr lang="zh-TW" altLang="en-US" sz="2400" dirty="0">
            <a:solidFill>
              <a:schemeClr val="tx1"/>
            </a:solidFill>
          </a:endParaRPr>
        </a:p>
      </dgm:t>
    </dgm:pt>
    <dgm:pt modelId="{899031A0-438F-440F-84C1-F398453B189B}" type="parTrans" cxnId="{A26E2E8C-E2D7-4A02-A1F8-776B3BD23D9B}">
      <dgm:prSet/>
      <dgm:spPr/>
      <dgm:t>
        <a:bodyPr/>
        <a:lstStyle/>
        <a:p>
          <a:endParaRPr lang="zh-TW" altLang="en-US" sz="2400"/>
        </a:p>
      </dgm:t>
    </dgm:pt>
    <dgm:pt modelId="{11E76E98-8231-4CC8-902E-BBCAFD1D9966}" type="sibTrans" cxnId="{A26E2E8C-E2D7-4A02-A1F8-776B3BD23D9B}">
      <dgm:prSet/>
      <dgm:spPr/>
      <dgm:t>
        <a:bodyPr/>
        <a:lstStyle/>
        <a:p>
          <a:endParaRPr lang="zh-TW" altLang="en-US" sz="2400"/>
        </a:p>
      </dgm:t>
    </dgm:pt>
    <dgm:pt modelId="{24CA47A8-21FB-4FA5-8B95-D10F0B17AD8E}">
      <dgm:prSet phldrT="[文字]" custT="1"/>
      <dgm:spPr>
        <a:solidFill>
          <a:schemeClr val="accent6"/>
        </a:solidFill>
      </dgm:spPr>
      <dgm:t>
        <a:bodyPr/>
        <a:lstStyle/>
        <a:p>
          <a:r>
            <a:rPr lang="zh-TW" altLang="en-US" sz="2400" dirty="0" smtClean="0"/>
            <a:t> </a:t>
          </a:r>
          <a:endParaRPr lang="zh-TW" altLang="en-US" sz="2400" dirty="0"/>
        </a:p>
      </dgm:t>
    </dgm:pt>
    <dgm:pt modelId="{08FCCE5E-1E9C-4DEE-8CD6-E9D42F5BE4F0}" type="sibTrans" cxnId="{F302C3E1-5ECD-4481-8EE9-28F36BF5CC75}">
      <dgm:prSet/>
      <dgm:spPr/>
      <dgm:t>
        <a:bodyPr/>
        <a:lstStyle/>
        <a:p>
          <a:endParaRPr lang="zh-TW" altLang="en-US" sz="2400"/>
        </a:p>
      </dgm:t>
    </dgm:pt>
    <dgm:pt modelId="{B5348CE6-207E-4CF7-908F-8E5F26552144}" type="parTrans" cxnId="{F302C3E1-5ECD-4481-8EE9-28F36BF5CC75}">
      <dgm:prSet/>
      <dgm:spPr/>
      <dgm:t>
        <a:bodyPr/>
        <a:lstStyle/>
        <a:p>
          <a:endParaRPr lang="zh-TW" altLang="en-US" sz="2400"/>
        </a:p>
      </dgm:t>
    </dgm:pt>
    <dgm:pt modelId="{4F5A6A76-8881-4F80-914C-E119278713DD}">
      <dgm:prSet phldrT="[文字]" custT="1"/>
      <dgm:spPr>
        <a:solidFill>
          <a:schemeClr val="tx2"/>
        </a:solidFill>
      </dgm:spPr>
      <dgm:t>
        <a:bodyPr vert="horz"/>
        <a:lstStyle/>
        <a:p>
          <a:r>
            <a:rPr lang="zh-TW" altLang="en-US" sz="2400" dirty="0" smtClean="0"/>
            <a:t> </a:t>
          </a:r>
          <a:endParaRPr lang="zh-TW" altLang="en-US" sz="2400" dirty="0"/>
        </a:p>
      </dgm:t>
    </dgm:pt>
    <dgm:pt modelId="{8C16F36B-ADBA-4195-BF8B-79D4439CF908}" type="sibTrans" cxnId="{E776FE68-5949-4E7A-822C-5B51F64642D6}">
      <dgm:prSet/>
      <dgm:spPr/>
      <dgm:t>
        <a:bodyPr/>
        <a:lstStyle/>
        <a:p>
          <a:endParaRPr lang="zh-TW" altLang="en-US" sz="2400"/>
        </a:p>
      </dgm:t>
    </dgm:pt>
    <dgm:pt modelId="{5A4FD3A3-6157-44FE-9D51-B05845A65DF1}" type="parTrans" cxnId="{E776FE68-5949-4E7A-822C-5B51F64642D6}">
      <dgm:prSet/>
      <dgm:spPr/>
      <dgm:t>
        <a:bodyPr/>
        <a:lstStyle/>
        <a:p>
          <a:endParaRPr lang="zh-TW" altLang="en-US" sz="2400"/>
        </a:p>
      </dgm:t>
    </dgm:pt>
    <dgm:pt modelId="{A3176305-0C17-42CF-A769-5D86678030B1}" type="pres">
      <dgm:prSet presAssocID="{C0746042-98E3-49C4-9259-501C7823E7D8}" presName="Name0" presStyleCnt="0">
        <dgm:presLayoutVars>
          <dgm:dir/>
          <dgm:animLvl val="lvl"/>
          <dgm:resizeHandles val="exact"/>
        </dgm:presLayoutVars>
      </dgm:prSet>
      <dgm:spPr/>
      <dgm:t>
        <a:bodyPr/>
        <a:lstStyle/>
        <a:p>
          <a:endParaRPr lang="zh-TW" altLang="en-US"/>
        </a:p>
      </dgm:t>
    </dgm:pt>
    <dgm:pt modelId="{D63E7B08-AF0D-4DEB-BB72-BA5479C4DE60}" type="pres">
      <dgm:prSet presAssocID="{4F5A6A76-8881-4F80-914C-E119278713DD}" presName="compositeNode" presStyleCnt="0">
        <dgm:presLayoutVars>
          <dgm:bulletEnabled val="1"/>
        </dgm:presLayoutVars>
      </dgm:prSet>
      <dgm:spPr/>
      <dgm:t>
        <a:bodyPr/>
        <a:lstStyle/>
        <a:p>
          <a:endParaRPr lang="zh-TW" altLang="en-US"/>
        </a:p>
      </dgm:t>
    </dgm:pt>
    <dgm:pt modelId="{FB3B832C-F79F-4B9B-8382-6A80F4DE182C}" type="pres">
      <dgm:prSet presAssocID="{4F5A6A76-8881-4F80-914C-E119278713DD}" presName="bgRect" presStyleLbl="node1" presStyleIdx="0" presStyleCnt="2" custScaleX="71629"/>
      <dgm:spPr/>
      <dgm:t>
        <a:bodyPr/>
        <a:lstStyle/>
        <a:p>
          <a:endParaRPr lang="zh-TW" altLang="en-US"/>
        </a:p>
      </dgm:t>
    </dgm:pt>
    <dgm:pt modelId="{5C055892-3DAC-4E4B-B55F-9ADAC9B219F5}" type="pres">
      <dgm:prSet presAssocID="{4F5A6A76-8881-4F80-914C-E119278713DD}" presName="parentNode" presStyleLbl="node1" presStyleIdx="0" presStyleCnt="2">
        <dgm:presLayoutVars>
          <dgm:chMax val="0"/>
          <dgm:bulletEnabled val="1"/>
        </dgm:presLayoutVars>
      </dgm:prSet>
      <dgm:spPr/>
      <dgm:t>
        <a:bodyPr/>
        <a:lstStyle/>
        <a:p>
          <a:endParaRPr lang="zh-TW" altLang="en-US"/>
        </a:p>
      </dgm:t>
    </dgm:pt>
    <dgm:pt modelId="{EB83A9E6-3AD4-42A8-9376-F52830F7505B}" type="pres">
      <dgm:prSet presAssocID="{8C16F36B-ADBA-4195-BF8B-79D4439CF908}" presName="hSp" presStyleCnt="0"/>
      <dgm:spPr/>
      <dgm:t>
        <a:bodyPr/>
        <a:lstStyle/>
        <a:p>
          <a:endParaRPr lang="zh-TW" altLang="en-US"/>
        </a:p>
      </dgm:t>
    </dgm:pt>
    <dgm:pt modelId="{1D8054B8-354A-4AEC-9A1D-DA6F4221DF05}" type="pres">
      <dgm:prSet presAssocID="{8C16F36B-ADBA-4195-BF8B-79D4439CF908}" presName="vProcSp" presStyleCnt="0"/>
      <dgm:spPr/>
      <dgm:t>
        <a:bodyPr/>
        <a:lstStyle/>
        <a:p>
          <a:endParaRPr lang="zh-TW" altLang="en-US"/>
        </a:p>
      </dgm:t>
    </dgm:pt>
    <dgm:pt modelId="{020C0E03-1CD8-488F-9140-52DAB7A959E1}" type="pres">
      <dgm:prSet presAssocID="{8C16F36B-ADBA-4195-BF8B-79D4439CF908}" presName="vSp1" presStyleCnt="0"/>
      <dgm:spPr/>
      <dgm:t>
        <a:bodyPr/>
        <a:lstStyle/>
        <a:p>
          <a:endParaRPr lang="zh-TW" altLang="en-US"/>
        </a:p>
      </dgm:t>
    </dgm:pt>
    <dgm:pt modelId="{9D0F2289-FA0E-4C0D-977D-64C78C3B3493}" type="pres">
      <dgm:prSet presAssocID="{8C16F36B-ADBA-4195-BF8B-79D4439CF908}" presName="simulatedConn" presStyleLbl="solidFgAcc1" presStyleIdx="0" presStyleCnt="1" custScaleY="1225280" custLinFactY="-143048" custLinFactNeighborX="-5435" custLinFactNeighborY="-200000"/>
      <dgm:spPr/>
      <dgm:t>
        <a:bodyPr/>
        <a:lstStyle/>
        <a:p>
          <a:endParaRPr lang="zh-TW" altLang="en-US"/>
        </a:p>
      </dgm:t>
    </dgm:pt>
    <dgm:pt modelId="{1ACF7A02-21DD-4EB5-9A4E-564C30F59E6C}" type="pres">
      <dgm:prSet presAssocID="{8C16F36B-ADBA-4195-BF8B-79D4439CF908}" presName="vSp2" presStyleCnt="0"/>
      <dgm:spPr/>
      <dgm:t>
        <a:bodyPr/>
        <a:lstStyle/>
        <a:p>
          <a:endParaRPr lang="zh-TW" altLang="en-US"/>
        </a:p>
      </dgm:t>
    </dgm:pt>
    <dgm:pt modelId="{B9CAA878-8320-4AC2-B2F2-5622F6782A07}" type="pres">
      <dgm:prSet presAssocID="{8C16F36B-ADBA-4195-BF8B-79D4439CF908}" presName="sibTrans" presStyleCnt="0"/>
      <dgm:spPr/>
      <dgm:t>
        <a:bodyPr/>
        <a:lstStyle/>
        <a:p>
          <a:endParaRPr lang="zh-TW" altLang="en-US"/>
        </a:p>
      </dgm:t>
    </dgm:pt>
    <dgm:pt modelId="{32D9766D-1CCA-4073-B334-78555915F29B}" type="pres">
      <dgm:prSet presAssocID="{24CA47A8-21FB-4FA5-8B95-D10F0B17AD8E}" presName="compositeNode" presStyleCnt="0">
        <dgm:presLayoutVars>
          <dgm:bulletEnabled val="1"/>
        </dgm:presLayoutVars>
      </dgm:prSet>
      <dgm:spPr/>
      <dgm:t>
        <a:bodyPr/>
        <a:lstStyle/>
        <a:p>
          <a:endParaRPr lang="zh-TW" altLang="en-US"/>
        </a:p>
      </dgm:t>
    </dgm:pt>
    <dgm:pt modelId="{19CF4A99-C812-4566-A8AE-0490890AC87E}" type="pres">
      <dgm:prSet presAssocID="{24CA47A8-21FB-4FA5-8B95-D10F0B17AD8E}" presName="bgRect" presStyleLbl="node1" presStyleIdx="1" presStyleCnt="2" custScaleX="71629" custLinFactNeighborX="79"/>
      <dgm:spPr/>
      <dgm:t>
        <a:bodyPr/>
        <a:lstStyle/>
        <a:p>
          <a:endParaRPr lang="zh-TW" altLang="en-US"/>
        </a:p>
      </dgm:t>
    </dgm:pt>
    <dgm:pt modelId="{0F745016-F591-4488-BAA4-151EBF9ADFCD}" type="pres">
      <dgm:prSet presAssocID="{24CA47A8-21FB-4FA5-8B95-D10F0B17AD8E}" presName="parentNode" presStyleLbl="node1" presStyleIdx="1" presStyleCnt="2">
        <dgm:presLayoutVars>
          <dgm:chMax val="0"/>
          <dgm:bulletEnabled val="1"/>
        </dgm:presLayoutVars>
      </dgm:prSet>
      <dgm:spPr/>
      <dgm:t>
        <a:bodyPr/>
        <a:lstStyle/>
        <a:p>
          <a:endParaRPr lang="zh-TW" altLang="en-US"/>
        </a:p>
      </dgm:t>
    </dgm:pt>
    <dgm:pt modelId="{C554CEB5-7B3C-4433-B90B-CB63B44B65CA}" type="pres">
      <dgm:prSet presAssocID="{24CA47A8-21FB-4FA5-8B95-D10F0B17AD8E}" presName="childNode" presStyleLbl="node1" presStyleIdx="1" presStyleCnt="2">
        <dgm:presLayoutVars>
          <dgm:bulletEnabled val="1"/>
        </dgm:presLayoutVars>
      </dgm:prSet>
      <dgm:spPr/>
      <dgm:t>
        <a:bodyPr/>
        <a:lstStyle/>
        <a:p>
          <a:endParaRPr lang="zh-TW" altLang="en-US"/>
        </a:p>
      </dgm:t>
    </dgm:pt>
  </dgm:ptLst>
  <dgm:cxnLst>
    <dgm:cxn modelId="{E776FE68-5949-4E7A-822C-5B51F64642D6}" srcId="{C0746042-98E3-49C4-9259-501C7823E7D8}" destId="{4F5A6A76-8881-4F80-914C-E119278713DD}" srcOrd="0" destOrd="0" parTransId="{5A4FD3A3-6157-44FE-9D51-B05845A65DF1}" sibTransId="{8C16F36B-ADBA-4195-BF8B-79D4439CF908}"/>
    <dgm:cxn modelId="{D0B600F8-A062-49B8-936F-8A8BFB75D6AD}" type="presOf" srcId="{24CA47A8-21FB-4FA5-8B95-D10F0B17AD8E}" destId="{0F745016-F591-4488-BAA4-151EBF9ADFCD}" srcOrd="1" destOrd="0" presId="urn:microsoft.com/office/officeart/2005/8/layout/hProcess7#2"/>
    <dgm:cxn modelId="{D195F46D-5B73-4426-8243-825B459EF46C}" type="presOf" srcId="{C0746042-98E3-49C4-9259-501C7823E7D8}" destId="{A3176305-0C17-42CF-A769-5D86678030B1}" srcOrd="0" destOrd="0" presId="urn:microsoft.com/office/officeart/2005/8/layout/hProcess7#2"/>
    <dgm:cxn modelId="{F302C3E1-5ECD-4481-8EE9-28F36BF5CC75}" srcId="{C0746042-98E3-49C4-9259-501C7823E7D8}" destId="{24CA47A8-21FB-4FA5-8B95-D10F0B17AD8E}" srcOrd="1" destOrd="0" parTransId="{B5348CE6-207E-4CF7-908F-8E5F26552144}" sibTransId="{08FCCE5E-1E9C-4DEE-8CD6-E9D42F5BE4F0}"/>
    <dgm:cxn modelId="{A26E2E8C-E2D7-4A02-A1F8-776B3BD23D9B}" srcId="{24CA47A8-21FB-4FA5-8B95-D10F0B17AD8E}" destId="{D3626D95-E00C-428F-B631-EACCE7536530}" srcOrd="0" destOrd="0" parTransId="{899031A0-438F-440F-84C1-F398453B189B}" sibTransId="{11E76E98-8231-4CC8-902E-BBCAFD1D9966}"/>
    <dgm:cxn modelId="{6B8CA048-B28A-401F-9551-F5ECA4435A37}" type="presOf" srcId="{D3626D95-E00C-428F-B631-EACCE7536530}" destId="{C554CEB5-7B3C-4433-B90B-CB63B44B65CA}" srcOrd="0" destOrd="0" presId="urn:microsoft.com/office/officeart/2005/8/layout/hProcess7#2"/>
    <dgm:cxn modelId="{AFE47709-F0ED-4882-89D0-48FDB428BCB5}" type="presOf" srcId="{24CA47A8-21FB-4FA5-8B95-D10F0B17AD8E}" destId="{19CF4A99-C812-4566-A8AE-0490890AC87E}" srcOrd="0" destOrd="0" presId="urn:microsoft.com/office/officeart/2005/8/layout/hProcess7#2"/>
    <dgm:cxn modelId="{BCBDAFBF-80A6-4009-B9A3-2465C3A7215C}" type="presOf" srcId="{4F5A6A76-8881-4F80-914C-E119278713DD}" destId="{5C055892-3DAC-4E4B-B55F-9ADAC9B219F5}" srcOrd="1" destOrd="0" presId="urn:microsoft.com/office/officeart/2005/8/layout/hProcess7#2"/>
    <dgm:cxn modelId="{1BE869C9-B09A-4D29-A083-270620AD33CA}" type="presOf" srcId="{4F5A6A76-8881-4F80-914C-E119278713DD}" destId="{FB3B832C-F79F-4B9B-8382-6A80F4DE182C}" srcOrd="0" destOrd="0" presId="urn:microsoft.com/office/officeart/2005/8/layout/hProcess7#2"/>
    <dgm:cxn modelId="{A759AF5A-3763-470E-91A9-832E38F0FDDA}" type="presParOf" srcId="{A3176305-0C17-42CF-A769-5D86678030B1}" destId="{D63E7B08-AF0D-4DEB-BB72-BA5479C4DE60}" srcOrd="0" destOrd="0" presId="urn:microsoft.com/office/officeart/2005/8/layout/hProcess7#2"/>
    <dgm:cxn modelId="{177021C2-8DFB-4573-A0FF-045458CB8074}" type="presParOf" srcId="{D63E7B08-AF0D-4DEB-BB72-BA5479C4DE60}" destId="{FB3B832C-F79F-4B9B-8382-6A80F4DE182C}" srcOrd="0" destOrd="0" presId="urn:microsoft.com/office/officeart/2005/8/layout/hProcess7#2"/>
    <dgm:cxn modelId="{A0D29E5E-27F9-46D6-9012-59764FBEF19E}" type="presParOf" srcId="{D63E7B08-AF0D-4DEB-BB72-BA5479C4DE60}" destId="{5C055892-3DAC-4E4B-B55F-9ADAC9B219F5}" srcOrd="1" destOrd="0" presId="urn:microsoft.com/office/officeart/2005/8/layout/hProcess7#2"/>
    <dgm:cxn modelId="{16483E17-12E8-43AF-ADB6-F85DCFCC4066}" type="presParOf" srcId="{A3176305-0C17-42CF-A769-5D86678030B1}" destId="{EB83A9E6-3AD4-42A8-9376-F52830F7505B}" srcOrd="1" destOrd="0" presId="urn:microsoft.com/office/officeart/2005/8/layout/hProcess7#2"/>
    <dgm:cxn modelId="{76EAEBC9-1F60-4085-B4D6-2280224C3F89}" type="presParOf" srcId="{A3176305-0C17-42CF-A769-5D86678030B1}" destId="{1D8054B8-354A-4AEC-9A1D-DA6F4221DF05}" srcOrd="2" destOrd="0" presId="urn:microsoft.com/office/officeart/2005/8/layout/hProcess7#2"/>
    <dgm:cxn modelId="{A6A7B1AE-D5A1-449A-AA25-45F2EF132319}" type="presParOf" srcId="{1D8054B8-354A-4AEC-9A1D-DA6F4221DF05}" destId="{020C0E03-1CD8-488F-9140-52DAB7A959E1}" srcOrd="0" destOrd="0" presId="urn:microsoft.com/office/officeart/2005/8/layout/hProcess7#2"/>
    <dgm:cxn modelId="{74C6BCAA-83B9-4CA3-AD40-4FE59A3BA513}" type="presParOf" srcId="{1D8054B8-354A-4AEC-9A1D-DA6F4221DF05}" destId="{9D0F2289-FA0E-4C0D-977D-64C78C3B3493}" srcOrd="1" destOrd="0" presId="urn:microsoft.com/office/officeart/2005/8/layout/hProcess7#2"/>
    <dgm:cxn modelId="{553E7115-2F7E-44ED-9847-31F2E563690A}" type="presParOf" srcId="{1D8054B8-354A-4AEC-9A1D-DA6F4221DF05}" destId="{1ACF7A02-21DD-4EB5-9A4E-564C30F59E6C}" srcOrd="2" destOrd="0" presId="urn:microsoft.com/office/officeart/2005/8/layout/hProcess7#2"/>
    <dgm:cxn modelId="{F67F3D4C-8393-4CA3-AE05-9B5B9341500D}" type="presParOf" srcId="{A3176305-0C17-42CF-A769-5D86678030B1}" destId="{B9CAA878-8320-4AC2-B2F2-5622F6782A07}" srcOrd="3" destOrd="0" presId="urn:microsoft.com/office/officeart/2005/8/layout/hProcess7#2"/>
    <dgm:cxn modelId="{F60363CD-FF5B-45AB-9800-67E21E4ABB9E}" type="presParOf" srcId="{A3176305-0C17-42CF-A769-5D86678030B1}" destId="{32D9766D-1CCA-4073-B334-78555915F29B}" srcOrd="4" destOrd="0" presId="urn:microsoft.com/office/officeart/2005/8/layout/hProcess7#2"/>
    <dgm:cxn modelId="{AF53A5D4-9B99-4B45-A458-8D7B0E9E3FFA}" type="presParOf" srcId="{32D9766D-1CCA-4073-B334-78555915F29B}" destId="{19CF4A99-C812-4566-A8AE-0490890AC87E}" srcOrd="0" destOrd="0" presId="urn:microsoft.com/office/officeart/2005/8/layout/hProcess7#2"/>
    <dgm:cxn modelId="{D73AB8BC-C0C1-4C9D-893C-CA1CA166E2AC}" type="presParOf" srcId="{32D9766D-1CCA-4073-B334-78555915F29B}" destId="{0F745016-F591-4488-BAA4-151EBF9ADFCD}" srcOrd="1" destOrd="0" presId="urn:microsoft.com/office/officeart/2005/8/layout/hProcess7#2"/>
    <dgm:cxn modelId="{A709EA8A-1CDC-42EF-B268-A943ACD11C90}" type="presParOf" srcId="{32D9766D-1CCA-4073-B334-78555915F29B}" destId="{C554CEB5-7B3C-4433-B90B-CB63B44B65CA}" srcOrd="2" destOrd="0" presId="urn:microsoft.com/office/officeart/2005/8/layout/hProcess7#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18E8E2F-EE26-455F-B268-645C128A8BB1}"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zh-TW" altLang="en-US"/>
        </a:p>
      </dgm:t>
    </dgm:pt>
    <dgm:pt modelId="{AEBE95B9-D08F-48ED-B4D6-3FB0BF418EB0}">
      <dgm:prSet phldrT="[文字]"/>
      <dgm:spPr/>
      <dgm:t>
        <a:bodyPr/>
        <a:lstStyle/>
        <a:p>
          <a:pPr algn="ctr"/>
          <a:r>
            <a:rPr lang="zh-TW" altLang="en-US" dirty="0" smtClean="0">
              <a:latin typeface="標楷體" panose="03000509000000000000" pitchFamily="65" charset="-120"/>
              <a:ea typeface="標楷體" panose="03000509000000000000" pitchFamily="65" charset="-120"/>
            </a:rPr>
            <a:t>無形資產稅務策略</a:t>
          </a:r>
          <a:endParaRPr lang="zh-TW" altLang="en-US" dirty="0">
            <a:latin typeface="標楷體" panose="03000509000000000000" pitchFamily="65" charset="-120"/>
            <a:ea typeface="標楷體" panose="03000509000000000000" pitchFamily="65" charset="-120"/>
          </a:endParaRPr>
        </a:p>
      </dgm:t>
    </dgm:pt>
    <dgm:pt modelId="{00544EC2-52A9-4F1C-9495-7B90EFC394AB}" type="parTrans" cxnId="{6D6EC858-D3C8-4646-9EC0-AAD86A883EA4}">
      <dgm:prSet/>
      <dgm:spPr/>
      <dgm:t>
        <a:bodyPr/>
        <a:lstStyle/>
        <a:p>
          <a:endParaRPr lang="zh-TW" altLang="en-US">
            <a:latin typeface="華康中黑體" pitchFamily="49" charset="-120"/>
            <a:ea typeface="華康中黑體" pitchFamily="49" charset="-120"/>
          </a:endParaRPr>
        </a:p>
      </dgm:t>
    </dgm:pt>
    <dgm:pt modelId="{3ACE87F2-E5B6-4DF1-9A2F-D199EB30F48A}" type="sibTrans" cxnId="{6D6EC858-D3C8-4646-9EC0-AAD86A883EA4}">
      <dgm:prSet/>
      <dgm:spPr/>
      <dgm:t>
        <a:bodyPr/>
        <a:lstStyle/>
        <a:p>
          <a:endParaRPr lang="zh-TW" altLang="en-US">
            <a:latin typeface="華康中黑體" pitchFamily="49" charset="-120"/>
            <a:ea typeface="華康中黑體" pitchFamily="49" charset="-120"/>
          </a:endParaRPr>
        </a:p>
      </dgm:t>
    </dgm:pt>
    <dgm:pt modelId="{7E2F50A3-AC83-45D7-B819-01B859EEF7F9}">
      <dgm:prSet phldrT="[文字]"/>
      <dgm:spPr/>
      <dgm:t>
        <a:bodyPr/>
        <a:lstStyle/>
        <a:p>
          <a:r>
            <a:rPr lang="zh-TW" altLang="en-US" dirty="0" smtClean="0">
              <a:latin typeface="標楷體" panose="03000509000000000000" pitchFamily="65" charset="-120"/>
              <a:ea typeface="標楷體" panose="03000509000000000000" pitchFamily="65" charset="-120"/>
            </a:rPr>
            <a:t>扣繳</a:t>
          </a:r>
          <a:endParaRPr lang="en-US" altLang="zh-TW" dirty="0" smtClean="0">
            <a:latin typeface="標楷體" panose="03000509000000000000" pitchFamily="65" charset="-120"/>
            <a:ea typeface="標楷體" panose="03000509000000000000" pitchFamily="65" charset="-120"/>
          </a:endParaRPr>
        </a:p>
      </dgm:t>
    </dgm:pt>
    <dgm:pt modelId="{F253C951-A9C9-4FC2-8CA9-AA53104C72F9}" type="parTrans" cxnId="{0E3AE24E-47B2-4A76-A08B-FEA55E1D8916}">
      <dgm:prSet/>
      <dgm:spPr/>
      <dgm:t>
        <a:bodyPr/>
        <a:lstStyle/>
        <a:p>
          <a:endParaRPr lang="zh-TW" altLang="en-US">
            <a:latin typeface="華康中黑體" pitchFamily="49" charset="-120"/>
            <a:ea typeface="華康中黑體" pitchFamily="49" charset="-120"/>
          </a:endParaRPr>
        </a:p>
      </dgm:t>
    </dgm:pt>
    <dgm:pt modelId="{80B6B06D-2291-472F-BFE0-2600288E0156}" type="sibTrans" cxnId="{0E3AE24E-47B2-4A76-A08B-FEA55E1D8916}">
      <dgm:prSet/>
      <dgm:spPr/>
      <dgm:t>
        <a:bodyPr/>
        <a:lstStyle/>
        <a:p>
          <a:endParaRPr lang="zh-TW" altLang="en-US">
            <a:latin typeface="華康中黑體" pitchFamily="49" charset="-120"/>
            <a:ea typeface="華康中黑體" pitchFamily="49" charset="-120"/>
          </a:endParaRPr>
        </a:p>
      </dgm:t>
    </dgm:pt>
    <dgm:pt modelId="{D8BE7ECA-1339-40B4-9AF7-F1E4B3B35D6B}">
      <dgm:prSet phldrT="[文字]"/>
      <dgm:spPr/>
      <dgm:t>
        <a:bodyPr/>
        <a:lstStyle/>
        <a:p>
          <a:r>
            <a:rPr lang="zh-TW" altLang="en-US" dirty="0" smtClean="0">
              <a:latin typeface="標楷體" panose="03000509000000000000" pitchFamily="65" charset="-120"/>
              <a:ea typeface="標楷體" panose="03000509000000000000" pitchFamily="65" charset="-120"/>
            </a:rPr>
            <a:t>間接稅</a:t>
          </a:r>
          <a:endParaRPr lang="zh-TW" altLang="en-US" dirty="0">
            <a:latin typeface="標楷體" panose="03000509000000000000" pitchFamily="65" charset="-120"/>
            <a:ea typeface="標楷體" panose="03000509000000000000" pitchFamily="65" charset="-120"/>
          </a:endParaRPr>
        </a:p>
      </dgm:t>
    </dgm:pt>
    <dgm:pt modelId="{400CD695-C92C-4BBF-8FFB-D2A7339B445C}" type="parTrans" cxnId="{21BA3CDB-3A56-4A2D-A8EA-4E3876536530}">
      <dgm:prSet/>
      <dgm:spPr/>
      <dgm:t>
        <a:bodyPr/>
        <a:lstStyle/>
        <a:p>
          <a:endParaRPr lang="zh-TW" altLang="en-US">
            <a:latin typeface="華康中黑體" pitchFamily="49" charset="-120"/>
            <a:ea typeface="華康中黑體" pitchFamily="49" charset="-120"/>
          </a:endParaRPr>
        </a:p>
      </dgm:t>
    </dgm:pt>
    <dgm:pt modelId="{C16E4AA4-719D-44F6-B6CB-4F59852267E2}" type="sibTrans" cxnId="{21BA3CDB-3A56-4A2D-A8EA-4E3876536530}">
      <dgm:prSet/>
      <dgm:spPr/>
      <dgm:t>
        <a:bodyPr/>
        <a:lstStyle/>
        <a:p>
          <a:endParaRPr lang="zh-TW" altLang="en-US">
            <a:latin typeface="華康中黑體" pitchFamily="49" charset="-120"/>
            <a:ea typeface="華康中黑體" pitchFamily="49" charset="-120"/>
          </a:endParaRPr>
        </a:p>
      </dgm:t>
    </dgm:pt>
    <dgm:pt modelId="{0C92FB15-2F08-4213-A6CE-328F426FE1A6}">
      <dgm:prSet phldrT="[文字]"/>
      <dgm:spPr/>
      <dgm:t>
        <a:bodyPr/>
        <a:lstStyle/>
        <a:p>
          <a:r>
            <a:rPr lang="zh-TW" altLang="en-US" dirty="0" smtClean="0">
              <a:latin typeface="標楷體" panose="03000509000000000000" pitchFamily="65" charset="-120"/>
              <a:ea typeface="標楷體" panose="03000509000000000000" pitchFamily="65" charset="-120"/>
            </a:rPr>
            <a:t>無形資產</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配置</a:t>
          </a:r>
          <a:endParaRPr lang="zh-TW" altLang="en-US" dirty="0">
            <a:latin typeface="標楷體" panose="03000509000000000000" pitchFamily="65" charset="-120"/>
            <a:ea typeface="標楷體" panose="03000509000000000000" pitchFamily="65" charset="-120"/>
          </a:endParaRPr>
        </a:p>
      </dgm:t>
    </dgm:pt>
    <dgm:pt modelId="{8D96997A-41F5-4F88-8597-5904DBF967C1}" type="parTrans" cxnId="{D4C5D3DC-4F06-4D69-BF87-4ACBE258A9DE}">
      <dgm:prSet/>
      <dgm:spPr/>
      <dgm:t>
        <a:bodyPr/>
        <a:lstStyle/>
        <a:p>
          <a:endParaRPr lang="zh-TW" altLang="en-US">
            <a:latin typeface="華康中黑體" pitchFamily="49" charset="-120"/>
            <a:ea typeface="華康中黑體" pitchFamily="49" charset="-120"/>
          </a:endParaRPr>
        </a:p>
      </dgm:t>
    </dgm:pt>
    <dgm:pt modelId="{1683BFD3-DCCC-48D8-B9E4-D6CF3FEDF672}" type="sibTrans" cxnId="{D4C5D3DC-4F06-4D69-BF87-4ACBE258A9DE}">
      <dgm:prSet/>
      <dgm:spPr/>
      <dgm:t>
        <a:bodyPr/>
        <a:lstStyle/>
        <a:p>
          <a:endParaRPr lang="zh-TW" altLang="en-US">
            <a:latin typeface="華康中黑體" pitchFamily="49" charset="-120"/>
            <a:ea typeface="華康中黑體" pitchFamily="49" charset="-120"/>
          </a:endParaRPr>
        </a:p>
      </dgm:t>
    </dgm:pt>
    <dgm:pt modelId="{DBF8BE5B-A945-4EED-98FD-E031B5CBC2CF}">
      <dgm:prSet phldrT="[文字]"/>
      <dgm:spPr/>
      <dgm:t>
        <a:bodyPr/>
        <a:lstStyle/>
        <a:p>
          <a:r>
            <a:rPr lang="zh-TW" altLang="en-US" dirty="0" smtClean="0">
              <a:latin typeface="標楷體" panose="03000509000000000000" pitchFamily="65" charset="-120"/>
              <a:ea typeface="標楷體" panose="03000509000000000000" pitchFamily="65" charset="-120"/>
            </a:rPr>
            <a:t>費用認列</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租稅獎勵</a:t>
          </a:r>
          <a:endParaRPr lang="zh-TW" altLang="en-US" dirty="0">
            <a:latin typeface="標楷體" panose="03000509000000000000" pitchFamily="65" charset="-120"/>
            <a:ea typeface="標楷體" panose="03000509000000000000" pitchFamily="65" charset="-120"/>
          </a:endParaRPr>
        </a:p>
      </dgm:t>
    </dgm:pt>
    <dgm:pt modelId="{37E1E153-F663-46A9-9ED2-FAAF8A8541C1}" type="parTrans" cxnId="{2B7D1C73-70CF-4D67-BD72-FAC9923AE557}">
      <dgm:prSet/>
      <dgm:spPr/>
      <dgm:t>
        <a:bodyPr/>
        <a:lstStyle/>
        <a:p>
          <a:endParaRPr lang="zh-TW" altLang="en-US">
            <a:latin typeface="華康中黑體" pitchFamily="49" charset="-120"/>
            <a:ea typeface="華康中黑體" pitchFamily="49" charset="-120"/>
          </a:endParaRPr>
        </a:p>
      </dgm:t>
    </dgm:pt>
    <dgm:pt modelId="{73E0AB47-CF7E-4C36-9265-785C45137937}" type="sibTrans" cxnId="{2B7D1C73-70CF-4D67-BD72-FAC9923AE557}">
      <dgm:prSet/>
      <dgm:spPr/>
      <dgm:t>
        <a:bodyPr/>
        <a:lstStyle/>
        <a:p>
          <a:endParaRPr lang="zh-TW" altLang="en-US">
            <a:latin typeface="華康中黑體" pitchFamily="49" charset="-120"/>
            <a:ea typeface="華康中黑體" pitchFamily="49" charset="-120"/>
          </a:endParaRPr>
        </a:p>
      </dgm:t>
    </dgm:pt>
    <dgm:pt modelId="{AA2DD847-F893-4E8C-A1E0-E6823439760B}">
      <dgm:prSet phldrT="[文字]"/>
      <dgm:spPr/>
      <dgm:t>
        <a:bodyPr/>
        <a:lstStyle/>
        <a:p>
          <a:pPr>
            <a:spcAft>
              <a:spcPts val="0"/>
            </a:spcAft>
          </a:pPr>
          <a:r>
            <a:rPr lang="zh-TW" altLang="en-US" dirty="0" smtClean="0">
              <a:latin typeface="標楷體" panose="03000509000000000000" pitchFamily="65" charset="-120"/>
              <a:ea typeface="標楷體" panose="03000509000000000000" pitchFamily="65" charset="-120"/>
            </a:rPr>
            <a:t>移轉</a:t>
          </a:r>
          <a:endParaRPr lang="en-US" altLang="zh-TW" dirty="0" smtClean="0">
            <a:latin typeface="標楷體" panose="03000509000000000000" pitchFamily="65" charset="-120"/>
            <a:ea typeface="標楷體" panose="03000509000000000000" pitchFamily="65" charset="-120"/>
          </a:endParaRPr>
        </a:p>
        <a:p>
          <a:pPr>
            <a:spcAft>
              <a:spcPts val="0"/>
            </a:spcAft>
          </a:pPr>
          <a:r>
            <a:rPr lang="zh-TW" altLang="en-US" dirty="0" smtClean="0">
              <a:latin typeface="標楷體" panose="03000509000000000000" pitchFamily="65" charset="-120"/>
              <a:ea typeface="標楷體" panose="03000509000000000000" pitchFamily="65" charset="-120"/>
            </a:rPr>
            <a:t>訂價</a:t>
          </a:r>
          <a:endParaRPr lang="zh-TW" altLang="en-US" dirty="0">
            <a:latin typeface="標楷體" panose="03000509000000000000" pitchFamily="65" charset="-120"/>
            <a:ea typeface="標楷體" panose="03000509000000000000" pitchFamily="65" charset="-120"/>
          </a:endParaRPr>
        </a:p>
      </dgm:t>
    </dgm:pt>
    <dgm:pt modelId="{D8F8F7D5-97CE-49D0-AAE7-11B33C7A4052}" type="sibTrans" cxnId="{E61E6B3F-4D02-41ED-A784-260951CF4540}">
      <dgm:prSet/>
      <dgm:spPr/>
      <dgm:t>
        <a:bodyPr/>
        <a:lstStyle/>
        <a:p>
          <a:endParaRPr lang="zh-TW" altLang="en-US"/>
        </a:p>
      </dgm:t>
    </dgm:pt>
    <dgm:pt modelId="{1DD80E43-81C1-44FC-9E73-1872A654D4AE}" type="parTrans" cxnId="{E61E6B3F-4D02-41ED-A784-260951CF4540}">
      <dgm:prSet/>
      <dgm:spPr/>
      <dgm:t>
        <a:bodyPr/>
        <a:lstStyle/>
        <a:p>
          <a:endParaRPr lang="zh-TW" altLang="en-US"/>
        </a:p>
      </dgm:t>
    </dgm:pt>
    <dgm:pt modelId="{E1987E20-43CF-4244-9C0A-FB2257500751}" type="pres">
      <dgm:prSet presAssocID="{618E8E2F-EE26-455F-B268-645C128A8BB1}" presName="Name0" presStyleCnt="0">
        <dgm:presLayoutVars>
          <dgm:chMax val="1"/>
          <dgm:dir/>
          <dgm:animLvl val="ctr"/>
          <dgm:resizeHandles val="exact"/>
        </dgm:presLayoutVars>
      </dgm:prSet>
      <dgm:spPr/>
      <dgm:t>
        <a:bodyPr/>
        <a:lstStyle/>
        <a:p>
          <a:endParaRPr lang="zh-TW" altLang="en-US"/>
        </a:p>
      </dgm:t>
    </dgm:pt>
    <dgm:pt modelId="{B2AD11CD-E313-49F1-BFFA-6BFA504750C0}" type="pres">
      <dgm:prSet presAssocID="{AEBE95B9-D08F-48ED-B4D6-3FB0BF418EB0}" presName="centerShape" presStyleLbl="node0" presStyleIdx="0" presStyleCnt="1" custScaleX="120591" custLinFactNeighborX="-343" custLinFactNeighborY="-113"/>
      <dgm:spPr/>
      <dgm:t>
        <a:bodyPr/>
        <a:lstStyle/>
        <a:p>
          <a:endParaRPr lang="zh-TW" altLang="en-US"/>
        </a:p>
      </dgm:t>
    </dgm:pt>
    <dgm:pt modelId="{5629FFF0-16F0-47C7-A59E-61AF55259B7C}" type="pres">
      <dgm:prSet presAssocID="{7E2F50A3-AC83-45D7-B819-01B859EEF7F9}" presName="node" presStyleLbl="node1" presStyleIdx="0" presStyleCnt="5">
        <dgm:presLayoutVars>
          <dgm:bulletEnabled val="1"/>
        </dgm:presLayoutVars>
      </dgm:prSet>
      <dgm:spPr/>
      <dgm:t>
        <a:bodyPr/>
        <a:lstStyle/>
        <a:p>
          <a:endParaRPr lang="zh-TW" altLang="en-US"/>
        </a:p>
      </dgm:t>
    </dgm:pt>
    <dgm:pt modelId="{AF65B040-8960-4FF2-A443-B5E3AEE1D984}" type="pres">
      <dgm:prSet presAssocID="{7E2F50A3-AC83-45D7-B819-01B859EEF7F9}" presName="dummy" presStyleCnt="0"/>
      <dgm:spPr/>
    </dgm:pt>
    <dgm:pt modelId="{76CBA916-E4EB-49D2-9CB2-9DA83687988D}" type="pres">
      <dgm:prSet presAssocID="{80B6B06D-2291-472F-BFE0-2600288E0156}" presName="sibTrans" presStyleLbl="sibTrans2D1" presStyleIdx="0" presStyleCnt="5"/>
      <dgm:spPr/>
      <dgm:t>
        <a:bodyPr/>
        <a:lstStyle/>
        <a:p>
          <a:endParaRPr lang="zh-TW" altLang="en-US"/>
        </a:p>
      </dgm:t>
    </dgm:pt>
    <dgm:pt modelId="{71ED5AAD-0880-4BDC-A01D-3E3D4246BF5B}" type="pres">
      <dgm:prSet presAssocID="{D8BE7ECA-1339-40B4-9AF7-F1E4B3B35D6B}" presName="node" presStyleLbl="node1" presStyleIdx="1" presStyleCnt="5" custRadScaleRad="99313" custRadScaleInc="-435">
        <dgm:presLayoutVars>
          <dgm:bulletEnabled val="1"/>
        </dgm:presLayoutVars>
      </dgm:prSet>
      <dgm:spPr/>
      <dgm:t>
        <a:bodyPr/>
        <a:lstStyle/>
        <a:p>
          <a:endParaRPr lang="zh-TW" altLang="en-US"/>
        </a:p>
      </dgm:t>
    </dgm:pt>
    <dgm:pt modelId="{FC5D1136-5859-41C5-B3A2-E63C0E605CA5}" type="pres">
      <dgm:prSet presAssocID="{D8BE7ECA-1339-40B4-9AF7-F1E4B3B35D6B}" presName="dummy" presStyleCnt="0"/>
      <dgm:spPr/>
    </dgm:pt>
    <dgm:pt modelId="{76D93721-34C1-4703-9BD1-BF7BD79F9745}" type="pres">
      <dgm:prSet presAssocID="{C16E4AA4-719D-44F6-B6CB-4F59852267E2}" presName="sibTrans" presStyleLbl="sibTrans2D1" presStyleIdx="1" presStyleCnt="5"/>
      <dgm:spPr/>
      <dgm:t>
        <a:bodyPr/>
        <a:lstStyle/>
        <a:p>
          <a:endParaRPr lang="zh-TW" altLang="en-US"/>
        </a:p>
      </dgm:t>
    </dgm:pt>
    <dgm:pt modelId="{E90FD4E6-5D23-448F-8D17-0F9839EB49A9}" type="pres">
      <dgm:prSet presAssocID="{AA2DD847-F893-4E8C-A1E0-E6823439760B}" presName="node" presStyleLbl="node1" presStyleIdx="2" presStyleCnt="5">
        <dgm:presLayoutVars>
          <dgm:bulletEnabled val="1"/>
        </dgm:presLayoutVars>
      </dgm:prSet>
      <dgm:spPr/>
      <dgm:t>
        <a:bodyPr/>
        <a:lstStyle/>
        <a:p>
          <a:endParaRPr lang="zh-TW" altLang="en-US"/>
        </a:p>
      </dgm:t>
    </dgm:pt>
    <dgm:pt modelId="{D453FAFA-D3FF-4F64-AC87-C7D1C09B693E}" type="pres">
      <dgm:prSet presAssocID="{AA2DD847-F893-4E8C-A1E0-E6823439760B}" presName="dummy" presStyleCnt="0"/>
      <dgm:spPr/>
    </dgm:pt>
    <dgm:pt modelId="{D4070C38-0EE3-4A20-9828-2E70132E6FE8}" type="pres">
      <dgm:prSet presAssocID="{D8F8F7D5-97CE-49D0-AAE7-11B33C7A4052}" presName="sibTrans" presStyleLbl="sibTrans2D1" presStyleIdx="2" presStyleCnt="5"/>
      <dgm:spPr/>
      <dgm:t>
        <a:bodyPr/>
        <a:lstStyle/>
        <a:p>
          <a:endParaRPr lang="zh-TW" altLang="en-US"/>
        </a:p>
      </dgm:t>
    </dgm:pt>
    <dgm:pt modelId="{AB2E29DB-2C68-4FF6-BB9C-B4F26BF7C22B}" type="pres">
      <dgm:prSet presAssocID="{0C92FB15-2F08-4213-A6CE-328F426FE1A6}" presName="node" presStyleLbl="node1" presStyleIdx="3" presStyleCnt="5">
        <dgm:presLayoutVars>
          <dgm:bulletEnabled val="1"/>
        </dgm:presLayoutVars>
      </dgm:prSet>
      <dgm:spPr/>
      <dgm:t>
        <a:bodyPr/>
        <a:lstStyle/>
        <a:p>
          <a:endParaRPr lang="zh-TW" altLang="en-US"/>
        </a:p>
      </dgm:t>
    </dgm:pt>
    <dgm:pt modelId="{9F622D0F-1B47-4231-BD56-E832144D3E4B}" type="pres">
      <dgm:prSet presAssocID="{0C92FB15-2F08-4213-A6CE-328F426FE1A6}" presName="dummy" presStyleCnt="0"/>
      <dgm:spPr/>
    </dgm:pt>
    <dgm:pt modelId="{4C7CA337-6241-4B3C-BD79-9AB11E027165}" type="pres">
      <dgm:prSet presAssocID="{1683BFD3-DCCC-48D8-B9E4-D6CF3FEDF672}" presName="sibTrans" presStyleLbl="sibTrans2D1" presStyleIdx="3" presStyleCnt="5"/>
      <dgm:spPr/>
      <dgm:t>
        <a:bodyPr/>
        <a:lstStyle/>
        <a:p>
          <a:endParaRPr lang="zh-TW" altLang="en-US"/>
        </a:p>
      </dgm:t>
    </dgm:pt>
    <dgm:pt modelId="{0601CFCD-865C-4256-89BB-680036CD42B5}" type="pres">
      <dgm:prSet presAssocID="{DBF8BE5B-A945-4EED-98FD-E031B5CBC2CF}" presName="node" presStyleLbl="node1" presStyleIdx="4" presStyleCnt="5" custRadScaleRad="100687" custRadScaleInc="429">
        <dgm:presLayoutVars>
          <dgm:bulletEnabled val="1"/>
        </dgm:presLayoutVars>
      </dgm:prSet>
      <dgm:spPr/>
      <dgm:t>
        <a:bodyPr/>
        <a:lstStyle/>
        <a:p>
          <a:endParaRPr lang="zh-TW" altLang="en-US"/>
        </a:p>
      </dgm:t>
    </dgm:pt>
    <dgm:pt modelId="{6906E4E6-6080-4500-8C4D-677F92F11E7A}" type="pres">
      <dgm:prSet presAssocID="{DBF8BE5B-A945-4EED-98FD-E031B5CBC2CF}" presName="dummy" presStyleCnt="0"/>
      <dgm:spPr/>
    </dgm:pt>
    <dgm:pt modelId="{53715A0D-63C3-4CB4-B85D-A92890B776F2}" type="pres">
      <dgm:prSet presAssocID="{73E0AB47-CF7E-4C36-9265-785C45137937}" presName="sibTrans" presStyleLbl="sibTrans2D1" presStyleIdx="4" presStyleCnt="5"/>
      <dgm:spPr/>
      <dgm:t>
        <a:bodyPr/>
        <a:lstStyle/>
        <a:p>
          <a:endParaRPr lang="zh-TW" altLang="en-US"/>
        </a:p>
      </dgm:t>
    </dgm:pt>
  </dgm:ptLst>
  <dgm:cxnLst>
    <dgm:cxn modelId="{D4C5D3DC-4F06-4D69-BF87-4ACBE258A9DE}" srcId="{AEBE95B9-D08F-48ED-B4D6-3FB0BF418EB0}" destId="{0C92FB15-2F08-4213-A6CE-328F426FE1A6}" srcOrd="3" destOrd="0" parTransId="{8D96997A-41F5-4F88-8597-5904DBF967C1}" sibTransId="{1683BFD3-DCCC-48D8-B9E4-D6CF3FEDF672}"/>
    <dgm:cxn modelId="{05383075-1CF3-4B46-846B-9A2F0959B5AE}" type="presOf" srcId="{73E0AB47-CF7E-4C36-9265-785C45137937}" destId="{53715A0D-63C3-4CB4-B85D-A92890B776F2}" srcOrd="0" destOrd="0" presId="urn:microsoft.com/office/officeart/2005/8/layout/radial6"/>
    <dgm:cxn modelId="{88D5E0C9-5EED-4E60-A0B3-F0996F1121BB}" type="presOf" srcId="{D8BE7ECA-1339-40B4-9AF7-F1E4B3B35D6B}" destId="{71ED5AAD-0880-4BDC-A01D-3E3D4246BF5B}" srcOrd="0" destOrd="0" presId="urn:microsoft.com/office/officeart/2005/8/layout/radial6"/>
    <dgm:cxn modelId="{80F6C3C0-B5DF-4DD4-B4D0-7278A15E8B93}" type="presOf" srcId="{AEBE95B9-D08F-48ED-B4D6-3FB0BF418EB0}" destId="{B2AD11CD-E313-49F1-BFFA-6BFA504750C0}" srcOrd="0" destOrd="0" presId="urn:microsoft.com/office/officeart/2005/8/layout/radial6"/>
    <dgm:cxn modelId="{2B7D1C73-70CF-4D67-BD72-FAC9923AE557}" srcId="{AEBE95B9-D08F-48ED-B4D6-3FB0BF418EB0}" destId="{DBF8BE5B-A945-4EED-98FD-E031B5CBC2CF}" srcOrd="4" destOrd="0" parTransId="{37E1E153-F663-46A9-9ED2-FAAF8A8541C1}" sibTransId="{73E0AB47-CF7E-4C36-9265-785C45137937}"/>
    <dgm:cxn modelId="{CB934522-FFC7-442A-A1A9-BCE9D728FD33}" type="presOf" srcId="{D8F8F7D5-97CE-49D0-AAE7-11B33C7A4052}" destId="{D4070C38-0EE3-4A20-9828-2E70132E6FE8}" srcOrd="0" destOrd="0" presId="urn:microsoft.com/office/officeart/2005/8/layout/radial6"/>
    <dgm:cxn modelId="{1AAB7D72-95BA-409C-A241-79026E3E49F1}" type="presOf" srcId="{80B6B06D-2291-472F-BFE0-2600288E0156}" destId="{76CBA916-E4EB-49D2-9CB2-9DA83687988D}" srcOrd="0" destOrd="0" presId="urn:microsoft.com/office/officeart/2005/8/layout/radial6"/>
    <dgm:cxn modelId="{21BA3CDB-3A56-4A2D-A8EA-4E3876536530}" srcId="{AEBE95B9-D08F-48ED-B4D6-3FB0BF418EB0}" destId="{D8BE7ECA-1339-40B4-9AF7-F1E4B3B35D6B}" srcOrd="1" destOrd="0" parTransId="{400CD695-C92C-4BBF-8FFB-D2A7339B445C}" sibTransId="{C16E4AA4-719D-44F6-B6CB-4F59852267E2}"/>
    <dgm:cxn modelId="{2055D386-DC46-4579-84E2-3B83D259AE93}" type="presOf" srcId="{AA2DD847-F893-4E8C-A1E0-E6823439760B}" destId="{E90FD4E6-5D23-448F-8D17-0F9839EB49A9}" srcOrd="0" destOrd="0" presId="urn:microsoft.com/office/officeart/2005/8/layout/radial6"/>
    <dgm:cxn modelId="{E61E6B3F-4D02-41ED-A784-260951CF4540}" srcId="{AEBE95B9-D08F-48ED-B4D6-3FB0BF418EB0}" destId="{AA2DD847-F893-4E8C-A1E0-E6823439760B}" srcOrd="2" destOrd="0" parTransId="{1DD80E43-81C1-44FC-9E73-1872A654D4AE}" sibTransId="{D8F8F7D5-97CE-49D0-AAE7-11B33C7A4052}"/>
    <dgm:cxn modelId="{C00789D4-5902-44B0-ABEA-B38BA98BC335}" type="presOf" srcId="{C16E4AA4-719D-44F6-B6CB-4F59852267E2}" destId="{76D93721-34C1-4703-9BD1-BF7BD79F9745}" srcOrd="0" destOrd="0" presId="urn:microsoft.com/office/officeart/2005/8/layout/radial6"/>
    <dgm:cxn modelId="{C7BC027C-2E2D-4251-9BD3-3F8931399E7D}" type="presOf" srcId="{0C92FB15-2F08-4213-A6CE-328F426FE1A6}" destId="{AB2E29DB-2C68-4FF6-BB9C-B4F26BF7C22B}" srcOrd="0" destOrd="0" presId="urn:microsoft.com/office/officeart/2005/8/layout/radial6"/>
    <dgm:cxn modelId="{6D6EC858-D3C8-4646-9EC0-AAD86A883EA4}" srcId="{618E8E2F-EE26-455F-B268-645C128A8BB1}" destId="{AEBE95B9-D08F-48ED-B4D6-3FB0BF418EB0}" srcOrd="0" destOrd="0" parTransId="{00544EC2-52A9-4F1C-9495-7B90EFC394AB}" sibTransId="{3ACE87F2-E5B6-4DF1-9A2F-D199EB30F48A}"/>
    <dgm:cxn modelId="{79413EF5-82C2-48D0-8F1A-611F53002D7C}" type="presOf" srcId="{7E2F50A3-AC83-45D7-B819-01B859EEF7F9}" destId="{5629FFF0-16F0-47C7-A59E-61AF55259B7C}" srcOrd="0" destOrd="0" presId="urn:microsoft.com/office/officeart/2005/8/layout/radial6"/>
    <dgm:cxn modelId="{721C3559-8785-4FA5-85EF-7D8B0AB8A78C}" type="presOf" srcId="{1683BFD3-DCCC-48D8-B9E4-D6CF3FEDF672}" destId="{4C7CA337-6241-4B3C-BD79-9AB11E027165}" srcOrd="0" destOrd="0" presId="urn:microsoft.com/office/officeart/2005/8/layout/radial6"/>
    <dgm:cxn modelId="{0E3AE24E-47B2-4A76-A08B-FEA55E1D8916}" srcId="{AEBE95B9-D08F-48ED-B4D6-3FB0BF418EB0}" destId="{7E2F50A3-AC83-45D7-B819-01B859EEF7F9}" srcOrd="0" destOrd="0" parTransId="{F253C951-A9C9-4FC2-8CA9-AA53104C72F9}" sibTransId="{80B6B06D-2291-472F-BFE0-2600288E0156}"/>
    <dgm:cxn modelId="{06F47179-00D3-4741-9540-88A916CE4C8E}" type="presOf" srcId="{DBF8BE5B-A945-4EED-98FD-E031B5CBC2CF}" destId="{0601CFCD-865C-4256-89BB-680036CD42B5}" srcOrd="0" destOrd="0" presId="urn:microsoft.com/office/officeart/2005/8/layout/radial6"/>
    <dgm:cxn modelId="{572BD6A2-D390-4E78-A49C-4CD18E9F2029}" type="presOf" srcId="{618E8E2F-EE26-455F-B268-645C128A8BB1}" destId="{E1987E20-43CF-4244-9C0A-FB2257500751}" srcOrd="0" destOrd="0" presId="urn:microsoft.com/office/officeart/2005/8/layout/radial6"/>
    <dgm:cxn modelId="{CE9B805A-8409-4586-A16B-916059120BB1}" type="presParOf" srcId="{E1987E20-43CF-4244-9C0A-FB2257500751}" destId="{B2AD11CD-E313-49F1-BFFA-6BFA504750C0}" srcOrd="0" destOrd="0" presId="urn:microsoft.com/office/officeart/2005/8/layout/radial6"/>
    <dgm:cxn modelId="{543EB2B7-04A2-48EC-B01B-715FB34E4B24}" type="presParOf" srcId="{E1987E20-43CF-4244-9C0A-FB2257500751}" destId="{5629FFF0-16F0-47C7-A59E-61AF55259B7C}" srcOrd="1" destOrd="0" presId="urn:microsoft.com/office/officeart/2005/8/layout/radial6"/>
    <dgm:cxn modelId="{8A927F8D-63A5-4E1C-8222-EA97E8CCE59D}" type="presParOf" srcId="{E1987E20-43CF-4244-9C0A-FB2257500751}" destId="{AF65B040-8960-4FF2-A443-B5E3AEE1D984}" srcOrd="2" destOrd="0" presId="urn:microsoft.com/office/officeart/2005/8/layout/radial6"/>
    <dgm:cxn modelId="{8A490E36-DB78-43BC-BB55-8BA739C6EAEC}" type="presParOf" srcId="{E1987E20-43CF-4244-9C0A-FB2257500751}" destId="{76CBA916-E4EB-49D2-9CB2-9DA83687988D}" srcOrd="3" destOrd="0" presId="urn:microsoft.com/office/officeart/2005/8/layout/radial6"/>
    <dgm:cxn modelId="{01C78F13-FB00-4634-8EB2-3CC1AD705315}" type="presParOf" srcId="{E1987E20-43CF-4244-9C0A-FB2257500751}" destId="{71ED5AAD-0880-4BDC-A01D-3E3D4246BF5B}" srcOrd="4" destOrd="0" presId="urn:microsoft.com/office/officeart/2005/8/layout/radial6"/>
    <dgm:cxn modelId="{C776B2EF-B729-43C8-A99C-7152D2362063}" type="presParOf" srcId="{E1987E20-43CF-4244-9C0A-FB2257500751}" destId="{FC5D1136-5859-41C5-B3A2-E63C0E605CA5}" srcOrd="5" destOrd="0" presId="urn:microsoft.com/office/officeart/2005/8/layout/radial6"/>
    <dgm:cxn modelId="{5BB59F7D-4377-440B-B50E-F0DE32E82F5F}" type="presParOf" srcId="{E1987E20-43CF-4244-9C0A-FB2257500751}" destId="{76D93721-34C1-4703-9BD1-BF7BD79F9745}" srcOrd="6" destOrd="0" presId="urn:microsoft.com/office/officeart/2005/8/layout/radial6"/>
    <dgm:cxn modelId="{E3763725-289D-4F38-ADBF-05C367C1E589}" type="presParOf" srcId="{E1987E20-43CF-4244-9C0A-FB2257500751}" destId="{E90FD4E6-5D23-448F-8D17-0F9839EB49A9}" srcOrd="7" destOrd="0" presId="urn:microsoft.com/office/officeart/2005/8/layout/radial6"/>
    <dgm:cxn modelId="{587023E4-64C3-4D82-8343-9D3361BA2E92}" type="presParOf" srcId="{E1987E20-43CF-4244-9C0A-FB2257500751}" destId="{D453FAFA-D3FF-4F64-AC87-C7D1C09B693E}" srcOrd="8" destOrd="0" presId="urn:microsoft.com/office/officeart/2005/8/layout/radial6"/>
    <dgm:cxn modelId="{AE2B028A-659B-4384-9D33-D93F4F7A3E9B}" type="presParOf" srcId="{E1987E20-43CF-4244-9C0A-FB2257500751}" destId="{D4070C38-0EE3-4A20-9828-2E70132E6FE8}" srcOrd="9" destOrd="0" presId="urn:microsoft.com/office/officeart/2005/8/layout/radial6"/>
    <dgm:cxn modelId="{149B7443-1DD5-4348-93D9-BA80876BF5EB}" type="presParOf" srcId="{E1987E20-43CF-4244-9C0A-FB2257500751}" destId="{AB2E29DB-2C68-4FF6-BB9C-B4F26BF7C22B}" srcOrd="10" destOrd="0" presId="urn:microsoft.com/office/officeart/2005/8/layout/radial6"/>
    <dgm:cxn modelId="{662C5873-2568-4AA9-8882-9124986620B5}" type="presParOf" srcId="{E1987E20-43CF-4244-9C0A-FB2257500751}" destId="{9F622D0F-1B47-4231-BD56-E832144D3E4B}" srcOrd="11" destOrd="0" presId="urn:microsoft.com/office/officeart/2005/8/layout/radial6"/>
    <dgm:cxn modelId="{8FDF1DAD-EFFE-4D0B-9C71-38F98D7295F6}" type="presParOf" srcId="{E1987E20-43CF-4244-9C0A-FB2257500751}" destId="{4C7CA337-6241-4B3C-BD79-9AB11E027165}" srcOrd="12" destOrd="0" presId="urn:microsoft.com/office/officeart/2005/8/layout/radial6"/>
    <dgm:cxn modelId="{F23E7088-5A75-4954-88FA-8A21DEA13254}" type="presParOf" srcId="{E1987E20-43CF-4244-9C0A-FB2257500751}" destId="{0601CFCD-865C-4256-89BB-680036CD42B5}" srcOrd="13" destOrd="0" presId="urn:microsoft.com/office/officeart/2005/8/layout/radial6"/>
    <dgm:cxn modelId="{32D26F23-A0EC-4D99-8AFC-7A3663BFD8E3}" type="presParOf" srcId="{E1987E20-43CF-4244-9C0A-FB2257500751}" destId="{6906E4E6-6080-4500-8C4D-677F92F11E7A}" srcOrd="14" destOrd="0" presId="urn:microsoft.com/office/officeart/2005/8/layout/radial6"/>
    <dgm:cxn modelId="{A0A4D51F-21A7-421C-9A6B-59B240C61BD4}" type="presParOf" srcId="{E1987E20-43CF-4244-9C0A-FB2257500751}" destId="{53715A0D-63C3-4CB4-B85D-A92890B776F2}" srcOrd="15"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2">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FC33968-0BE0-405B-B0CF-890470C92F74}" type="datetimeFigureOut">
              <a:rPr lang="zh-TW" altLang="en-US" smtClean="0"/>
              <a:pPr/>
              <a:t>2016/11/28</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689482-E42C-487C-957E-1030A546A42A}" type="slidenum">
              <a:rPr lang="zh-TW" altLang="en-US" smtClean="0"/>
              <a:pPr/>
              <a:t>‹#›</a:t>
            </a:fld>
            <a:endParaRPr lang="zh-TW" altLang="en-US"/>
          </a:p>
        </p:txBody>
      </p:sp>
    </p:spTree>
    <p:extLst>
      <p:ext uri="{BB962C8B-B14F-4D97-AF65-F5344CB8AC3E}">
        <p14:creationId xmlns:p14="http://schemas.microsoft.com/office/powerpoint/2010/main" xmlns="" val="11237753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E3E763-6A5D-48D6-887F-750F298E960D}" type="datetimeFigureOut">
              <a:rPr lang="zh-TW" altLang="en-US" smtClean="0"/>
              <a:pPr/>
              <a:t>2016/11/28</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4482A9-518F-4D87-BFBE-5CBA380FE492}" type="slidenum">
              <a:rPr lang="zh-TW" altLang="en-US" smtClean="0"/>
              <a:pPr/>
              <a:t>‹#›</a:t>
            </a:fld>
            <a:endParaRPr lang="zh-TW" altLang="en-US"/>
          </a:p>
        </p:txBody>
      </p:sp>
    </p:spTree>
    <p:extLst>
      <p:ext uri="{BB962C8B-B14F-4D97-AF65-F5344CB8AC3E}">
        <p14:creationId xmlns:p14="http://schemas.microsoft.com/office/powerpoint/2010/main" xmlns="" val="625062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07B8F03-BC93-4120-96CA-A36DF640BE24}" type="slidenum">
              <a:rPr lang="en-US" altLang="zh-TW" smtClean="0"/>
              <a:pPr/>
              <a:t>37</a:t>
            </a:fld>
            <a:endParaRPr lang="zh-TW" altLang="en-US" dirty="0"/>
          </a:p>
        </p:txBody>
      </p:sp>
    </p:spTree>
    <p:extLst>
      <p:ext uri="{BB962C8B-B14F-4D97-AF65-F5344CB8AC3E}">
        <p14:creationId xmlns:p14="http://schemas.microsoft.com/office/powerpoint/2010/main" xmlns="" val="3117862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07B8F03-BC93-4120-96CA-A36DF640BE24}" type="slidenum">
              <a:rPr lang="en-GB" smtClean="0"/>
              <a:pPr/>
              <a:t>38</a:t>
            </a:fld>
            <a:endParaRPr lang="en-GB" dirty="0"/>
          </a:p>
        </p:txBody>
      </p:sp>
    </p:spTree>
    <p:extLst>
      <p:ext uri="{BB962C8B-B14F-4D97-AF65-F5344CB8AC3E}">
        <p14:creationId xmlns:p14="http://schemas.microsoft.com/office/powerpoint/2010/main" xmlns="" val="22282304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F07B8F03-BC93-4120-96CA-A36DF640BE24}" type="slidenum">
              <a:rPr lang="en-US" altLang="zh-TW" smtClean="0"/>
              <a:pPr/>
              <a:t>43</a:t>
            </a:fld>
            <a:endParaRPr lang="zh-TW" altLang="en-US"/>
          </a:p>
        </p:txBody>
      </p:sp>
    </p:spTree>
    <p:extLst>
      <p:ext uri="{BB962C8B-B14F-4D97-AF65-F5344CB8AC3E}">
        <p14:creationId xmlns:p14="http://schemas.microsoft.com/office/powerpoint/2010/main" xmlns="" val="2288227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7B8F03-BC93-4120-96CA-A36DF640BE24}" type="slidenum">
              <a:rPr lang="en-US" altLang="zh-TW" smtClean="0"/>
              <a:pPr/>
              <a:t>44</a:t>
            </a:fld>
            <a:endParaRPr lang="zh-TW" altLang="en-US"/>
          </a:p>
        </p:txBody>
      </p:sp>
    </p:spTree>
    <p:extLst>
      <p:ext uri="{BB962C8B-B14F-4D97-AF65-F5344CB8AC3E}">
        <p14:creationId xmlns:p14="http://schemas.microsoft.com/office/powerpoint/2010/main" xmlns="" val="2176325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DB00320A-199E-4374-B13C-22FC0A829C0A}" type="datetime1">
              <a:rPr lang="zh-TW" altLang="en-US" smtClean="0"/>
              <a:pPr/>
              <a:t>2016/11/28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EA64F01-6BF9-4724-9E65-A9C22E74F4F9}"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C636D58-748B-426A-8374-7140560A7775}" type="datetime1">
              <a:rPr lang="zh-TW" altLang="en-US" smtClean="0"/>
              <a:pPr/>
              <a:t>2016/11/28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EA64F01-6BF9-4724-9E65-A9C22E74F4F9}"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D075B46B-5453-4EC7-B92F-828E2EC8BE9D}" type="datetime1">
              <a:rPr lang="zh-TW" altLang="en-US" smtClean="0"/>
              <a:pPr/>
              <a:t>2016/11/28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EA64F01-6BF9-4724-9E65-A9C22E74F4F9}" type="slidenum">
              <a:rPr lang="zh-TW" altLang="en-US" smtClean="0"/>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ontent: On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a:lvl1pPr>
          </a:lstStyle>
          <a:p>
            <a:r>
              <a:rPr lang="zh-TW" altLang="en-US" noProof="0" smtClean="0"/>
              <a:t>按一下以編輯母片標題樣式</a:t>
            </a:r>
            <a:endParaRPr lang="en-GB" noProof="0"/>
          </a:p>
        </p:txBody>
      </p:sp>
      <p:sp>
        <p:nvSpPr>
          <p:cNvPr id="31" name="Content Placeholder 26"/>
          <p:cNvSpPr>
            <a:spLocks noGrp="1"/>
          </p:cNvSpPr>
          <p:nvPr>
            <p:ph sz="quarter" idx="15"/>
          </p:nvPr>
        </p:nvSpPr>
        <p:spPr>
          <a:xfrm>
            <a:off x="533400" y="1752600"/>
            <a:ext cx="8077200" cy="4419600"/>
          </a:xfrm>
        </p:spPr>
        <p:txBody>
          <a:bodyPr/>
          <a:lstStyle>
            <a:lvl1pPr>
              <a:defRPr baseline="0"/>
            </a:lvl1p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en-GB" noProof="0"/>
          </a:p>
        </p:txBody>
      </p:sp>
      <p:sp>
        <p:nvSpPr>
          <p:cNvPr id="27"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a:p>
        </p:txBody>
      </p: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altLang="zh-TW" smtClean="0"/>
              <a:pPr/>
              <a:t>‹#›</a:t>
            </a:fld>
            <a:endParaRPr lang="zh-TW" altLang="en-US" dirty="0"/>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r>
              <a:rPr lang="zh-TW" altLang="en-US" smtClean="0"/>
              <a:t>八月 </a:t>
            </a:r>
            <a:r>
              <a:rPr lang="en-US" altLang="zh-TW" smtClean="0"/>
              <a:t>2016</a:t>
            </a:r>
            <a:endParaRPr lang="zh-TW" altLang="en-US" dirty="0"/>
          </a:p>
        </p:txBody>
      </p:sp>
    </p:spTree>
    <p:extLst>
      <p:ext uri="{BB962C8B-B14F-4D97-AF65-F5344CB8AC3E}">
        <p14:creationId xmlns:p14="http://schemas.microsoft.com/office/powerpoint/2010/main" xmlns="" val="671327522"/>
      </p:ext>
    </p:extLst>
  </p:cSld>
  <p:clrMapOvr>
    <a:masterClrMapping/>
  </p:clrMapOvr>
  <p:timing>
    <p:tnLst>
      <p:par>
        <p:cTn id="1" dur="indefinite" restart="never" nodeType="tmRoot"/>
      </p:par>
    </p:tnLst>
  </p:timing>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Content: Two und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altLang="zh-TW" noProof="0" smtClean="0"/>
              <a:t>Click to edit Master title style</a:t>
            </a:r>
            <a:endParaRPr lang="zh-TW" altLang="en-US" noProof="0"/>
          </a:p>
        </p:txBody>
      </p:sp>
      <p:sp>
        <p:nvSpPr>
          <p:cNvPr id="28" name="Content Placeholder 26"/>
          <p:cNvSpPr>
            <a:spLocks noGrp="1"/>
          </p:cNvSpPr>
          <p:nvPr>
            <p:ph sz="quarter" idx="14"/>
          </p:nvPr>
        </p:nvSpPr>
        <p:spPr>
          <a:xfrm>
            <a:off x="533400" y="3352800"/>
            <a:ext cx="3962400" cy="2819400"/>
          </a:xfrm>
        </p:spPr>
        <p:txBody>
          <a:bodyPr/>
          <a:lstStyle/>
          <a:p>
            <a:pPr lvl="0"/>
            <a:r>
              <a:rPr lang="en-US" altLang="zh-TW" noProof="0" smtClean="0"/>
              <a:t>Click to edit Master text styles</a:t>
            </a:r>
          </a:p>
          <a:p>
            <a:pPr lvl="1"/>
            <a:r>
              <a:rPr lang="en-US" altLang="zh-TW" noProof="0" smtClean="0"/>
              <a:t>Second level</a:t>
            </a:r>
          </a:p>
          <a:p>
            <a:pPr lvl="2"/>
            <a:r>
              <a:rPr lang="en-US" altLang="zh-TW" noProof="0" smtClean="0"/>
              <a:t>Third level</a:t>
            </a:r>
          </a:p>
          <a:p>
            <a:pPr lvl="3"/>
            <a:r>
              <a:rPr lang="en-US" altLang="zh-TW" noProof="0" smtClean="0"/>
              <a:t>Fourth level</a:t>
            </a:r>
          </a:p>
          <a:p>
            <a:pPr lvl="4"/>
            <a:r>
              <a:rPr lang="en-US" altLang="zh-TW" noProof="0" smtClean="0"/>
              <a:t>Fifth level</a:t>
            </a:r>
            <a:endParaRPr lang="zh-TW" altLang="en-US" noProof="0"/>
          </a:p>
        </p:txBody>
      </p:sp>
      <p:sp>
        <p:nvSpPr>
          <p:cNvPr id="31" name="Content Placeholder 26"/>
          <p:cNvSpPr>
            <a:spLocks noGrp="1"/>
          </p:cNvSpPr>
          <p:nvPr>
            <p:ph sz="quarter" idx="15"/>
          </p:nvPr>
        </p:nvSpPr>
        <p:spPr>
          <a:xfrm>
            <a:off x="4648199" y="3352800"/>
            <a:ext cx="3962401" cy="2819400"/>
          </a:xfrm>
        </p:spPr>
        <p:txBody>
          <a:bodyPr/>
          <a:lstStyle/>
          <a:p>
            <a:pPr lvl="0"/>
            <a:r>
              <a:rPr lang="en-US" altLang="zh-TW" noProof="0" smtClean="0"/>
              <a:t>Click to edit Master text styles</a:t>
            </a:r>
          </a:p>
          <a:p>
            <a:pPr lvl="1"/>
            <a:r>
              <a:rPr lang="en-US" altLang="zh-TW" noProof="0" smtClean="0"/>
              <a:t>Second level</a:t>
            </a:r>
          </a:p>
          <a:p>
            <a:pPr lvl="2"/>
            <a:r>
              <a:rPr lang="en-US" altLang="zh-TW" noProof="0" smtClean="0"/>
              <a:t>Third level</a:t>
            </a:r>
          </a:p>
          <a:p>
            <a:pPr lvl="3"/>
            <a:r>
              <a:rPr lang="en-US" altLang="zh-TW" noProof="0" smtClean="0"/>
              <a:t>Fourth level</a:t>
            </a:r>
          </a:p>
          <a:p>
            <a:pPr lvl="4"/>
            <a:r>
              <a:rPr lang="en-US" altLang="zh-TW" noProof="0" smtClean="0"/>
              <a:t>Fifth level</a:t>
            </a:r>
            <a:endParaRPr lang="zh-TW" altLang="en-US" noProof="0"/>
          </a:p>
        </p:txBody>
      </p:sp>
      <p:sp>
        <p:nvSpPr>
          <p:cNvPr id="3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zh-TW" altLang="en-US" smtClean="0"/>
              <a:t>近期法令更新</a:t>
            </a:r>
            <a:endParaRPr lang="zh-TW" altLang="en-US"/>
          </a:p>
        </p:txBody>
      </p:sp>
      <p:sp>
        <p:nvSpPr>
          <p:cNvPr id="13" name="Text Placeholder 12"/>
          <p:cNvSpPr>
            <a:spLocks noGrp="1"/>
          </p:cNvSpPr>
          <p:nvPr>
            <p:ph type="body" sz="quarter" idx="16"/>
          </p:nvPr>
        </p:nvSpPr>
        <p:spPr>
          <a:xfrm>
            <a:off x="533400" y="1752600"/>
            <a:ext cx="8077200" cy="1447800"/>
          </a:xfrm>
        </p:spPr>
        <p:txBody>
          <a:bodyPr/>
          <a:lstStyle/>
          <a:p>
            <a:pPr lvl="0"/>
            <a:r>
              <a:rPr lang="en-US" altLang="zh-TW" noProof="0" smtClean="0"/>
              <a:t>Click to edit Master text styles</a:t>
            </a:r>
          </a:p>
        </p:txBody>
      </p: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altLang="zh-TW" smtClean="0"/>
              <a:pPr/>
              <a:t>‹#›</a:t>
            </a:fld>
            <a:endParaRPr lang="zh-TW" altLang="en-US"/>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r>
              <a:rPr lang="zh-TW" altLang="en-US" smtClean="0"/>
              <a:t>九月 </a:t>
            </a:r>
            <a:r>
              <a:rPr lang="en-US" altLang="zh-TW" smtClean="0"/>
              <a:t>2011</a:t>
            </a:r>
            <a:endParaRPr lang="zh-TW" altLang="en-US" dirty="0"/>
          </a:p>
        </p:txBody>
      </p:sp>
      <p:sp>
        <p:nvSpPr>
          <p:cNvPr id="15" name="PwCFirm"/>
          <p:cNvSpPr txBox="1"/>
          <p:nvPr userDrawn="1"/>
        </p:nvSpPr>
        <p:spPr>
          <a:xfrm>
            <a:off x="533400" y="6477000"/>
            <a:ext cx="2590800" cy="152401"/>
          </a:xfrm>
          <a:prstGeom prst="rect">
            <a:avLst/>
          </a:prstGeom>
          <a:noFill/>
        </p:spPr>
        <p:txBody>
          <a:bodyPr vert="horz" wrap="square" lIns="0" tIns="0" rIns="0" bIns="0" rtlCol="0" anchor="t" anchorCtr="0">
            <a:noAutofit/>
          </a:bodyPr>
          <a:lstStyle/>
          <a:p>
            <a:r>
              <a:rPr lang="en-US" altLang="zh-TW" sz="1000" noProof="0" smtClean="0">
                <a:latin typeface="Arial" pitchFamily="34" charset="0"/>
                <a:cs typeface="Arial" pitchFamily="34" charset="0"/>
              </a:rPr>
              <a:t>PwC</a:t>
            </a:r>
            <a:r>
              <a:rPr lang="zh-TW" altLang="en-US" sz="1000" noProof="0" smtClean="0">
                <a:latin typeface="Arial" pitchFamily="34" charset="0"/>
                <a:cs typeface="Arial" pitchFamily="34" charset="0"/>
              </a:rPr>
              <a:t> </a:t>
            </a:r>
            <a:r>
              <a:rPr lang="en-US" altLang="zh-TW" sz="1000" noProof="0" smtClean="0">
                <a:latin typeface="Arial" pitchFamily="34" charset="0"/>
                <a:cs typeface="Arial" pitchFamily="34" charset="0"/>
              </a:rPr>
              <a:t>Taiwan </a:t>
            </a:r>
            <a:r>
              <a:rPr lang="zh-TW" altLang="en-US" sz="1000" noProof="0" smtClean="0">
                <a:latin typeface="Arial" pitchFamily="34" charset="0"/>
                <a:cs typeface="Arial" pitchFamily="34" charset="0"/>
              </a:rPr>
              <a:t>資誠</a:t>
            </a:r>
            <a:endParaRPr lang="zh-TW" altLang="en-US" sz="1000" noProof="0" dirty="0">
              <a:latin typeface="Arial" pitchFamily="34" charset="0"/>
              <a:cs typeface="Arial" pitchFamily="34" charset="0"/>
            </a:endParaRPr>
          </a:p>
        </p:txBody>
      </p:sp>
    </p:spTree>
    <p:extLst>
      <p:ext uri="{BB962C8B-B14F-4D97-AF65-F5344CB8AC3E}">
        <p14:creationId xmlns:p14="http://schemas.microsoft.com/office/powerpoint/2010/main" xmlns="" val="2992272221"/>
      </p:ext>
    </p:extLst>
  </p:cSld>
  <p:clrMapOvr>
    <a:masterClrMapping/>
  </p:clrMapOvr>
  <p:timing>
    <p:tnLst>
      <p:par>
        <p:cTn id="1" dur="indefinite" restart="never" nodeType="tmRoot"/>
      </p:par>
    </p:tnLst>
  </p:timing>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zh-TW" altLang="en-US" noProof="0" smtClean="0"/>
              <a:t>按一下以編輯母片標題樣式</a:t>
            </a:r>
            <a:endParaRPr lang="en-GB" noProof="0"/>
          </a:p>
        </p:txBody>
      </p:sp>
      <p:sp>
        <p:nvSpPr>
          <p:cNvPr id="1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zh-TW" altLang="en-US" dirty="0"/>
          </a:p>
        </p:txBody>
      </p:sp>
      <p:sp>
        <p:nvSpPr>
          <p:cNvPr id="8"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US" altLang="zh-TW" smtClean="0"/>
              <a:pPr/>
              <a:t>‹#›</a:t>
            </a:fld>
            <a:endParaRPr lang="zh-TW" altLang="en-US" dirty="0"/>
          </a:p>
        </p:txBody>
      </p:sp>
      <p:sp>
        <p:nvSpPr>
          <p:cNvPr id="9"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r>
              <a:rPr lang="zh-TW" altLang="en-US" smtClean="0"/>
              <a:t>八月 </a:t>
            </a:r>
            <a:r>
              <a:rPr lang="en-US" altLang="zh-TW" smtClean="0"/>
              <a:t>2016</a:t>
            </a:r>
            <a:endParaRPr lang="zh-TW" altLang="en-US" dirty="0"/>
          </a:p>
        </p:txBody>
      </p:sp>
    </p:spTree>
    <p:extLst>
      <p:ext uri="{BB962C8B-B14F-4D97-AF65-F5344CB8AC3E}">
        <p14:creationId xmlns:p14="http://schemas.microsoft.com/office/powerpoint/2010/main" xmlns="" val="870039043"/>
      </p:ext>
    </p:extLst>
  </p:cSld>
  <p:clrMapOvr>
    <a:masterClrMapping/>
  </p:clrMapOvr>
  <p:timing>
    <p:tnLst>
      <p:par>
        <p:cTn id="1" dur="indefinite" restart="never" nodeType="tmRoot"/>
      </p:par>
    </p:tnLst>
  </p:timing>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1C2759B-5E14-4822-8FDF-EAB8A93FE09C}" type="datetime1">
              <a:rPr lang="zh-TW" altLang="en-US" smtClean="0"/>
              <a:pPr/>
              <a:t>2016/11/28</a:t>
            </a:fld>
            <a:endParaRPr lang="zh-TW" altLang="en-US"/>
          </a:p>
        </p:txBody>
      </p:sp>
      <p:sp>
        <p:nvSpPr>
          <p:cNvPr id="5" name="頁尾版面配置區 4"/>
          <p:cNvSpPr>
            <a:spLocks noGrp="1"/>
          </p:cNvSpPr>
          <p:nvPr>
            <p:ph type="ftr" sz="quarter" idx="11"/>
          </p:nvPr>
        </p:nvSpPr>
        <p:spPr/>
        <p:txBody>
          <a:bodyPr/>
          <a:lstStyle/>
          <a:p>
            <a:endParaRPr lang="zh-TW"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E1E836D8-9233-46B1-AD7C-878CD7DD1C78}" type="datetime1">
              <a:rPr lang="zh-TW" altLang="en-US" smtClean="0"/>
              <a:pPr/>
              <a:t>2016/11/28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EA64F01-6BF9-4724-9E65-A9C22E74F4F9}"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3A01E22D-0E81-4169-B5E9-F110CA77C02D}" type="datetime1">
              <a:rPr lang="zh-TW" altLang="en-US" smtClean="0"/>
              <a:pPr/>
              <a:t>2016/11/28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EA64F01-6BF9-4724-9E65-A9C22E74F4F9}"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23278CF7-EDB1-48DB-BFDE-BAEACF11BA0C}" type="datetime1">
              <a:rPr lang="zh-TW" altLang="en-US" smtClean="0"/>
              <a:pPr/>
              <a:t>2016/11/28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BEA64F01-6BF9-4724-9E65-A9C22E74F4F9}"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BA7C072C-8A7A-4D97-B449-1DE57D6BAB6C}" type="datetime1">
              <a:rPr lang="zh-TW" altLang="en-US" smtClean="0"/>
              <a:pPr/>
              <a:t>2016/11/28</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BEA64F01-6BF9-4724-9E65-A9C22E74F4F9}"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E87859F-E2A9-4064-8182-5B86C9A9BC70}" type="datetime1">
              <a:rPr lang="zh-TW" altLang="en-US" smtClean="0"/>
              <a:pPr/>
              <a:t>2016/11/28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BEA64F01-6BF9-4724-9E65-A9C22E74F4F9}"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0347367-8AD1-4E5C-95A0-9593EEFBB03D}" type="datetime1">
              <a:rPr lang="zh-TW" altLang="en-US" smtClean="0"/>
              <a:pPr/>
              <a:t>2016/11/28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EA64F01-6BF9-4724-9E65-A9C22E74F4F9}"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222CCF49-321B-4D3A-A3CC-FC1714FC0D97}" type="datetime1">
              <a:rPr lang="zh-TW" altLang="en-US" smtClean="0"/>
              <a:pPr/>
              <a:t>2016/11/28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EA64F01-6BF9-4724-9E65-A9C22E74F4F9}"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cstate="print">
            <a:lum/>
          </a:blip>
          <a:srcRect/>
          <a:stretch>
            <a:fillRect/>
          </a:stretch>
        </a:blip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BDADE3-EF9E-46C8-A68A-C7268F67E066}" type="datetime1">
              <a:rPr lang="zh-TW" altLang="en-US" smtClean="0"/>
              <a:pPr/>
              <a:t>2016/11/28</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A64F01-6BF9-4724-9E65-A9C22E74F4F9}"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 id="2147483663"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accounts.com.tw/kbfind/kbtax/mof/cc/c02/c02015.htm" TargetMode="External"/><Relationship Id="rId2" Type="http://schemas.openxmlformats.org/officeDocument/2006/relationships/hyperlink" Target="http://www.accounts.com.tw/kbfind/kbtax/mof/cc/c02/c02016c.htm" TargetMode="External"/><Relationship Id="rId1" Type="http://schemas.openxmlformats.org/officeDocument/2006/relationships/slideLayout" Target="../slideLayouts/slideLayout2.xml"/><Relationship Id="rId4" Type="http://schemas.openxmlformats.org/officeDocument/2006/relationships/hyperlink" Target="http://www.accounts.com.tw/kbfind/kbtax/mof/cc/c02/c02016a.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Microsoft_Office_Word_97_-_2003___1.doc"/><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1.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4.xml"/><Relationship Id="rId1" Type="http://schemas.openxmlformats.org/officeDocument/2006/relationships/tags" Target="../tags/tag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www.accounts.com.tw/kbfind/kbtax/mof/cc/z80/89/z890301&#21488;&#36001;&#31237;&#31532;890451861&#34399;.htm" TargetMode="External"/><Relationship Id="rId7" Type="http://schemas.openxmlformats.org/officeDocument/2006/relationships/slide" Target="slide7.xml"/><Relationship Id="rId2" Type="http://schemas.openxmlformats.org/officeDocument/2006/relationships/hyperlink" Target="http://www.accounts.com.tw/kbfind/kbtax/mof/ii/i01/i01006.htm" TargetMode="External"/><Relationship Id="rId1" Type="http://schemas.openxmlformats.org/officeDocument/2006/relationships/slideLayout" Target="../slideLayouts/slideLayout2.xml"/><Relationship Id="rId6" Type="http://schemas.openxmlformats.org/officeDocument/2006/relationships/hyperlink" Target="http://www.accounts.com.tw/kbfind/kbtax/mof/cc/c01/c01029.htm" TargetMode="External"/><Relationship Id="rId5" Type="http://schemas.openxmlformats.org/officeDocument/2006/relationships/hyperlink" Target="http://www.accounts.com.tw/kbfind/kbtax/mof/cc/c01/c01008.htm" TargetMode="External"/><Relationship Id="rId4" Type="http://schemas.openxmlformats.org/officeDocument/2006/relationships/hyperlink" Target="http://www.accounts.com.tw/kbfind/kbtax/mof/tt/t19/t19046.htm" TargetMode="External"/></Relationships>
</file>

<file path=ppt/slides/_rels/slide49.xml.rels><?xml version="1.0" encoding="UTF-8" standalone="yes"?>
<Relationships xmlns="http://schemas.openxmlformats.org/package/2006/relationships"><Relationship Id="rId2" Type="http://schemas.openxmlformats.org/officeDocument/2006/relationships/hyperlink" Target="http://www.accounts.com.tw/kbfind/kbtax/mof/cc/c02/c02016c.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4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Office_Excel____1.xls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1</a:t>
            </a:fld>
            <a:endParaRPr lang="zh-TW" altLang="en-US"/>
          </a:p>
        </p:txBody>
      </p:sp>
      <p:sp>
        <p:nvSpPr>
          <p:cNvPr id="5" name="Rectangle 2"/>
          <p:cNvSpPr txBox="1">
            <a:spLocks noChangeArrowheads="1"/>
          </p:cNvSpPr>
          <p:nvPr/>
        </p:nvSpPr>
        <p:spPr bwMode="auto">
          <a:xfrm>
            <a:off x="685800" y="1772816"/>
            <a:ext cx="7772400" cy="1470025"/>
          </a:xfrm>
          <a:prstGeom prst="rect">
            <a:avLst/>
          </a:prstGeom>
          <a:noFill/>
          <a:ln w="9525">
            <a:noFill/>
            <a:miter lim="800000"/>
            <a:headEnd/>
            <a:tailEnd/>
          </a:ln>
          <a:effectLst>
            <a:outerShdw dist="35921" dir="2700000" algn="ctr" rotWithShape="0">
              <a:srgbClr val="DDDDDD">
                <a:alpha val="50000"/>
              </a:srgbClr>
            </a:outerShdw>
          </a:effectLst>
        </p:spPr>
        <p:txBody>
          <a:bodyPr anchor="ctr"/>
          <a:lstStyle/>
          <a:p>
            <a:pPr algn="ctr">
              <a:defRPr/>
            </a:pPr>
            <a:r>
              <a:rPr lang="zh-TW" altLang="en-US" sz="4000" b="1" kern="0" dirty="0">
                <a:latin typeface="標楷體" pitchFamily="65" charset="-120"/>
                <a:ea typeface="標楷體" pitchFamily="65" charset="-120"/>
                <a:cs typeface="+mj-cs"/>
              </a:rPr>
              <a:t>科技農業稅務管理</a:t>
            </a:r>
            <a:endParaRPr lang="en-US" altLang="zh-TW" sz="1400" b="1" kern="0" dirty="0">
              <a:latin typeface="標楷體" pitchFamily="65" charset="-120"/>
              <a:ea typeface="標楷體" pitchFamily="65" charset="-120"/>
              <a:cs typeface="+mj-cs"/>
            </a:endParaRPr>
          </a:p>
        </p:txBody>
      </p:sp>
      <p:sp>
        <p:nvSpPr>
          <p:cNvPr id="6" name="Rectangle 3"/>
          <p:cNvSpPr txBox="1">
            <a:spLocks noChangeArrowheads="1"/>
          </p:cNvSpPr>
          <p:nvPr/>
        </p:nvSpPr>
        <p:spPr bwMode="auto">
          <a:xfrm>
            <a:off x="2843809" y="3575447"/>
            <a:ext cx="5033366" cy="1512168"/>
          </a:xfrm>
          <a:prstGeom prst="rect">
            <a:avLst/>
          </a:prstGeom>
          <a:noFill/>
          <a:ln w="9525">
            <a:noFill/>
            <a:miter lim="800000"/>
            <a:headEnd/>
            <a:tailEnd/>
          </a:ln>
        </p:spPr>
        <p:txBody>
          <a:bodyPr anchor="b"/>
          <a:lstStyle/>
          <a:p>
            <a:pPr algn="just">
              <a:spcBef>
                <a:spcPct val="20000"/>
              </a:spcBef>
              <a:defRPr/>
            </a:pPr>
            <a:r>
              <a:rPr lang="zh-TW" altLang="en-US" sz="2800" kern="0" dirty="0" smtClean="0">
                <a:latin typeface="標楷體" pitchFamily="65" charset="-120"/>
                <a:ea typeface="標楷體" pitchFamily="65" charset="-120"/>
              </a:rPr>
              <a:t>資誠聯合會計師事務所</a:t>
            </a:r>
          </a:p>
          <a:p>
            <a:pPr algn="just">
              <a:spcBef>
                <a:spcPct val="20000"/>
              </a:spcBef>
              <a:defRPr/>
            </a:pPr>
            <a:r>
              <a:rPr lang="zh-TW" altLang="en-US" sz="2800" kern="0" dirty="0" smtClean="0">
                <a:latin typeface="標楷體" pitchFamily="65" charset="-120"/>
                <a:ea typeface="標楷體" pitchFamily="65" charset="-120"/>
              </a:rPr>
              <a:t>王敏惠  </a:t>
            </a:r>
            <a:r>
              <a:rPr lang="zh-TW" altLang="en-US" sz="2800" kern="0" dirty="0">
                <a:latin typeface="標楷體" pitchFamily="65" charset="-120"/>
                <a:ea typeface="標楷體" pitchFamily="65" charset="-120"/>
              </a:rPr>
              <a:t>副總經理 </a:t>
            </a:r>
          </a:p>
          <a:p>
            <a:pPr algn="just">
              <a:spcBef>
                <a:spcPct val="20000"/>
              </a:spcBef>
              <a:defRPr/>
            </a:pPr>
            <a:r>
              <a:rPr lang="en-US" altLang="zh-TW" sz="2800" kern="0" dirty="0">
                <a:latin typeface="標楷體" pitchFamily="65" charset="-120"/>
                <a:ea typeface="標楷體" pitchFamily="65" charset="-120"/>
              </a:rPr>
              <a:t>105</a:t>
            </a:r>
            <a:r>
              <a:rPr lang="zh-TW" altLang="en-US" sz="2800" kern="0" dirty="0">
                <a:latin typeface="標楷體" pitchFamily="65" charset="-120"/>
                <a:ea typeface="標楷體" pitchFamily="65" charset="-120"/>
              </a:rPr>
              <a:t>年</a:t>
            </a:r>
            <a:r>
              <a:rPr lang="en-US" altLang="zh-TW" sz="2800" kern="0" dirty="0">
                <a:latin typeface="標楷體" pitchFamily="65" charset="-120"/>
                <a:ea typeface="標楷體" pitchFamily="65" charset="-120"/>
              </a:rPr>
              <a:t>9</a:t>
            </a:r>
            <a:r>
              <a:rPr lang="zh-TW" altLang="en-US" sz="2800" kern="0" dirty="0" smtClean="0">
                <a:latin typeface="標楷體" pitchFamily="65" charset="-120"/>
                <a:ea typeface="標楷體" pitchFamily="65" charset="-120"/>
              </a:rPr>
              <a:t>月</a:t>
            </a:r>
            <a:r>
              <a:rPr lang="en-US" altLang="zh-TW" sz="2800" kern="0" dirty="0" smtClean="0">
                <a:latin typeface="標楷體" pitchFamily="65" charset="-120"/>
                <a:ea typeface="標楷體" pitchFamily="65" charset="-120"/>
              </a:rPr>
              <a:t>2</a:t>
            </a:r>
            <a:r>
              <a:rPr lang="zh-TW" altLang="en-US" sz="2800" kern="0" dirty="0" smtClean="0">
                <a:latin typeface="標楷體" pitchFamily="65" charset="-120"/>
                <a:ea typeface="標楷體" pitchFamily="65" charset="-120"/>
              </a:rPr>
              <a:t>日</a:t>
            </a:r>
            <a:endParaRPr lang="en-US" altLang="zh-TW" sz="1400" kern="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10</a:t>
            </a:fld>
            <a:endParaRPr lang="zh-TW" altLang="en-US"/>
          </a:p>
        </p:txBody>
      </p:sp>
      <p:sp>
        <p:nvSpPr>
          <p:cNvPr id="5" name="Rectangle 2"/>
          <p:cNvSpPr txBox="1">
            <a:spLocks noChangeArrowheads="1"/>
          </p:cNvSpPr>
          <p:nvPr/>
        </p:nvSpPr>
        <p:spPr>
          <a:xfrm>
            <a:off x="467544" y="332656"/>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4000" b="1" dirty="0" smtClean="0">
                <a:latin typeface="標楷體" pitchFamily="65" charset="-120"/>
                <a:ea typeface="標楷體" pitchFamily="65" charset="-120"/>
              </a:rPr>
              <a:t>1.4  </a:t>
            </a:r>
            <a:r>
              <a:rPr lang="zh-TW" altLang="en-US" sz="4000" b="1" dirty="0" smtClean="0">
                <a:latin typeface="標楷體" pitchFamily="65" charset="-120"/>
                <a:ea typeface="標楷體" pitchFamily="65" charset="-120"/>
              </a:rPr>
              <a:t>營業稅</a:t>
            </a:r>
            <a:r>
              <a:rPr lang="en-US" altLang="zh-TW" sz="4000" b="1" dirty="0">
                <a:latin typeface="標楷體" pitchFamily="65" charset="-120"/>
                <a:ea typeface="標楷體" pitchFamily="65" charset="-120"/>
              </a:rPr>
              <a:t>—</a:t>
            </a:r>
            <a:r>
              <a:rPr lang="zh-TW" altLang="en-US" sz="4000" b="1" dirty="0">
                <a:latin typeface="標楷體" pitchFamily="65" charset="-120"/>
                <a:ea typeface="標楷體" pitchFamily="65" charset="-120"/>
              </a:rPr>
              <a:t>簡述</a:t>
            </a:r>
            <a:endParaRPr lang="en-US" altLang="zh-TW" b="1" dirty="0" smtClean="0">
              <a:latin typeface="標楷體" pitchFamily="65" charset="-120"/>
              <a:ea typeface="標楷體" pitchFamily="65" charset="-120"/>
            </a:endParaRPr>
          </a:p>
        </p:txBody>
      </p:sp>
      <p:graphicFrame>
        <p:nvGraphicFramePr>
          <p:cNvPr id="6" name="表格 5"/>
          <p:cNvGraphicFramePr>
            <a:graphicFrameLocks noGrp="1"/>
          </p:cNvGraphicFramePr>
          <p:nvPr>
            <p:extLst>
              <p:ext uri="{D42A27DB-BD31-4B8C-83A1-F6EECF244321}">
                <p14:modId xmlns:p14="http://schemas.microsoft.com/office/powerpoint/2010/main" xmlns="" val="3223237911"/>
              </p:ext>
            </p:extLst>
          </p:nvPr>
        </p:nvGraphicFramePr>
        <p:xfrm>
          <a:off x="396945" y="1628800"/>
          <a:ext cx="8328248" cy="4336256"/>
        </p:xfrm>
        <a:graphic>
          <a:graphicData uri="http://schemas.openxmlformats.org/drawingml/2006/table">
            <a:tbl>
              <a:tblPr firstRow="1" firstCol="1" bandRow="1">
                <a:tableStyleId>{5C22544A-7EE6-4342-B048-85BDC9FD1C3A}</a:tableStyleId>
              </a:tblPr>
              <a:tblGrid>
                <a:gridCol w="1317013"/>
                <a:gridCol w="5295720"/>
                <a:gridCol w="1715515"/>
              </a:tblGrid>
              <a:tr h="552296">
                <a:tc>
                  <a:txBody>
                    <a:bodyPr/>
                    <a:lstStyle/>
                    <a:p>
                      <a:endParaRPr lang="zh-TW" altLang="en-US" dirty="0">
                        <a:latin typeface="標楷體" panose="03000509000000000000" pitchFamily="65" charset="-120"/>
                        <a:ea typeface="標楷體" panose="03000509000000000000" pitchFamily="65" charset="-12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標楷體" panose="03000509000000000000" pitchFamily="65" charset="-120"/>
                          <a:ea typeface="標楷體" panose="03000509000000000000" pitchFamily="65" charset="-120"/>
                        </a:rPr>
                        <a:t>內容</a:t>
                      </a:r>
                    </a:p>
                  </a:txBody>
                  <a:tcPr anchor="ctr"/>
                </a:tc>
                <a:tc>
                  <a:txBody>
                    <a:bodyPr/>
                    <a:lstStyle/>
                    <a:p>
                      <a:pPr algn="ctr"/>
                      <a:r>
                        <a:rPr lang="zh-TW" altLang="en-US" dirty="0" smtClean="0">
                          <a:latin typeface="標楷體" panose="03000509000000000000" pitchFamily="65" charset="-120"/>
                          <a:ea typeface="標楷體" panose="03000509000000000000" pitchFamily="65" charset="-120"/>
                        </a:rPr>
                        <a:t>法</a:t>
                      </a:r>
                      <a:r>
                        <a:rPr lang="zh-TW" altLang="en-US" baseline="0" dirty="0" smtClean="0">
                          <a:latin typeface="標楷體" panose="03000509000000000000" pitchFamily="65" charset="-120"/>
                          <a:ea typeface="標楷體" panose="03000509000000000000" pitchFamily="65" charset="-120"/>
                        </a:rPr>
                        <a:t>源</a:t>
                      </a:r>
                      <a:endParaRPr lang="zh-TW" altLang="en-US" dirty="0">
                        <a:latin typeface="標楷體" panose="03000509000000000000" pitchFamily="65" charset="-120"/>
                        <a:ea typeface="標楷體" panose="03000509000000000000" pitchFamily="65" charset="-120"/>
                      </a:endParaRPr>
                    </a:p>
                  </a:txBody>
                  <a:tcPr anchor="ctr"/>
                </a:tc>
              </a:tr>
              <a:tr h="7358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latin typeface="標楷體" panose="03000509000000000000" pitchFamily="65" charset="-120"/>
                          <a:ea typeface="標楷體" panose="03000509000000000000" pitchFamily="65" charset="-120"/>
                        </a:rPr>
                        <a:t>課稅範圍</a:t>
                      </a:r>
                    </a:p>
                    <a:p>
                      <a:endParaRPr lang="zh-TW" altLang="en-US" dirty="0">
                        <a:latin typeface="標楷體" panose="03000509000000000000" pitchFamily="65" charset="-120"/>
                        <a:ea typeface="標楷體" panose="03000509000000000000" pitchFamily="65" charset="-12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latin typeface="標楷體" panose="03000509000000000000" pitchFamily="65" charset="-120"/>
                          <a:ea typeface="標楷體" panose="03000509000000000000" pitchFamily="65" charset="-120"/>
                        </a:rPr>
                        <a:t>在</a:t>
                      </a:r>
                      <a:r>
                        <a:rPr lang="zh-TW" altLang="en-US" dirty="0" smtClean="0">
                          <a:solidFill>
                            <a:schemeClr val="tx1"/>
                          </a:solidFill>
                          <a:latin typeface="標楷體" panose="03000509000000000000" pitchFamily="65" charset="-120"/>
                          <a:ea typeface="標楷體" panose="03000509000000000000" pitchFamily="65" charset="-120"/>
                        </a:rPr>
                        <a:t>中華民國</a:t>
                      </a:r>
                      <a:r>
                        <a:rPr lang="zh-TW" altLang="en-US" u="sng" dirty="0" smtClean="0">
                          <a:solidFill>
                            <a:schemeClr val="tx1"/>
                          </a:solidFill>
                          <a:latin typeface="標楷體" panose="03000509000000000000" pitchFamily="65" charset="-120"/>
                          <a:ea typeface="標楷體" panose="03000509000000000000" pitchFamily="65" charset="-120"/>
                        </a:rPr>
                        <a:t>境內銷售貨物或勞務</a:t>
                      </a:r>
                      <a:r>
                        <a:rPr lang="zh-TW" altLang="en-US" dirty="0" smtClean="0">
                          <a:solidFill>
                            <a:schemeClr val="tx1"/>
                          </a:solidFill>
                          <a:latin typeface="標楷體" panose="03000509000000000000" pitchFamily="65" charset="-120"/>
                          <a:ea typeface="標楷體" panose="03000509000000000000" pitchFamily="65" charset="-120"/>
                        </a:rPr>
                        <a:t>及</a:t>
                      </a:r>
                      <a:r>
                        <a:rPr lang="zh-TW" altLang="en-US" u="sng" dirty="0" smtClean="0">
                          <a:solidFill>
                            <a:schemeClr val="tx1"/>
                          </a:solidFill>
                          <a:latin typeface="標楷體" panose="03000509000000000000" pitchFamily="65" charset="-120"/>
                          <a:ea typeface="標楷體" panose="03000509000000000000" pitchFamily="65" charset="-120"/>
                        </a:rPr>
                        <a:t>進口貨物</a:t>
                      </a:r>
                      <a:r>
                        <a:rPr lang="zh-TW" altLang="en-US" dirty="0" smtClean="0">
                          <a:solidFill>
                            <a:schemeClr val="tx1"/>
                          </a:solidFill>
                          <a:latin typeface="標楷體" panose="03000509000000000000" pitchFamily="65" charset="-120"/>
                          <a:ea typeface="標楷體" panose="03000509000000000000" pitchFamily="65" charset="-120"/>
                        </a:rPr>
                        <a:t>，均應依本法規定</a:t>
                      </a:r>
                      <a:r>
                        <a:rPr lang="zh-TW" altLang="en-US" u="sng" dirty="0" smtClean="0">
                          <a:solidFill>
                            <a:schemeClr val="tx1"/>
                          </a:solidFill>
                          <a:latin typeface="標楷體" panose="03000509000000000000" pitchFamily="65" charset="-120"/>
                          <a:ea typeface="標楷體" panose="03000509000000000000" pitchFamily="65" charset="-120"/>
                        </a:rPr>
                        <a:t>課徵</a:t>
                      </a:r>
                      <a:r>
                        <a:rPr lang="zh-TW" altLang="en-US" dirty="0" smtClean="0">
                          <a:solidFill>
                            <a:schemeClr val="tx1"/>
                          </a:solidFill>
                          <a:latin typeface="標楷體" panose="03000509000000000000" pitchFamily="65" charset="-120"/>
                          <a:ea typeface="標楷體" panose="03000509000000000000" pitchFamily="65" charset="-120"/>
                        </a:rPr>
                        <a:t>營業稅</a:t>
                      </a:r>
                    </a:p>
                  </a:txBody>
                  <a:tcPr anchor="ctr"/>
                </a:tc>
                <a:tc>
                  <a:txBody>
                    <a:bodyPr/>
                    <a:lstStyle/>
                    <a:p>
                      <a:r>
                        <a:rPr lang="zh-TW" altLang="en-US" sz="2000" kern="1200" dirty="0" smtClean="0">
                          <a:solidFill>
                            <a:srgbClr val="0033CC"/>
                          </a:solidFill>
                          <a:latin typeface="標楷體" panose="03000509000000000000" pitchFamily="65" charset="-120"/>
                          <a:ea typeface="標楷體" panose="03000509000000000000" pitchFamily="65" charset="-120"/>
                          <a:cs typeface="+mn-cs"/>
                        </a:rPr>
                        <a:t>營業稅第</a:t>
                      </a:r>
                      <a:r>
                        <a:rPr lang="en-US" altLang="zh-TW" sz="2000" kern="1200" dirty="0" smtClean="0">
                          <a:solidFill>
                            <a:srgbClr val="0033CC"/>
                          </a:solidFill>
                          <a:latin typeface="標楷體" panose="03000509000000000000" pitchFamily="65" charset="-120"/>
                          <a:ea typeface="標楷體" panose="03000509000000000000" pitchFamily="65" charset="-120"/>
                          <a:cs typeface="+mn-cs"/>
                        </a:rPr>
                        <a:t>1</a:t>
                      </a:r>
                      <a:r>
                        <a:rPr lang="zh-TW" altLang="en-US" sz="2000" kern="1200" dirty="0" smtClean="0">
                          <a:solidFill>
                            <a:srgbClr val="0033CC"/>
                          </a:solidFill>
                          <a:latin typeface="標楷體" panose="03000509000000000000" pitchFamily="65" charset="-120"/>
                          <a:ea typeface="標楷體" panose="03000509000000000000" pitchFamily="65" charset="-120"/>
                          <a:cs typeface="+mn-cs"/>
                        </a:rPr>
                        <a:t>條</a:t>
                      </a:r>
                    </a:p>
                  </a:txBody>
                  <a:tcPr/>
                </a:tc>
              </a:tr>
              <a:tr h="319792">
                <a:tc>
                  <a:txBody>
                    <a:bodyPr/>
                    <a:lstStyle/>
                    <a:p>
                      <a:r>
                        <a:rPr lang="zh-TW" altLang="en-US" dirty="0" smtClean="0">
                          <a:latin typeface="標楷體" panose="03000509000000000000" pitchFamily="65" charset="-120"/>
                          <a:ea typeface="標楷體" panose="03000509000000000000" pitchFamily="65" charset="-120"/>
                        </a:rPr>
                        <a:t>稅率</a:t>
                      </a:r>
                      <a:endParaRPr lang="zh-TW" altLang="en-US" dirty="0">
                        <a:latin typeface="標楷體" panose="03000509000000000000" pitchFamily="65" charset="-120"/>
                        <a:ea typeface="標楷體" panose="03000509000000000000" pitchFamily="65" charset="-12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latin typeface="標楷體" panose="03000509000000000000" pitchFamily="65" charset="-120"/>
                          <a:ea typeface="標楷體" panose="03000509000000000000" pitchFamily="65" charset="-120"/>
                        </a:rPr>
                        <a:t>5%~10%</a:t>
                      </a:r>
                      <a:endParaRPr lang="zh-TW" altLang="en-US" dirty="0" smtClean="0">
                        <a:latin typeface="標楷體" panose="03000509000000000000" pitchFamily="65" charset="-120"/>
                        <a:ea typeface="標楷體" panose="03000509000000000000" pitchFamily="65" charset="-12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kern="1200" dirty="0" smtClean="0">
                          <a:solidFill>
                            <a:srgbClr val="0033CC"/>
                          </a:solidFill>
                          <a:latin typeface="標楷體" panose="03000509000000000000" pitchFamily="65" charset="-120"/>
                          <a:ea typeface="標楷體" panose="03000509000000000000" pitchFamily="65" charset="-120"/>
                          <a:cs typeface="+mn-cs"/>
                        </a:rPr>
                        <a:t>營業稅第</a:t>
                      </a:r>
                      <a:r>
                        <a:rPr lang="en-US" altLang="zh-TW" sz="1800" kern="1200" dirty="0" smtClean="0">
                          <a:solidFill>
                            <a:srgbClr val="0033CC"/>
                          </a:solidFill>
                          <a:latin typeface="標楷體" panose="03000509000000000000" pitchFamily="65" charset="-120"/>
                          <a:ea typeface="標楷體" panose="03000509000000000000" pitchFamily="65" charset="-120"/>
                          <a:cs typeface="+mn-cs"/>
                        </a:rPr>
                        <a:t>10</a:t>
                      </a:r>
                      <a:r>
                        <a:rPr lang="zh-TW" altLang="en-US" sz="1800" kern="1200" dirty="0" smtClean="0">
                          <a:solidFill>
                            <a:srgbClr val="0033CC"/>
                          </a:solidFill>
                          <a:latin typeface="標楷體" panose="03000509000000000000" pitchFamily="65" charset="-120"/>
                          <a:ea typeface="標楷體" panose="03000509000000000000" pitchFamily="65" charset="-120"/>
                          <a:cs typeface="+mn-cs"/>
                        </a:rPr>
                        <a:t>條</a:t>
                      </a:r>
                    </a:p>
                  </a:txBody>
                  <a:tcPr/>
                </a:tc>
              </a:tr>
              <a:tr h="754112">
                <a:tc>
                  <a:txBody>
                    <a:bodyPr/>
                    <a:lstStyle/>
                    <a:p>
                      <a:r>
                        <a:rPr lang="zh-TW" altLang="en-US" dirty="0" smtClean="0">
                          <a:latin typeface="標楷體" panose="03000509000000000000" pitchFamily="65" charset="-120"/>
                          <a:ea typeface="標楷體" panose="03000509000000000000" pitchFamily="65" charset="-120"/>
                        </a:rPr>
                        <a:t>進口稅率</a:t>
                      </a:r>
                      <a:endParaRPr lang="zh-TW" altLang="en-US" dirty="0">
                        <a:latin typeface="標楷體" panose="03000509000000000000" pitchFamily="65" charset="-120"/>
                        <a:ea typeface="標楷體" panose="03000509000000000000" pitchFamily="65" charset="-12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1" kern="1200" dirty="0" smtClean="0">
                          <a:solidFill>
                            <a:schemeClr val="accent1"/>
                          </a:solidFill>
                          <a:latin typeface="標楷體" panose="03000509000000000000" pitchFamily="65" charset="-120"/>
                          <a:ea typeface="標楷體" panose="03000509000000000000" pitchFamily="65" charset="-120"/>
                          <a:cs typeface="+mn-cs"/>
                        </a:rPr>
                        <a:t>進口農產品按</a:t>
                      </a:r>
                      <a:r>
                        <a:rPr lang="en-US" altLang="zh-TW" sz="1800" b="1" kern="1200" dirty="0" smtClean="0">
                          <a:solidFill>
                            <a:schemeClr val="accent1"/>
                          </a:solidFill>
                          <a:latin typeface="標楷體" panose="03000509000000000000" pitchFamily="65" charset="-120"/>
                          <a:ea typeface="標楷體" panose="03000509000000000000" pitchFamily="65" charset="-120"/>
                          <a:cs typeface="+mn-cs"/>
                        </a:rPr>
                        <a:t>5%</a:t>
                      </a:r>
                      <a:r>
                        <a:rPr lang="zh-TW" altLang="en-US" sz="1800" b="1" kern="1200" dirty="0" smtClean="0">
                          <a:solidFill>
                            <a:schemeClr val="accent1"/>
                          </a:solidFill>
                          <a:latin typeface="標楷體" panose="03000509000000000000" pitchFamily="65" charset="-120"/>
                          <a:ea typeface="標楷體" panose="03000509000000000000" pitchFamily="65" charset="-120"/>
                          <a:cs typeface="+mn-cs"/>
                        </a:rPr>
                        <a:t>稅率徵收營業稅，由海關代徵</a:t>
                      </a:r>
                    </a:p>
                  </a:txBody>
                  <a:tcPr anchor="ctr"/>
                </a:tc>
                <a:tc>
                  <a:txBody>
                    <a:bodyPr/>
                    <a:lstStyle/>
                    <a:p>
                      <a:r>
                        <a:rPr lang="zh-TW" altLang="en-US" sz="1800" kern="1200" dirty="0" smtClean="0">
                          <a:solidFill>
                            <a:srgbClr val="0033CC"/>
                          </a:solidFill>
                          <a:latin typeface="標楷體" panose="03000509000000000000" pitchFamily="65" charset="-120"/>
                          <a:ea typeface="標楷體" panose="03000509000000000000" pitchFamily="65" charset="-120"/>
                          <a:cs typeface="+mn-cs"/>
                        </a:rPr>
                        <a:t>非屬第</a:t>
                      </a:r>
                      <a:r>
                        <a:rPr lang="en-US" altLang="zh-TW" sz="1800" kern="1200" dirty="0" smtClean="0">
                          <a:solidFill>
                            <a:srgbClr val="0033CC"/>
                          </a:solidFill>
                          <a:latin typeface="標楷體" panose="03000509000000000000" pitchFamily="65" charset="-120"/>
                          <a:ea typeface="標楷體" panose="03000509000000000000" pitchFamily="65" charset="-120"/>
                          <a:cs typeface="+mn-cs"/>
                        </a:rPr>
                        <a:t>9</a:t>
                      </a:r>
                      <a:r>
                        <a:rPr lang="zh-TW" altLang="en-US" sz="1800" kern="1200" dirty="0" smtClean="0">
                          <a:solidFill>
                            <a:srgbClr val="0033CC"/>
                          </a:solidFill>
                          <a:latin typeface="標楷體" panose="03000509000000000000" pitchFamily="65" charset="-120"/>
                          <a:ea typeface="標楷體" panose="03000509000000000000" pitchFamily="65" charset="-120"/>
                          <a:cs typeface="+mn-cs"/>
                        </a:rPr>
                        <a:t>條免徵營業項目</a:t>
                      </a:r>
                    </a:p>
                  </a:txBody>
                  <a:tcPr/>
                </a:tc>
              </a:tr>
              <a:tr h="1288152">
                <a:tc>
                  <a:txBody>
                    <a:bodyPr/>
                    <a:lstStyle/>
                    <a:p>
                      <a:r>
                        <a:rPr lang="zh-TW" altLang="en-US" dirty="0" smtClean="0">
                          <a:latin typeface="標楷體" panose="03000509000000000000" pitchFamily="65" charset="-120"/>
                          <a:ea typeface="標楷體" panose="03000509000000000000" pitchFamily="65" charset="-120"/>
                        </a:rPr>
                        <a:t>進口</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例外</a:t>
                      </a:r>
                      <a:endParaRPr lang="zh-TW" altLang="en-US" dirty="0">
                        <a:latin typeface="標楷體" panose="03000509000000000000" pitchFamily="65" charset="-120"/>
                        <a:ea typeface="標楷體" panose="03000509000000000000" pitchFamily="65" charset="-12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1" kern="1200" dirty="0" smtClean="0">
                          <a:solidFill>
                            <a:schemeClr val="dk1"/>
                          </a:solidFill>
                          <a:latin typeface="標楷體" panose="03000509000000000000" pitchFamily="65" charset="-120"/>
                          <a:ea typeface="標楷體" panose="03000509000000000000" pitchFamily="65" charset="-120"/>
                          <a:cs typeface="+mn-cs"/>
                        </a:rPr>
                        <a:t>進口</a:t>
                      </a:r>
                      <a:r>
                        <a:rPr lang="zh-TW" altLang="en-US" sz="1800" kern="1200" dirty="0" smtClean="0">
                          <a:solidFill>
                            <a:schemeClr val="dk1"/>
                          </a:solidFill>
                          <a:latin typeface="標楷體" panose="03000509000000000000" pitchFamily="65" charset="-120"/>
                          <a:ea typeface="標楷體" panose="03000509000000000000" pitchFamily="65" charset="-120"/>
                          <a:cs typeface="+mn-cs"/>
                        </a:rPr>
                        <a:t>小麥、</a:t>
                      </a:r>
                      <a:r>
                        <a:rPr lang="zh-TW" altLang="en-US" sz="1800" b="1" kern="1200" dirty="0" smtClean="0">
                          <a:solidFill>
                            <a:schemeClr val="dk1"/>
                          </a:solidFill>
                          <a:latin typeface="標楷體" panose="03000509000000000000" pitchFamily="65" charset="-120"/>
                          <a:ea typeface="標楷體" panose="03000509000000000000" pitchFamily="65" charset="-120"/>
                          <a:cs typeface="+mn-cs"/>
                        </a:rPr>
                        <a:t>大麥、玉米或黃豆應徵之營業稅</a:t>
                      </a:r>
                      <a:r>
                        <a:rPr lang="zh-TW" altLang="en-US" sz="1800" kern="1200" dirty="0" smtClean="0">
                          <a:solidFill>
                            <a:schemeClr val="dk1"/>
                          </a:solidFill>
                          <a:latin typeface="標楷體" panose="03000509000000000000" pitchFamily="65" charset="-120"/>
                          <a:ea typeface="標楷體" panose="03000509000000000000" pitchFamily="65" charset="-120"/>
                          <a:cs typeface="+mn-cs"/>
                        </a:rPr>
                        <a:t>，因經濟特殊情況，調節物資供應，得由行政院機動調整，不受</a:t>
                      </a:r>
                      <a:r>
                        <a:rPr lang="zh-TW" altLang="en-US" sz="1800" kern="1200" dirty="0" smtClean="0">
                          <a:solidFill>
                            <a:srgbClr val="0033CC"/>
                          </a:solidFill>
                          <a:latin typeface="標楷體" panose="03000509000000000000" pitchFamily="65" charset="-120"/>
                          <a:ea typeface="標楷體" panose="03000509000000000000" pitchFamily="65" charset="-120"/>
                          <a:cs typeface="+mn-cs"/>
                        </a:rPr>
                        <a:t>營業稅法第</a:t>
                      </a:r>
                      <a:r>
                        <a:rPr lang="en-US" altLang="zh-TW" sz="1800" kern="1200" dirty="0" smtClean="0">
                          <a:solidFill>
                            <a:srgbClr val="0033CC"/>
                          </a:solidFill>
                          <a:latin typeface="標楷體" panose="03000509000000000000" pitchFamily="65" charset="-120"/>
                          <a:ea typeface="標楷體" panose="03000509000000000000" pitchFamily="65" charset="-120"/>
                          <a:cs typeface="+mn-cs"/>
                        </a:rPr>
                        <a:t>10</a:t>
                      </a:r>
                      <a:r>
                        <a:rPr lang="zh-TW" altLang="en-US" sz="1800" kern="1200" dirty="0" smtClean="0">
                          <a:solidFill>
                            <a:srgbClr val="0033CC"/>
                          </a:solidFill>
                          <a:latin typeface="標楷體" panose="03000509000000000000" pitchFamily="65" charset="-120"/>
                          <a:ea typeface="標楷體" panose="03000509000000000000" pitchFamily="65" charset="-120"/>
                          <a:cs typeface="+mn-cs"/>
                        </a:rPr>
                        <a:t>條</a:t>
                      </a:r>
                      <a:r>
                        <a:rPr lang="zh-TW" altLang="en-US" sz="1800" kern="1200" dirty="0" smtClean="0">
                          <a:solidFill>
                            <a:schemeClr val="dk1"/>
                          </a:solidFill>
                          <a:latin typeface="標楷體" panose="03000509000000000000" pitchFamily="65" charset="-120"/>
                          <a:ea typeface="標楷體" panose="03000509000000000000" pitchFamily="65" charset="-120"/>
                          <a:cs typeface="+mn-cs"/>
                        </a:rPr>
                        <a:t>限制。最大稅率降幅無上限</a:t>
                      </a:r>
                    </a:p>
                  </a:txBody>
                  <a:tcPr anchor="ctr"/>
                </a:tc>
                <a:tc>
                  <a:txBody>
                    <a:bodyPr/>
                    <a:lstStyle/>
                    <a:p>
                      <a:r>
                        <a:rPr lang="zh-TW" altLang="en-US" sz="1800" kern="1200" dirty="0" smtClean="0">
                          <a:solidFill>
                            <a:srgbClr val="0033CC"/>
                          </a:solidFill>
                          <a:latin typeface="標楷體" panose="03000509000000000000" pitchFamily="65" charset="-120"/>
                          <a:ea typeface="標楷體" panose="03000509000000000000" pitchFamily="65" charset="-120"/>
                          <a:cs typeface="+mn-cs"/>
                        </a:rPr>
                        <a:t>第</a:t>
                      </a:r>
                      <a:r>
                        <a:rPr lang="en-US" altLang="zh-TW" sz="1800" kern="1200" dirty="0" smtClean="0">
                          <a:solidFill>
                            <a:srgbClr val="0033CC"/>
                          </a:solidFill>
                          <a:latin typeface="標楷體" panose="03000509000000000000" pitchFamily="65" charset="-120"/>
                          <a:ea typeface="標楷體" panose="03000509000000000000" pitchFamily="65" charset="-120"/>
                          <a:cs typeface="+mn-cs"/>
                        </a:rPr>
                        <a:t>9</a:t>
                      </a:r>
                      <a:r>
                        <a:rPr lang="zh-TW" altLang="en-US" sz="1800" kern="1200" dirty="0" smtClean="0">
                          <a:solidFill>
                            <a:srgbClr val="0033CC"/>
                          </a:solidFill>
                          <a:latin typeface="標楷體" panose="03000509000000000000" pitchFamily="65" charset="-120"/>
                          <a:ea typeface="標楷體" panose="03000509000000000000" pitchFamily="65" charset="-120"/>
                          <a:cs typeface="+mn-cs"/>
                        </a:rPr>
                        <a:t>條之</a:t>
                      </a:r>
                      <a:r>
                        <a:rPr lang="en-US" altLang="zh-TW" sz="1800" kern="1200" dirty="0" smtClean="0">
                          <a:solidFill>
                            <a:srgbClr val="0033CC"/>
                          </a:solidFill>
                          <a:latin typeface="標楷體" panose="03000509000000000000" pitchFamily="65" charset="-120"/>
                          <a:ea typeface="標楷體" panose="03000509000000000000" pitchFamily="65" charset="-120"/>
                          <a:cs typeface="+mn-cs"/>
                        </a:rPr>
                        <a:t>1</a:t>
                      </a:r>
                      <a:endParaRPr lang="zh-TW" altLang="en-US" sz="1800" kern="1200" dirty="0" smtClean="0">
                        <a:solidFill>
                          <a:srgbClr val="0033CC"/>
                        </a:solidFill>
                        <a:latin typeface="標楷體" panose="03000509000000000000" pitchFamily="65" charset="-120"/>
                        <a:ea typeface="標楷體" panose="03000509000000000000" pitchFamily="65" charset="-120"/>
                        <a:cs typeface="+mn-cs"/>
                      </a:endParaRPr>
                    </a:p>
                  </a:txBody>
                  <a:tcPr/>
                </a:tc>
              </a:tr>
              <a:tr h="370840">
                <a:tc>
                  <a:txBody>
                    <a:bodyPr/>
                    <a:lstStyle/>
                    <a:p>
                      <a:r>
                        <a:rPr lang="zh-TW" altLang="en-US" dirty="0" smtClean="0">
                          <a:latin typeface="標楷體" panose="03000509000000000000" pitchFamily="65" charset="-120"/>
                          <a:ea typeface="標楷體" panose="03000509000000000000" pitchFamily="65" charset="-120"/>
                        </a:rPr>
                        <a:t>免徵項目</a:t>
                      </a:r>
                      <a:endParaRPr lang="en-US" altLang="zh-TW" dirty="0" smtClean="0">
                        <a:latin typeface="標楷體" panose="03000509000000000000" pitchFamily="65" charset="-120"/>
                        <a:ea typeface="標楷體" panose="03000509000000000000" pitchFamily="65" charset="-120"/>
                      </a:endParaRPr>
                    </a:p>
                    <a:p>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免稅</a:t>
                      </a:r>
                      <a:r>
                        <a:rPr lang="en-US" altLang="zh-TW" dirty="0" smtClean="0">
                          <a:latin typeface="標楷體" panose="03000509000000000000" pitchFamily="65" charset="-120"/>
                          <a:ea typeface="標楷體" panose="03000509000000000000" pitchFamily="65" charset="-120"/>
                        </a:rPr>
                        <a:t>)</a:t>
                      </a:r>
                      <a:endParaRPr lang="zh-TW" altLang="en-US" dirty="0">
                        <a:latin typeface="標楷體" panose="03000509000000000000" pitchFamily="65" charset="-120"/>
                        <a:ea typeface="標楷體" panose="03000509000000000000" pitchFamily="65" charset="-120"/>
                      </a:endParaRPr>
                    </a:p>
                  </a:txBody>
                  <a:tcPr anchor="ctr"/>
                </a:tc>
                <a:tc>
                  <a:txBody>
                    <a:bodyPr/>
                    <a:lstStyle/>
                    <a:p>
                      <a:r>
                        <a:rPr lang="zh-TW" altLang="en-US" b="1" dirty="0" smtClean="0">
                          <a:solidFill>
                            <a:schemeClr val="accent1"/>
                          </a:solidFill>
                          <a:latin typeface="標楷體" panose="03000509000000000000" pitchFamily="65" charset="-120"/>
                          <a:ea typeface="標楷體" panose="03000509000000000000" pitchFamily="65" charset="-120"/>
                        </a:rPr>
                        <a:t>「國產」生鮮農林漁畜產品為免徵項目</a:t>
                      </a:r>
                      <a:r>
                        <a:rPr lang="en-US" altLang="zh-TW" b="1" dirty="0" smtClean="0">
                          <a:solidFill>
                            <a:schemeClr val="accent1"/>
                          </a:solidFill>
                          <a:latin typeface="標楷體" panose="03000509000000000000" pitchFamily="65" charset="-120"/>
                          <a:ea typeface="標楷體" panose="03000509000000000000" pitchFamily="65" charset="-120"/>
                        </a:rPr>
                        <a:t>(</a:t>
                      </a:r>
                      <a:r>
                        <a:rPr lang="zh-TW" altLang="en-US" b="1" dirty="0" smtClean="0">
                          <a:solidFill>
                            <a:schemeClr val="accent1"/>
                          </a:solidFill>
                          <a:latin typeface="標楷體" panose="03000509000000000000" pitchFamily="65" charset="-120"/>
                          <a:ea typeface="標楷體" panose="03000509000000000000" pitchFamily="65" charset="-120"/>
                        </a:rPr>
                        <a:t>詳附件</a:t>
                      </a:r>
                      <a:r>
                        <a:rPr lang="en-US" altLang="zh-TW" b="1" dirty="0" smtClean="0">
                          <a:solidFill>
                            <a:schemeClr val="accent1"/>
                          </a:solidFill>
                          <a:latin typeface="標楷體" panose="03000509000000000000" pitchFamily="65" charset="-120"/>
                          <a:ea typeface="標楷體" panose="03000509000000000000" pitchFamily="65" charset="-120"/>
                        </a:rPr>
                        <a:t>)</a:t>
                      </a:r>
                      <a:endParaRPr lang="en-US" altLang="zh-TW" b="1" dirty="0" smtClean="0">
                        <a:latin typeface="標楷體" panose="03000509000000000000" pitchFamily="65" charset="-120"/>
                        <a:ea typeface="標楷體" panose="03000509000000000000" pitchFamily="65" charset="-120"/>
                      </a:endParaRPr>
                    </a:p>
                  </a:txBody>
                  <a:tcPr anchor="ctr"/>
                </a:tc>
                <a:tc>
                  <a:txBody>
                    <a:bodyPr/>
                    <a:lstStyle/>
                    <a:p>
                      <a:r>
                        <a:rPr lang="zh-TW" altLang="en-US" sz="1800" b="1" kern="1200" dirty="0" smtClean="0">
                          <a:solidFill>
                            <a:srgbClr val="0033CC"/>
                          </a:solidFill>
                          <a:latin typeface="標楷體" panose="03000509000000000000" pitchFamily="65" charset="-120"/>
                          <a:ea typeface="標楷體" panose="03000509000000000000" pitchFamily="65" charset="-120"/>
                          <a:cs typeface="+mn-cs"/>
                        </a:rPr>
                        <a:t>第</a:t>
                      </a:r>
                      <a:r>
                        <a:rPr lang="en-US" altLang="zh-TW" sz="1800" b="1" kern="1200" dirty="0" smtClean="0">
                          <a:solidFill>
                            <a:srgbClr val="0033CC"/>
                          </a:solidFill>
                          <a:latin typeface="標楷體" panose="03000509000000000000" pitchFamily="65" charset="-120"/>
                          <a:ea typeface="標楷體" panose="03000509000000000000" pitchFamily="65" charset="-120"/>
                          <a:cs typeface="+mn-cs"/>
                        </a:rPr>
                        <a:t>8</a:t>
                      </a:r>
                      <a:r>
                        <a:rPr lang="zh-TW" altLang="en-US" sz="1800" b="1" kern="1200" dirty="0" smtClean="0">
                          <a:solidFill>
                            <a:srgbClr val="0033CC"/>
                          </a:solidFill>
                          <a:latin typeface="標楷體" panose="03000509000000000000" pitchFamily="65" charset="-120"/>
                          <a:ea typeface="標楷體" panose="03000509000000000000" pitchFamily="65" charset="-120"/>
                          <a:cs typeface="+mn-cs"/>
                        </a:rPr>
                        <a:t>條第</a:t>
                      </a:r>
                      <a:r>
                        <a:rPr lang="en-US" altLang="zh-TW" sz="1800" b="1" kern="1200" dirty="0" smtClean="0">
                          <a:solidFill>
                            <a:srgbClr val="0033CC"/>
                          </a:solidFill>
                          <a:latin typeface="標楷體" panose="03000509000000000000" pitchFamily="65" charset="-120"/>
                          <a:ea typeface="標楷體" panose="03000509000000000000" pitchFamily="65" charset="-120"/>
                          <a:cs typeface="+mn-cs"/>
                        </a:rPr>
                        <a:t>1</a:t>
                      </a:r>
                      <a:r>
                        <a:rPr lang="zh-TW" altLang="en-US" sz="1800" b="1" kern="1200" dirty="0" smtClean="0">
                          <a:solidFill>
                            <a:srgbClr val="0033CC"/>
                          </a:solidFill>
                          <a:latin typeface="標楷體" panose="03000509000000000000" pitchFamily="65" charset="-120"/>
                          <a:ea typeface="標楷體" panose="03000509000000000000" pitchFamily="65" charset="-120"/>
                          <a:cs typeface="+mn-cs"/>
                        </a:rPr>
                        <a:t>項第</a:t>
                      </a:r>
                      <a:r>
                        <a:rPr lang="en-US" altLang="zh-TW" sz="1800" b="1" kern="1200" dirty="0" smtClean="0">
                          <a:solidFill>
                            <a:srgbClr val="0033CC"/>
                          </a:solidFill>
                          <a:latin typeface="標楷體" panose="03000509000000000000" pitchFamily="65" charset="-120"/>
                          <a:ea typeface="標楷體" panose="03000509000000000000" pitchFamily="65" charset="-120"/>
                          <a:cs typeface="+mn-cs"/>
                        </a:rPr>
                        <a:t>19~21</a:t>
                      </a:r>
                      <a:r>
                        <a:rPr lang="zh-TW" altLang="en-US" sz="1800" b="1" kern="1200" dirty="0" smtClean="0">
                          <a:solidFill>
                            <a:srgbClr val="0033CC"/>
                          </a:solidFill>
                          <a:latin typeface="標楷體" panose="03000509000000000000" pitchFamily="65" charset="-120"/>
                          <a:ea typeface="標楷體" panose="03000509000000000000" pitchFamily="65" charset="-120"/>
                          <a:cs typeface="+mn-cs"/>
                        </a:rPr>
                        <a:t>款</a:t>
                      </a:r>
                    </a:p>
                  </a:txBody>
                  <a:tcPr/>
                </a:tc>
              </a:tr>
            </a:tbl>
          </a:graphicData>
        </a:graphic>
      </p:graphicFrame>
    </p:spTree>
    <p:extLst>
      <p:ext uri="{BB962C8B-B14F-4D97-AF65-F5344CB8AC3E}">
        <p14:creationId xmlns:p14="http://schemas.microsoft.com/office/powerpoint/2010/main" xmlns="" val="6620563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11</a:t>
            </a:fld>
            <a:endParaRPr lang="zh-TW" altLang="en-US"/>
          </a:p>
        </p:txBody>
      </p:sp>
      <p:sp>
        <p:nvSpPr>
          <p:cNvPr id="5" name="Rectangle 2"/>
          <p:cNvSpPr txBox="1">
            <a:spLocks noChangeArrowheads="1"/>
          </p:cNvSpPr>
          <p:nvPr/>
        </p:nvSpPr>
        <p:spPr>
          <a:xfrm>
            <a:off x="467544" y="332656"/>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4000" b="1" dirty="0" smtClean="0">
                <a:latin typeface="標楷體" pitchFamily="65" charset="-120"/>
                <a:ea typeface="標楷體" pitchFamily="65" charset="-120"/>
              </a:rPr>
              <a:t>1.4.1 </a:t>
            </a:r>
            <a:r>
              <a:rPr lang="zh-TW" altLang="en-US" sz="4000" b="1" dirty="0" smtClean="0">
                <a:latin typeface="標楷體" pitchFamily="65" charset="-120"/>
                <a:ea typeface="標楷體" pitchFamily="65" charset="-120"/>
              </a:rPr>
              <a:t>營業稅─免稅</a:t>
            </a:r>
            <a:endParaRPr lang="en-US" altLang="zh-TW" b="1" dirty="0" smtClean="0">
              <a:latin typeface="標楷體" pitchFamily="65" charset="-120"/>
              <a:ea typeface="標楷體" pitchFamily="65" charset="-120"/>
            </a:endParaRPr>
          </a:p>
        </p:txBody>
      </p:sp>
      <p:graphicFrame>
        <p:nvGraphicFramePr>
          <p:cNvPr id="6" name="表格 5"/>
          <p:cNvGraphicFramePr>
            <a:graphicFrameLocks noGrp="1"/>
          </p:cNvGraphicFramePr>
          <p:nvPr>
            <p:extLst>
              <p:ext uri="{D42A27DB-BD31-4B8C-83A1-F6EECF244321}">
                <p14:modId xmlns:p14="http://schemas.microsoft.com/office/powerpoint/2010/main" xmlns="" val="2100762970"/>
              </p:ext>
            </p:extLst>
          </p:nvPr>
        </p:nvGraphicFramePr>
        <p:xfrm>
          <a:off x="539552" y="1410551"/>
          <a:ext cx="7992888" cy="4658997"/>
        </p:xfrm>
        <a:graphic>
          <a:graphicData uri="http://schemas.openxmlformats.org/drawingml/2006/table">
            <a:tbl>
              <a:tblPr firstRow="1" bandRow="1">
                <a:tableStyleId>{5C22544A-7EE6-4342-B048-85BDC9FD1C3A}</a:tableStyleId>
              </a:tblPr>
              <a:tblGrid>
                <a:gridCol w="504056"/>
                <a:gridCol w="7488832"/>
              </a:tblGrid>
              <a:tr h="452757">
                <a:tc>
                  <a:txBody>
                    <a:bodyPr/>
                    <a:lstStyle/>
                    <a:p>
                      <a:r>
                        <a:rPr lang="zh-TW" altLang="en-US" dirty="0" smtClean="0">
                          <a:latin typeface="標楷體" panose="03000509000000000000" pitchFamily="65" charset="-120"/>
                          <a:ea typeface="標楷體" panose="03000509000000000000" pitchFamily="65" charset="-120"/>
                        </a:rPr>
                        <a:t>  </a:t>
                      </a:r>
                      <a:endParaRPr lang="zh-TW" altLang="en-US" dirty="0">
                        <a:latin typeface="標楷體" panose="03000509000000000000" pitchFamily="65" charset="-120"/>
                        <a:ea typeface="標楷體" panose="03000509000000000000" pitchFamily="65" charset="-120"/>
                      </a:endParaRPr>
                    </a:p>
                  </a:txBody>
                  <a:tcPr/>
                </a:tc>
                <a:tc>
                  <a:txBody>
                    <a:bodyPr/>
                    <a:lstStyle/>
                    <a:p>
                      <a:pPr algn="ctr"/>
                      <a:r>
                        <a:rPr lang="zh-TW" altLang="en-US" dirty="0" smtClean="0">
                          <a:latin typeface="標楷體" panose="03000509000000000000" pitchFamily="65" charset="-120"/>
                          <a:ea typeface="標楷體" panose="03000509000000000000" pitchFamily="65" charset="-120"/>
                        </a:rPr>
                        <a:t>營業稅免稅</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第八條第</a:t>
                      </a:r>
                      <a:r>
                        <a:rPr lang="en-US" altLang="zh-TW" dirty="0" smtClean="0">
                          <a:latin typeface="標楷體" panose="03000509000000000000" pitchFamily="65" charset="-120"/>
                          <a:ea typeface="標楷體" panose="03000509000000000000" pitchFamily="65" charset="-120"/>
                        </a:rPr>
                        <a:t>1</a:t>
                      </a:r>
                      <a:r>
                        <a:rPr lang="zh-TW" altLang="en-US" dirty="0" smtClean="0">
                          <a:latin typeface="標楷體" panose="03000509000000000000" pitchFamily="65" charset="-120"/>
                          <a:ea typeface="標楷體" panose="03000509000000000000" pitchFamily="65" charset="-120"/>
                        </a:rPr>
                        <a:t>項</a:t>
                      </a:r>
                      <a:r>
                        <a:rPr lang="en-US" altLang="zh-TW" dirty="0" smtClean="0">
                          <a:latin typeface="標楷體" panose="03000509000000000000" pitchFamily="65" charset="-120"/>
                          <a:ea typeface="標楷體" panose="03000509000000000000" pitchFamily="65" charset="-120"/>
                        </a:rPr>
                        <a:t>)</a:t>
                      </a:r>
                      <a:endParaRPr lang="zh-TW" altLang="en-US" dirty="0">
                        <a:latin typeface="標楷體" panose="03000509000000000000" pitchFamily="65" charset="-120"/>
                        <a:ea typeface="標楷體" panose="03000509000000000000" pitchFamily="65" charset="-120"/>
                      </a:endParaRPr>
                    </a:p>
                  </a:txBody>
                  <a:tcPr/>
                </a:tc>
              </a:tr>
              <a:tr h="3795715">
                <a:tc>
                  <a:txBody>
                    <a:bodyPr/>
                    <a:lstStyle/>
                    <a:p>
                      <a:pPr algn="ctr"/>
                      <a:r>
                        <a:rPr lang="zh-TW" altLang="en-US" dirty="0" smtClean="0">
                          <a:latin typeface="標楷體" panose="03000509000000000000" pitchFamily="65" charset="-120"/>
                          <a:ea typeface="標楷體" panose="03000509000000000000" pitchFamily="65" charset="-120"/>
                        </a:rPr>
                        <a:t>配合農</a:t>
                      </a:r>
                      <a:endParaRPr lang="en-US" altLang="zh-TW" dirty="0" smtClean="0">
                        <a:latin typeface="標楷體" panose="03000509000000000000" pitchFamily="65" charset="-120"/>
                        <a:ea typeface="標楷體" panose="03000509000000000000" pitchFamily="65" charset="-120"/>
                      </a:endParaRPr>
                    </a:p>
                    <a:p>
                      <a:pPr algn="ctr"/>
                      <a:r>
                        <a:rPr lang="zh-TW" altLang="en-US" dirty="0" smtClean="0">
                          <a:latin typeface="標楷體" panose="03000509000000000000" pitchFamily="65" charset="-120"/>
                          <a:ea typeface="標楷體" panose="03000509000000000000" pitchFamily="65" charset="-120"/>
                        </a:rPr>
                        <a:t>業</a:t>
                      </a:r>
                      <a:endParaRPr lang="en-US" altLang="zh-TW" dirty="0" smtClean="0">
                        <a:latin typeface="標楷體" panose="03000509000000000000" pitchFamily="65" charset="-120"/>
                        <a:ea typeface="標楷體" panose="03000509000000000000" pitchFamily="65" charset="-120"/>
                      </a:endParaRPr>
                    </a:p>
                    <a:p>
                      <a:pPr algn="ctr"/>
                      <a:r>
                        <a:rPr lang="zh-TW" altLang="en-US" dirty="0" smtClean="0">
                          <a:latin typeface="標楷體" panose="03000509000000000000" pitchFamily="65" charset="-120"/>
                          <a:ea typeface="標楷體" panose="03000509000000000000" pitchFamily="65" charset="-120"/>
                        </a:rPr>
                        <a:t>發</a:t>
                      </a:r>
                      <a:endParaRPr lang="en-US" altLang="zh-TW" dirty="0" smtClean="0">
                        <a:latin typeface="標楷體" panose="03000509000000000000" pitchFamily="65" charset="-120"/>
                        <a:ea typeface="標楷體" panose="03000509000000000000" pitchFamily="65" charset="-120"/>
                      </a:endParaRPr>
                    </a:p>
                    <a:p>
                      <a:pPr algn="ctr"/>
                      <a:r>
                        <a:rPr lang="zh-TW" altLang="en-US" dirty="0" smtClean="0">
                          <a:latin typeface="標楷體" panose="03000509000000000000" pitchFamily="65" charset="-120"/>
                          <a:ea typeface="標楷體" panose="03000509000000000000" pitchFamily="65" charset="-120"/>
                        </a:rPr>
                        <a:t>展</a:t>
                      </a:r>
                      <a:endParaRPr lang="en-US" altLang="zh-TW" dirty="0" smtClean="0">
                        <a:latin typeface="標楷體" panose="03000509000000000000" pitchFamily="65" charset="-120"/>
                        <a:ea typeface="標楷體" panose="03000509000000000000" pitchFamily="65" charset="-120"/>
                      </a:endParaRPr>
                    </a:p>
                    <a:p>
                      <a:pPr algn="ctr"/>
                      <a:r>
                        <a:rPr lang="zh-TW" altLang="en-US" dirty="0" smtClean="0">
                          <a:latin typeface="標楷體" panose="03000509000000000000" pitchFamily="65" charset="-120"/>
                          <a:ea typeface="標楷體" panose="03000509000000000000" pitchFamily="65" charset="-120"/>
                        </a:rPr>
                        <a:t>政策</a:t>
                      </a:r>
                      <a:endParaRPr lang="zh-TW" altLang="en-US" dirty="0">
                        <a:latin typeface="標楷體" panose="03000509000000000000" pitchFamily="65" charset="-120"/>
                        <a:ea typeface="標楷體" panose="03000509000000000000" pitchFamily="65" charset="-120"/>
                      </a:endParaRPr>
                    </a:p>
                  </a:txBody>
                  <a:tcPr anchor="ctr"/>
                </a:tc>
                <a:tc>
                  <a:txBody>
                    <a:bodyPr/>
                    <a:lstStyle/>
                    <a:p>
                      <a:pPr>
                        <a:lnSpc>
                          <a:spcPct val="150000"/>
                        </a:lnSpc>
                        <a:buFont typeface="Arial" pitchFamily="34" charset="0"/>
                        <a:buChar char="•"/>
                      </a:pPr>
                      <a:r>
                        <a:rPr lang="zh-TW" altLang="en-US" dirty="0" smtClean="0">
                          <a:latin typeface="標楷體" panose="03000509000000000000" pitchFamily="65" charset="-120"/>
                          <a:ea typeface="標楷體" panose="03000509000000000000" pitchFamily="65" charset="-120"/>
                        </a:rPr>
                        <a:t>供應農田灌溉用水</a:t>
                      </a:r>
                      <a:endParaRPr lang="en-US" altLang="zh-TW" dirty="0" smtClean="0">
                        <a:latin typeface="標楷體" panose="03000509000000000000" pitchFamily="65" charset="-120"/>
                        <a:ea typeface="標楷體" panose="03000509000000000000" pitchFamily="65" charset="-120"/>
                        <a:hlinkClick r:id="rId2" action="ppaction://hlinkfile"/>
                      </a:endParaRPr>
                    </a:p>
                    <a:p>
                      <a:pPr>
                        <a:lnSpc>
                          <a:spcPct val="150000"/>
                        </a:lnSpc>
                        <a:buFont typeface="Arial" pitchFamily="34" charset="0"/>
                        <a:buChar char="•"/>
                      </a:pPr>
                      <a:r>
                        <a:rPr lang="zh-TW" altLang="en-US" dirty="0" smtClean="0">
                          <a:latin typeface="標楷體" panose="03000509000000000000" pitchFamily="65" charset="-120"/>
                          <a:ea typeface="標楷體" panose="03000509000000000000" pitchFamily="65" charset="-120"/>
                        </a:rPr>
                        <a:t>農會、漁會、合作社等依法經營</a:t>
                      </a:r>
                      <a:r>
                        <a:rPr lang="zh-TW" altLang="en-US" u="sng" dirty="0" smtClean="0">
                          <a:solidFill>
                            <a:schemeClr val="tx2"/>
                          </a:solidFill>
                          <a:latin typeface="標楷體" panose="03000509000000000000" pitchFamily="65" charset="-120"/>
                          <a:ea typeface="標楷體" panose="03000509000000000000" pitchFamily="65" charset="-120"/>
                        </a:rPr>
                        <a:t>銷售與會員</a:t>
                      </a:r>
                      <a:r>
                        <a:rPr lang="zh-TW" altLang="en-US" dirty="0" smtClean="0">
                          <a:latin typeface="標楷體" panose="03000509000000000000" pitchFamily="65" charset="-120"/>
                          <a:ea typeface="標楷體" panose="03000509000000000000" pitchFamily="65" charset="-120"/>
                        </a:rPr>
                        <a:t>之貨物或勞務；及政府委託其代辦之業務，或依農產品市場交易法設立且農會、漁會、合作社、政府之投資比例合計占</a:t>
                      </a:r>
                      <a:r>
                        <a:rPr lang="en-US" altLang="zh-TW" dirty="0" smtClean="0">
                          <a:latin typeface="標楷體" panose="03000509000000000000" pitchFamily="65" charset="-120"/>
                          <a:ea typeface="標楷體" panose="03000509000000000000" pitchFamily="65" charset="-120"/>
                        </a:rPr>
                        <a:t>70%</a:t>
                      </a:r>
                      <a:r>
                        <a:rPr lang="zh-TW" altLang="en-US" dirty="0" smtClean="0">
                          <a:latin typeface="標楷體" panose="03000509000000000000" pitchFamily="65" charset="-120"/>
                          <a:ea typeface="標楷體" panose="03000509000000000000" pitchFamily="65" charset="-120"/>
                        </a:rPr>
                        <a:t>以上之農產品批發市場，依法收取之管理費</a:t>
                      </a:r>
                      <a:endParaRPr lang="en-US" altLang="zh-TW" dirty="0" smtClean="0">
                        <a:latin typeface="標楷體" panose="03000509000000000000" pitchFamily="65" charset="-120"/>
                        <a:ea typeface="標楷體" panose="03000509000000000000" pitchFamily="65" charset="-120"/>
                        <a:hlinkClick r:id="rId2" action="ppaction://hlinkfile"/>
                      </a:endParaRPr>
                    </a:p>
                    <a:p>
                      <a:pPr>
                        <a:lnSpc>
                          <a:spcPct val="150000"/>
                        </a:lnSpc>
                        <a:buFont typeface="Arial" pitchFamily="34" charset="0"/>
                        <a:buChar char="•"/>
                      </a:pPr>
                      <a:r>
                        <a:rPr lang="zh-TW" altLang="en-US" dirty="0" smtClean="0">
                          <a:latin typeface="標楷體" panose="03000509000000000000" pitchFamily="65" charset="-120"/>
                          <a:ea typeface="標楷體" panose="03000509000000000000" pitchFamily="65" charset="-120"/>
                          <a:hlinkClick r:id="rId2" action="ppaction://hlinkfile"/>
                        </a:rPr>
                        <a:t>飼料</a:t>
                      </a:r>
                      <a:r>
                        <a:rPr lang="zh-TW" altLang="en-US" dirty="0" smtClean="0">
                          <a:latin typeface="標楷體" panose="03000509000000000000" pitchFamily="65" charset="-120"/>
                          <a:ea typeface="標楷體" panose="03000509000000000000" pitchFamily="65" charset="-120"/>
                        </a:rPr>
                        <a:t>及</a:t>
                      </a:r>
                      <a:r>
                        <a:rPr lang="zh-TW" altLang="en-US" dirty="0" smtClean="0">
                          <a:latin typeface="標楷體" panose="03000509000000000000" pitchFamily="65" charset="-120"/>
                          <a:ea typeface="標楷體" panose="03000509000000000000" pitchFamily="65" charset="-120"/>
                          <a:hlinkClick r:id="rId2" action="ppaction://hlinkfile"/>
                        </a:rPr>
                        <a:t>未經加工之生鮮農、林、漁、牧產物、副產物</a:t>
                      </a:r>
                      <a:r>
                        <a:rPr lang="zh-TW" altLang="en-US" dirty="0" smtClean="0">
                          <a:latin typeface="標楷體" panose="03000509000000000000" pitchFamily="65" charset="-120"/>
                          <a:ea typeface="標楷體" panose="03000509000000000000" pitchFamily="65" charset="-120"/>
                        </a:rPr>
                        <a:t>；農、漁民銷售其收穫、捕獲之農、林、漁、牧產物、副產物</a:t>
                      </a:r>
                      <a:endParaRPr lang="en-US" altLang="zh-TW" dirty="0" smtClean="0">
                        <a:latin typeface="標楷體" panose="03000509000000000000" pitchFamily="65" charset="-120"/>
                        <a:ea typeface="標楷體" panose="03000509000000000000" pitchFamily="65" charset="-120"/>
                      </a:endParaRPr>
                    </a:p>
                    <a:p>
                      <a:pPr>
                        <a:lnSpc>
                          <a:spcPct val="150000"/>
                        </a:lnSpc>
                        <a:buFont typeface="Arial" pitchFamily="34" charset="0"/>
                        <a:buChar char="•"/>
                      </a:pPr>
                      <a:r>
                        <a:rPr lang="zh-TW" altLang="en-US" dirty="0" smtClean="0">
                          <a:latin typeface="標楷體" panose="03000509000000000000" pitchFamily="65" charset="-120"/>
                          <a:ea typeface="標楷體" panose="03000509000000000000" pitchFamily="65" charset="-120"/>
                        </a:rPr>
                        <a:t>漁民銷售其捕獲之魚介</a:t>
                      </a:r>
                      <a:endParaRPr lang="en-US" altLang="zh-TW" dirty="0" smtClean="0">
                        <a:latin typeface="標楷體" panose="03000509000000000000" pitchFamily="65" charset="-120"/>
                        <a:ea typeface="標楷體" panose="03000509000000000000" pitchFamily="65" charset="-120"/>
                      </a:endParaRPr>
                    </a:p>
                    <a:p>
                      <a:pPr>
                        <a:lnSpc>
                          <a:spcPct val="150000"/>
                        </a:lnSpc>
                        <a:buFont typeface="Arial" pitchFamily="34" charset="0"/>
                        <a:buChar char="•"/>
                      </a:pPr>
                      <a:r>
                        <a:rPr lang="zh-TW" altLang="en-US" dirty="0" smtClean="0">
                          <a:latin typeface="標楷體" panose="03000509000000000000" pitchFamily="65" charset="-120"/>
                          <a:ea typeface="標楷體" panose="03000509000000000000" pitchFamily="65" charset="-120"/>
                        </a:rPr>
                        <a:t>稻米、麵粉之銷售及碾米</a:t>
                      </a:r>
                      <a:endParaRPr lang="en-US" altLang="zh-TW" dirty="0" smtClean="0">
                        <a:latin typeface="標楷體" panose="03000509000000000000" pitchFamily="65" charset="-120"/>
                        <a:ea typeface="標楷體" panose="03000509000000000000" pitchFamily="65" charset="-120"/>
                      </a:endParaRPr>
                    </a:p>
                    <a:p>
                      <a:pPr>
                        <a:lnSpc>
                          <a:spcPct val="150000"/>
                        </a:lnSpc>
                        <a:buFont typeface="Arial" pitchFamily="34" charset="0"/>
                        <a:buChar char="•"/>
                      </a:pPr>
                      <a:r>
                        <a:rPr lang="zh-TW" altLang="en-US" dirty="0" smtClean="0">
                          <a:latin typeface="標楷體" panose="03000509000000000000" pitchFamily="65" charset="-120"/>
                          <a:ea typeface="標楷體" panose="03000509000000000000" pitchFamily="65" charset="-120"/>
                        </a:rPr>
                        <a:t>肥料、農業、畜牧用藥、農耕用</a:t>
                      </a:r>
                      <a:r>
                        <a:rPr lang="zh-TW" altLang="en-US" u="sng" dirty="0" smtClean="0">
                          <a:solidFill>
                            <a:schemeClr val="accent1"/>
                          </a:solidFill>
                          <a:latin typeface="標楷體" panose="03000509000000000000" pitchFamily="65" charset="-120"/>
                          <a:ea typeface="標楷體" panose="03000509000000000000" pitchFamily="65" charset="-120"/>
                        </a:rPr>
                        <a:t>機</a:t>
                      </a:r>
                      <a:r>
                        <a:rPr lang="zh-TW" altLang="en-US" dirty="0" smtClean="0">
                          <a:latin typeface="標楷體" panose="03000509000000000000" pitchFamily="65" charset="-120"/>
                          <a:ea typeface="標楷體" panose="03000509000000000000" pitchFamily="65" charset="-120"/>
                          <a:hlinkClick r:id="rId3" action="ppaction://hlinkfile"/>
                        </a:rPr>
                        <a:t>器設備</a:t>
                      </a:r>
                      <a:r>
                        <a:rPr lang="zh-TW" altLang="en-US"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hlinkClick r:id="rId3" action="ppaction://hlinkfile"/>
                        </a:rPr>
                        <a:t>農地搬運車</a:t>
                      </a:r>
                      <a:r>
                        <a:rPr lang="zh-TW" altLang="en-US" dirty="0" smtClean="0">
                          <a:latin typeface="標楷體" panose="03000509000000000000" pitchFamily="65" charset="-120"/>
                          <a:ea typeface="標楷體" panose="03000509000000000000" pitchFamily="65" charset="-120"/>
                        </a:rPr>
                        <a:t>及其所</a:t>
                      </a:r>
                      <a:r>
                        <a:rPr lang="zh-TW" altLang="en-US" dirty="0" smtClean="0">
                          <a:latin typeface="標楷體" panose="03000509000000000000" pitchFamily="65" charset="-120"/>
                          <a:ea typeface="標楷體" panose="03000509000000000000" pitchFamily="65" charset="-120"/>
                          <a:hlinkClick r:id="rId4" action="ppaction://hlinkfile"/>
                        </a:rPr>
                        <a:t>用油</a:t>
                      </a:r>
                      <a:r>
                        <a:rPr lang="zh-TW" altLang="en-US" dirty="0" smtClean="0">
                          <a:latin typeface="標楷體" panose="03000509000000000000" pitchFamily="65" charset="-120"/>
                          <a:ea typeface="標楷體" panose="03000509000000000000" pitchFamily="65" charset="-120"/>
                        </a:rPr>
                        <a:t>、電</a:t>
                      </a:r>
                      <a:endParaRPr lang="en-US" altLang="zh-TW" dirty="0" smtClean="0">
                        <a:latin typeface="標楷體" panose="03000509000000000000" pitchFamily="65" charset="-120"/>
                        <a:ea typeface="標楷體" panose="03000509000000000000" pitchFamily="65" charset="-120"/>
                      </a:endParaRPr>
                    </a:p>
                    <a:p>
                      <a:pPr>
                        <a:lnSpc>
                          <a:spcPct val="150000"/>
                        </a:lnSpc>
                        <a:buFont typeface="Arial" pitchFamily="34" charset="0"/>
                        <a:buChar char="•"/>
                      </a:pPr>
                      <a:r>
                        <a:rPr lang="zh-TW" altLang="en-US" dirty="0" smtClean="0">
                          <a:latin typeface="標楷體" panose="03000509000000000000" pitchFamily="65" charset="-120"/>
                          <a:ea typeface="標楷體" panose="03000509000000000000" pitchFamily="65" charset="-120"/>
                        </a:rPr>
                        <a:t>供沿岸、近海漁業使用之漁船、供漁船使用之機器設備、漁網及其用油</a:t>
                      </a:r>
                      <a:endParaRPr lang="en-US" altLang="zh-TW" dirty="0" smtClean="0">
                        <a:latin typeface="標楷體" panose="03000509000000000000" pitchFamily="65" charset="-120"/>
                        <a:ea typeface="標楷體" panose="03000509000000000000" pitchFamily="65" charset="-120"/>
                      </a:endParaRPr>
                    </a:p>
                  </a:txBody>
                  <a:tcPr/>
                </a:tc>
              </a:tr>
            </a:tbl>
          </a:graphicData>
        </a:graphic>
      </p:graphicFrame>
    </p:spTree>
    <p:extLst>
      <p:ext uri="{BB962C8B-B14F-4D97-AF65-F5344CB8AC3E}">
        <p14:creationId xmlns:p14="http://schemas.microsoft.com/office/powerpoint/2010/main" xmlns="" val="31187429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12</a:t>
            </a:fld>
            <a:endParaRPr lang="zh-TW" altLang="en-US"/>
          </a:p>
        </p:txBody>
      </p:sp>
      <p:sp>
        <p:nvSpPr>
          <p:cNvPr id="5" name="Rectangle 2"/>
          <p:cNvSpPr txBox="1">
            <a:spLocks noChangeArrowheads="1"/>
          </p:cNvSpPr>
          <p:nvPr/>
        </p:nvSpPr>
        <p:spPr>
          <a:xfrm>
            <a:off x="467544" y="332656"/>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4000" b="1" dirty="0" smtClean="0">
                <a:latin typeface="標楷體" pitchFamily="65" charset="-120"/>
                <a:ea typeface="標楷體" pitchFamily="65" charset="-120"/>
              </a:rPr>
              <a:t>1.4.2 </a:t>
            </a:r>
            <a:r>
              <a:rPr lang="zh-TW" altLang="en-US" sz="4000" b="1" dirty="0" smtClean="0">
                <a:latin typeface="標楷體" pitchFamily="65" charset="-120"/>
                <a:ea typeface="標楷體" pitchFamily="65" charset="-120"/>
              </a:rPr>
              <a:t>營業稅─計</a:t>
            </a:r>
            <a:r>
              <a:rPr lang="zh-TW" altLang="en-US" sz="4000" b="1" dirty="0">
                <a:latin typeface="標楷體" pitchFamily="65" charset="-120"/>
                <a:ea typeface="標楷體" pitchFamily="65" charset="-120"/>
              </a:rPr>
              <a:t>徵說明</a:t>
            </a:r>
            <a:endParaRPr lang="en-US" altLang="zh-TW" b="1" dirty="0" smtClean="0">
              <a:latin typeface="標楷體" pitchFamily="65" charset="-120"/>
              <a:ea typeface="標楷體" pitchFamily="65" charset="-120"/>
            </a:endParaRPr>
          </a:p>
        </p:txBody>
      </p:sp>
      <p:graphicFrame>
        <p:nvGraphicFramePr>
          <p:cNvPr id="8" name="表格 7"/>
          <p:cNvGraphicFramePr>
            <a:graphicFrameLocks noGrp="1"/>
          </p:cNvGraphicFramePr>
          <p:nvPr>
            <p:extLst>
              <p:ext uri="{D42A27DB-BD31-4B8C-83A1-F6EECF244321}">
                <p14:modId xmlns:p14="http://schemas.microsoft.com/office/powerpoint/2010/main" xmlns="" val="3066459552"/>
              </p:ext>
            </p:extLst>
          </p:nvPr>
        </p:nvGraphicFramePr>
        <p:xfrm>
          <a:off x="323528" y="1556792"/>
          <a:ext cx="8496943" cy="4343826"/>
        </p:xfrm>
        <a:graphic>
          <a:graphicData uri="http://schemas.openxmlformats.org/drawingml/2006/table">
            <a:tbl>
              <a:tblPr/>
              <a:tblGrid>
                <a:gridCol w="916336"/>
                <a:gridCol w="856835"/>
                <a:gridCol w="1487560"/>
                <a:gridCol w="1630365"/>
                <a:gridCol w="1725570"/>
                <a:gridCol w="1880277"/>
              </a:tblGrid>
              <a:tr h="289572">
                <a:tc gridSpan="6">
                  <a:txBody>
                    <a:bodyPr/>
                    <a:lstStyle/>
                    <a:p>
                      <a:pPr algn="ctr" fontAlgn="ctr"/>
                      <a:r>
                        <a:rPr lang="zh-TW" altLang="en-US" sz="2000" b="1" i="0" u="none" strike="noStrike" dirty="0" smtClean="0">
                          <a:solidFill>
                            <a:schemeClr val="bg1"/>
                          </a:solidFill>
                          <a:latin typeface="新細明體"/>
                        </a:rPr>
                        <a:t>應稅</a:t>
                      </a:r>
                      <a:r>
                        <a:rPr lang="zh-TW" altLang="en-US" sz="2000" b="1" i="0" u="none" strike="noStrike" dirty="0">
                          <a:solidFill>
                            <a:schemeClr val="bg1"/>
                          </a:solidFill>
                          <a:latin typeface="新細明體"/>
                        </a:rPr>
                        <a:t>營業人各銷售階段之稅負                  單位：元</a:t>
                      </a:r>
                    </a:p>
                  </a:txBody>
                  <a:tcPr marL="8514" marR="8514" marT="851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89572">
                <a:tc gridSpan="2">
                  <a:txBody>
                    <a:bodyPr/>
                    <a:lstStyle/>
                    <a:p>
                      <a:pPr algn="ctr" fontAlgn="ctr"/>
                      <a:r>
                        <a:rPr lang="zh-TW" altLang="en-US" sz="2000" b="0" i="0" u="none" strike="noStrike" dirty="0">
                          <a:solidFill>
                            <a:schemeClr val="bg1"/>
                          </a:solidFill>
                          <a:latin typeface="新細明體"/>
                        </a:rPr>
                        <a:t>　</a:t>
                      </a:r>
                    </a:p>
                  </a:txBody>
                  <a:tcPr marL="8514" marR="8514" marT="85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hMerge="1">
                  <a:txBody>
                    <a:bodyPr/>
                    <a:lstStyle/>
                    <a:p>
                      <a:endParaRPr lang="zh-TW" altLang="en-US"/>
                    </a:p>
                  </a:txBody>
                  <a:tcPr/>
                </a:tc>
                <a:tc>
                  <a:txBody>
                    <a:bodyPr/>
                    <a:lstStyle/>
                    <a:p>
                      <a:pPr algn="ctr" fontAlgn="ctr"/>
                      <a:r>
                        <a:rPr lang="zh-TW" altLang="en-US" sz="2000" b="1" i="0" u="none" strike="noStrike" dirty="0">
                          <a:solidFill>
                            <a:schemeClr val="bg1"/>
                          </a:solidFill>
                          <a:latin typeface="新細明體"/>
                        </a:rPr>
                        <a:t>原料供應商</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zh-TW" altLang="en-US" sz="2000" b="1" i="0" u="none" strike="noStrike" dirty="0">
                          <a:solidFill>
                            <a:schemeClr val="bg1"/>
                          </a:solidFill>
                          <a:latin typeface="新細明體"/>
                        </a:rPr>
                        <a:t>製造商</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zh-TW" altLang="en-US" sz="2000" b="1" i="0" u="none" strike="noStrike">
                          <a:solidFill>
                            <a:schemeClr val="bg1"/>
                          </a:solidFill>
                          <a:latin typeface="新細明體"/>
                        </a:rPr>
                        <a:t>批發商</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zh-TW" altLang="en-US" sz="2000" b="1" i="0" u="none" strike="noStrike" dirty="0">
                          <a:solidFill>
                            <a:schemeClr val="bg1"/>
                          </a:solidFill>
                          <a:latin typeface="新細明體"/>
                        </a:rPr>
                        <a:t>零售商</a:t>
                      </a:r>
                    </a:p>
                  </a:txBody>
                  <a:tcPr marL="8514" marR="8514" marT="85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r>
              <a:tr h="569375">
                <a:tc rowSpan="2">
                  <a:txBody>
                    <a:bodyPr/>
                    <a:lstStyle/>
                    <a:p>
                      <a:pPr algn="ctr" fontAlgn="ctr"/>
                      <a:r>
                        <a:rPr lang="zh-TW" altLang="en-US" sz="2000" b="1" i="0" u="none" strike="noStrike" dirty="0">
                          <a:solidFill>
                            <a:schemeClr val="bg1"/>
                          </a:solidFill>
                          <a:latin typeface="新細明體"/>
                        </a:rPr>
                        <a:t>進項</a:t>
                      </a:r>
                    </a:p>
                  </a:txBody>
                  <a:tcPr marL="8514" marR="8514" marT="85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zh-TW" altLang="en-US" sz="2000" b="1" i="0" u="none" strike="noStrike" dirty="0">
                          <a:solidFill>
                            <a:schemeClr val="bg1"/>
                          </a:solidFill>
                          <a:latin typeface="新細明體"/>
                        </a:rPr>
                        <a:t>銷售額</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1,000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1,500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2,000 </a:t>
                      </a:r>
                    </a:p>
                  </a:txBody>
                  <a:tcPr marL="8514" marR="8514" marT="85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r>
              <a:tr h="569375">
                <a:tc vMerge="1">
                  <a:txBody>
                    <a:bodyPr/>
                    <a:lstStyle/>
                    <a:p>
                      <a:endParaRPr lang="zh-TW" altLang="en-US"/>
                    </a:p>
                  </a:txBody>
                  <a:tcPr/>
                </a:tc>
                <a:tc>
                  <a:txBody>
                    <a:bodyPr/>
                    <a:lstStyle/>
                    <a:p>
                      <a:pPr algn="l" fontAlgn="ctr"/>
                      <a:r>
                        <a:rPr lang="zh-TW" altLang="en-US" sz="2000" b="1" i="0" u="none" strike="noStrike" dirty="0">
                          <a:solidFill>
                            <a:schemeClr val="bg1"/>
                          </a:solidFill>
                          <a:latin typeface="新細明體"/>
                        </a:rPr>
                        <a:t>稅額</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r" fontAlgn="ctr"/>
                      <a:r>
                        <a:rPr lang="zh-TW" altLang="en-US" sz="2000" b="0" i="0" u="none" strike="noStrike">
                          <a:solidFill>
                            <a:srgbClr val="000000"/>
                          </a:solidFill>
                          <a:latin typeface="新細明體"/>
                        </a:rPr>
                        <a:t>                         </a:t>
                      </a:r>
                      <a:r>
                        <a:rPr lang="en-US" altLang="zh-TW" sz="2000" b="0" i="0" u="none" strike="noStrike">
                          <a:solidFill>
                            <a:srgbClr val="000000"/>
                          </a:solidFill>
                          <a:latin typeface="新細明體"/>
                        </a:rPr>
                        <a:t>-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50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75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100 </a:t>
                      </a:r>
                    </a:p>
                  </a:txBody>
                  <a:tcPr marL="8514" marR="8514" marT="85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r>
              <a:tr h="569375">
                <a:tc rowSpan="2">
                  <a:txBody>
                    <a:bodyPr/>
                    <a:lstStyle/>
                    <a:p>
                      <a:pPr algn="ctr" fontAlgn="ctr"/>
                      <a:r>
                        <a:rPr lang="zh-TW" altLang="en-US" sz="2000" b="1" i="0" u="none" strike="noStrike" dirty="0">
                          <a:solidFill>
                            <a:schemeClr val="bg1"/>
                          </a:solidFill>
                          <a:latin typeface="新細明體"/>
                        </a:rPr>
                        <a:t>銷項</a:t>
                      </a:r>
                    </a:p>
                  </a:txBody>
                  <a:tcPr marL="8514" marR="8514" marT="85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zh-TW" altLang="en-US" sz="2000" b="1" i="0" u="none" strike="noStrike" dirty="0">
                          <a:solidFill>
                            <a:schemeClr val="bg1"/>
                          </a:solidFill>
                          <a:latin typeface="新細明體"/>
                        </a:rPr>
                        <a:t>銷售額</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1,000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1,500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2,000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2,500 </a:t>
                      </a:r>
                    </a:p>
                  </a:txBody>
                  <a:tcPr marL="8514" marR="8514" marT="85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9375">
                <a:tc vMerge="1">
                  <a:txBody>
                    <a:bodyPr/>
                    <a:lstStyle/>
                    <a:p>
                      <a:endParaRPr lang="zh-TW" altLang="en-US"/>
                    </a:p>
                  </a:txBody>
                  <a:tcPr/>
                </a:tc>
                <a:tc>
                  <a:txBody>
                    <a:bodyPr/>
                    <a:lstStyle/>
                    <a:p>
                      <a:pPr algn="l" fontAlgn="ctr"/>
                      <a:r>
                        <a:rPr lang="zh-TW" altLang="en-US" sz="2000" b="1" i="0" u="none" strike="noStrike" dirty="0">
                          <a:solidFill>
                            <a:schemeClr val="bg1"/>
                          </a:solidFill>
                          <a:latin typeface="新細明體"/>
                        </a:rPr>
                        <a:t>稅額</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50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75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100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125 </a:t>
                      </a:r>
                    </a:p>
                  </a:txBody>
                  <a:tcPr marL="8514" marR="8514" marT="85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9375">
                <a:tc gridSpan="2">
                  <a:txBody>
                    <a:bodyPr/>
                    <a:lstStyle/>
                    <a:p>
                      <a:pPr algn="l" fontAlgn="ctr"/>
                      <a:r>
                        <a:rPr lang="zh-TW" altLang="en-US" sz="2000" b="1" i="0" u="none" strike="noStrike" dirty="0">
                          <a:solidFill>
                            <a:schemeClr val="bg1"/>
                          </a:solidFill>
                          <a:latin typeface="新細明體"/>
                        </a:rPr>
                        <a:t>加值</a:t>
                      </a:r>
                    </a:p>
                  </a:txBody>
                  <a:tcPr marL="8514" marR="8514" marT="85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hMerge="1">
                  <a:txBody>
                    <a:bodyPr/>
                    <a:lstStyle/>
                    <a:p>
                      <a:endParaRPr lang="zh-TW" altLang="en-US"/>
                    </a:p>
                  </a:txBody>
                  <a:tcPr/>
                </a:tc>
                <a:tc>
                  <a:txBody>
                    <a:bodyPr/>
                    <a:lstStyle/>
                    <a:p>
                      <a:pPr algn="r" fontAlgn="ctr"/>
                      <a:r>
                        <a:rPr lang="zh-TW" altLang="en-US" sz="2000" b="0" i="0" u="none" strike="noStrike">
                          <a:solidFill>
                            <a:srgbClr val="000000"/>
                          </a:solidFill>
                          <a:latin typeface="新細明體"/>
                        </a:rPr>
                        <a:t>                    </a:t>
                      </a:r>
                      <a:r>
                        <a:rPr lang="en-US" altLang="zh-TW" sz="2000" b="0" i="0" u="none" strike="noStrike">
                          <a:solidFill>
                            <a:srgbClr val="000000"/>
                          </a:solidFill>
                          <a:latin typeface="新細明體"/>
                        </a:rPr>
                        <a:t>1,000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2000" b="0" i="0" u="none" strike="noStrike">
                          <a:solidFill>
                            <a:srgbClr val="000000"/>
                          </a:solidFill>
                          <a:latin typeface="新細明體"/>
                        </a:rPr>
                        <a:t>                          </a:t>
                      </a:r>
                      <a:r>
                        <a:rPr lang="en-US" altLang="zh-TW" sz="2000" b="0" i="0" u="none" strike="noStrike">
                          <a:solidFill>
                            <a:srgbClr val="000000"/>
                          </a:solidFill>
                          <a:latin typeface="新細明體"/>
                        </a:rPr>
                        <a:t>500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500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500 </a:t>
                      </a:r>
                    </a:p>
                  </a:txBody>
                  <a:tcPr marL="8514" marR="8514" marT="85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572">
                <a:tc gridSpan="2">
                  <a:txBody>
                    <a:bodyPr/>
                    <a:lstStyle/>
                    <a:p>
                      <a:pPr algn="l" fontAlgn="ctr"/>
                      <a:r>
                        <a:rPr lang="zh-TW" altLang="en-US" sz="2000" b="1" i="0" u="none" strike="noStrike" dirty="0">
                          <a:solidFill>
                            <a:schemeClr val="bg1"/>
                          </a:solidFill>
                          <a:latin typeface="新細明體"/>
                        </a:rPr>
                        <a:t>應納稅額</a:t>
                      </a:r>
                    </a:p>
                  </a:txBody>
                  <a:tcPr marL="8514" marR="8514" marT="85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hMerge="1">
                  <a:txBody>
                    <a:bodyPr/>
                    <a:lstStyle/>
                    <a:p>
                      <a:endParaRPr lang="zh-TW" altLang="en-US"/>
                    </a:p>
                  </a:txBody>
                  <a:tcPr/>
                </a:tc>
                <a:tc>
                  <a:txBody>
                    <a:bodyPr/>
                    <a:lstStyle/>
                    <a:p>
                      <a:pPr algn="r" fontAlgn="ctr"/>
                      <a:r>
                        <a:rPr lang="en-US" altLang="zh-TW" sz="2000" b="0" i="0" u="none" strike="noStrike">
                          <a:solidFill>
                            <a:srgbClr val="000000"/>
                          </a:solidFill>
                          <a:latin typeface="新細明體"/>
                        </a:rPr>
                        <a:t>50-0=50</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75-50=25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100-75=25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125-100=25 </a:t>
                      </a:r>
                    </a:p>
                  </a:txBody>
                  <a:tcPr marL="8514" marR="8514" marT="85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r>
              <a:tr h="289572">
                <a:tc gridSpan="6">
                  <a:txBody>
                    <a:bodyPr/>
                    <a:lstStyle/>
                    <a:p>
                      <a:pPr algn="l" fontAlgn="ctr"/>
                      <a:r>
                        <a:rPr lang="zh-TW" altLang="en-US" sz="2000" b="1" i="0" u="none" strike="noStrike" dirty="0" smtClean="0">
                          <a:solidFill>
                            <a:srgbClr val="000000"/>
                          </a:solidFill>
                          <a:latin typeface="新細明體"/>
                        </a:rPr>
                        <a:t>總營業稅額</a:t>
                      </a:r>
                      <a:r>
                        <a:rPr lang="zh-TW" altLang="en-US" sz="2000" b="1" i="0" u="none" strike="noStrike" dirty="0">
                          <a:solidFill>
                            <a:srgbClr val="000000"/>
                          </a:solidFill>
                          <a:latin typeface="新細明體"/>
                        </a:rPr>
                        <a:t>： </a:t>
                      </a:r>
                      <a:r>
                        <a:rPr lang="en-US" altLang="zh-TW" sz="2000" b="1" i="0" u="none" strike="noStrike" dirty="0">
                          <a:solidFill>
                            <a:srgbClr val="000000"/>
                          </a:solidFill>
                          <a:latin typeface="新細明體"/>
                        </a:rPr>
                        <a:t>50+25+25+25=125</a:t>
                      </a:r>
                    </a:p>
                  </a:txBody>
                  <a:tcPr marL="8514" marR="8514" marT="851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bl>
          </a:graphicData>
        </a:graphic>
      </p:graphicFrame>
    </p:spTree>
    <p:extLst>
      <p:ext uri="{BB962C8B-B14F-4D97-AF65-F5344CB8AC3E}">
        <p14:creationId xmlns:p14="http://schemas.microsoft.com/office/powerpoint/2010/main" xmlns="" val="24966469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13</a:t>
            </a:fld>
            <a:endParaRPr lang="zh-TW" altLang="en-US"/>
          </a:p>
        </p:txBody>
      </p:sp>
      <p:sp>
        <p:nvSpPr>
          <p:cNvPr id="5" name="Rectangle 2"/>
          <p:cNvSpPr txBox="1">
            <a:spLocks noChangeArrowheads="1"/>
          </p:cNvSpPr>
          <p:nvPr/>
        </p:nvSpPr>
        <p:spPr>
          <a:xfrm>
            <a:off x="0" y="332656"/>
            <a:ext cx="9100457"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600" b="1" dirty="0" smtClean="0">
                <a:latin typeface="標楷體" pitchFamily="65" charset="-120"/>
                <a:ea typeface="標楷體" pitchFamily="65" charset="-120"/>
              </a:rPr>
              <a:t>1.4.3 </a:t>
            </a:r>
            <a:r>
              <a:rPr lang="zh-TW" altLang="en-US" sz="3600" b="1" dirty="0" smtClean="0">
                <a:latin typeface="標楷體" pitchFamily="65" charset="-120"/>
                <a:ea typeface="標楷體" pitchFamily="65" charset="-120"/>
              </a:rPr>
              <a:t>營業稅─</a:t>
            </a:r>
            <a:r>
              <a:rPr lang="zh-TW" altLang="en-US" sz="3600" b="1" dirty="0">
                <a:latin typeface="標楷體" pitchFamily="65" charset="-120"/>
                <a:ea typeface="標楷體" pitchFamily="65" charset="-120"/>
              </a:rPr>
              <a:t>下游要求稅額內含的影響</a:t>
            </a:r>
            <a:endParaRPr lang="en-US" altLang="zh-TW" sz="4000" b="1" dirty="0" smtClean="0">
              <a:latin typeface="標楷體" pitchFamily="65" charset="-120"/>
              <a:ea typeface="標楷體" pitchFamily="65" charset="-120"/>
            </a:endParaRPr>
          </a:p>
        </p:txBody>
      </p:sp>
      <p:graphicFrame>
        <p:nvGraphicFramePr>
          <p:cNvPr id="7" name="表格 6"/>
          <p:cNvGraphicFramePr>
            <a:graphicFrameLocks noGrp="1"/>
          </p:cNvGraphicFramePr>
          <p:nvPr>
            <p:extLst>
              <p:ext uri="{D42A27DB-BD31-4B8C-83A1-F6EECF244321}">
                <p14:modId xmlns:p14="http://schemas.microsoft.com/office/powerpoint/2010/main" xmlns="" val="228813006"/>
              </p:ext>
            </p:extLst>
          </p:nvPr>
        </p:nvGraphicFramePr>
        <p:xfrm>
          <a:off x="323528" y="1556792"/>
          <a:ext cx="8496943" cy="4443052"/>
        </p:xfrm>
        <a:graphic>
          <a:graphicData uri="http://schemas.openxmlformats.org/drawingml/2006/table">
            <a:tbl>
              <a:tblPr/>
              <a:tblGrid>
                <a:gridCol w="916336"/>
                <a:gridCol w="856835"/>
                <a:gridCol w="1487560"/>
                <a:gridCol w="1630365"/>
                <a:gridCol w="1725570"/>
                <a:gridCol w="1880277"/>
              </a:tblGrid>
              <a:tr h="289572">
                <a:tc gridSpan="6">
                  <a:txBody>
                    <a:bodyPr/>
                    <a:lstStyle/>
                    <a:p>
                      <a:pPr algn="ctr" fontAlgn="ctr"/>
                      <a:r>
                        <a:rPr lang="zh-TW" altLang="en-US" sz="2000" b="1" i="0" u="none" strike="noStrike" dirty="0" smtClean="0">
                          <a:solidFill>
                            <a:schemeClr val="bg1"/>
                          </a:solidFill>
                          <a:latin typeface="新細明體"/>
                        </a:rPr>
                        <a:t>兼營應免稅</a:t>
                      </a:r>
                      <a:r>
                        <a:rPr lang="zh-TW" altLang="en-US" sz="2000" b="1" i="0" u="none" strike="noStrike" dirty="0">
                          <a:solidFill>
                            <a:schemeClr val="bg1"/>
                          </a:solidFill>
                          <a:latin typeface="新細明體"/>
                        </a:rPr>
                        <a:t>營業人各銷售階段之稅負                  單位：元</a:t>
                      </a:r>
                    </a:p>
                  </a:txBody>
                  <a:tcPr marL="8514" marR="8514" marT="851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89572">
                <a:tc gridSpan="2">
                  <a:txBody>
                    <a:bodyPr/>
                    <a:lstStyle/>
                    <a:p>
                      <a:pPr algn="ctr" fontAlgn="ctr"/>
                      <a:r>
                        <a:rPr lang="zh-TW" altLang="en-US" sz="2000" b="0" i="0" u="none" strike="noStrike" dirty="0">
                          <a:solidFill>
                            <a:schemeClr val="bg1"/>
                          </a:solidFill>
                          <a:latin typeface="新細明體"/>
                        </a:rPr>
                        <a:t>　</a:t>
                      </a:r>
                    </a:p>
                  </a:txBody>
                  <a:tcPr marL="8514" marR="8514" marT="85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hMerge="1">
                  <a:txBody>
                    <a:bodyPr/>
                    <a:lstStyle/>
                    <a:p>
                      <a:endParaRPr lang="zh-TW" altLang="en-US"/>
                    </a:p>
                  </a:txBody>
                  <a:tcPr/>
                </a:tc>
                <a:tc>
                  <a:txBody>
                    <a:bodyPr/>
                    <a:lstStyle/>
                    <a:p>
                      <a:pPr algn="ctr" fontAlgn="ctr"/>
                      <a:r>
                        <a:rPr lang="zh-TW" altLang="en-US" sz="2000" b="1" i="0" u="none" strike="noStrike" dirty="0">
                          <a:solidFill>
                            <a:schemeClr val="bg1"/>
                          </a:solidFill>
                          <a:latin typeface="新細明體"/>
                        </a:rPr>
                        <a:t>原料供應商</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zh-TW" altLang="en-US" sz="2000" b="1" i="0" u="none" strike="noStrike" dirty="0">
                          <a:solidFill>
                            <a:schemeClr val="bg1"/>
                          </a:solidFill>
                          <a:latin typeface="新細明體"/>
                        </a:rPr>
                        <a:t>製造商</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zh-TW" altLang="en-US" sz="2000" b="1" i="0" u="none" strike="noStrike" dirty="0" smtClean="0">
                          <a:solidFill>
                            <a:schemeClr val="bg1"/>
                          </a:solidFill>
                          <a:latin typeface="新細明體"/>
                        </a:rPr>
                        <a:t>批發商</a:t>
                      </a:r>
                      <a:endParaRPr lang="en-US" altLang="zh-TW" sz="2000" b="1" i="0" u="none" strike="noStrike" dirty="0" smtClean="0">
                        <a:solidFill>
                          <a:schemeClr val="bg1"/>
                        </a:solidFill>
                        <a:latin typeface="新細明體"/>
                      </a:endParaRPr>
                    </a:p>
                    <a:p>
                      <a:pPr algn="ctr" fontAlgn="ctr"/>
                      <a:r>
                        <a:rPr lang="en-US" altLang="zh-TW" sz="2000" b="1" i="0" u="none" strike="noStrike" dirty="0" smtClean="0">
                          <a:solidFill>
                            <a:schemeClr val="bg1"/>
                          </a:solidFill>
                          <a:latin typeface="新細明體"/>
                        </a:rPr>
                        <a:t>(</a:t>
                      </a:r>
                      <a:r>
                        <a:rPr lang="zh-TW" altLang="en-US" sz="2000" b="1" i="0" u="none" strike="noStrike" dirty="0" smtClean="0">
                          <a:solidFill>
                            <a:schemeClr val="bg1"/>
                          </a:solidFill>
                          <a:latin typeface="新細明體"/>
                        </a:rPr>
                        <a:t>稅額內含</a:t>
                      </a:r>
                      <a:r>
                        <a:rPr lang="en-US" altLang="zh-TW" sz="2000" b="1" i="0" u="none" strike="noStrike" dirty="0" smtClean="0">
                          <a:solidFill>
                            <a:schemeClr val="bg1"/>
                          </a:solidFill>
                          <a:latin typeface="新細明體"/>
                        </a:rPr>
                        <a:t>)</a:t>
                      </a:r>
                      <a:endParaRPr lang="zh-TW" altLang="en-US" sz="2000" b="1" i="0" u="none" strike="noStrike" dirty="0">
                        <a:solidFill>
                          <a:schemeClr val="bg1"/>
                        </a:solidFill>
                        <a:latin typeface="新細明體"/>
                      </a:endParaRP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zh-TW" altLang="en-US" sz="2000" b="1" i="0" u="none" strike="noStrike" dirty="0">
                          <a:solidFill>
                            <a:schemeClr val="bg1"/>
                          </a:solidFill>
                          <a:latin typeface="新細明體"/>
                        </a:rPr>
                        <a:t>零售商</a:t>
                      </a:r>
                    </a:p>
                  </a:txBody>
                  <a:tcPr marL="8514" marR="8514" marT="85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r>
              <a:tr h="569375">
                <a:tc rowSpan="2">
                  <a:txBody>
                    <a:bodyPr/>
                    <a:lstStyle/>
                    <a:p>
                      <a:pPr algn="ctr" fontAlgn="ctr"/>
                      <a:r>
                        <a:rPr lang="zh-TW" altLang="en-US" sz="2000" b="1" i="0" u="none" strike="noStrike" dirty="0">
                          <a:solidFill>
                            <a:schemeClr val="bg1"/>
                          </a:solidFill>
                          <a:latin typeface="新細明體"/>
                        </a:rPr>
                        <a:t>進項</a:t>
                      </a:r>
                    </a:p>
                  </a:txBody>
                  <a:tcPr marL="8514" marR="8514" marT="85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zh-TW" altLang="en-US" sz="2000" b="1" i="0" u="none" strike="noStrike" dirty="0">
                          <a:solidFill>
                            <a:schemeClr val="bg1"/>
                          </a:solidFill>
                          <a:latin typeface="新細明體"/>
                        </a:rPr>
                        <a:t>銷售額</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1,000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1,500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smtClean="0">
                          <a:solidFill>
                            <a:srgbClr val="000000"/>
                          </a:solidFill>
                          <a:latin typeface="新細明體"/>
                        </a:rPr>
                        <a:t>1,905 </a:t>
                      </a:r>
                      <a:endParaRPr lang="en-US" altLang="zh-TW" sz="2000" b="0" i="0" u="none" strike="noStrike" dirty="0">
                        <a:solidFill>
                          <a:srgbClr val="000000"/>
                        </a:solidFill>
                        <a:latin typeface="新細明體"/>
                      </a:endParaRPr>
                    </a:p>
                  </a:txBody>
                  <a:tcPr marL="8514" marR="8514" marT="85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r>
              <a:tr h="569375">
                <a:tc vMerge="1">
                  <a:txBody>
                    <a:bodyPr/>
                    <a:lstStyle/>
                    <a:p>
                      <a:endParaRPr lang="zh-TW" altLang="en-US"/>
                    </a:p>
                  </a:txBody>
                  <a:tcPr/>
                </a:tc>
                <a:tc>
                  <a:txBody>
                    <a:bodyPr/>
                    <a:lstStyle/>
                    <a:p>
                      <a:pPr algn="l" fontAlgn="ctr"/>
                      <a:r>
                        <a:rPr lang="zh-TW" altLang="en-US" sz="2000" b="1" i="0" u="none" strike="noStrike" dirty="0">
                          <a:solidFill>
                            <a:schemeClr val="bg1"/>
                          </a:solidFill>
                          <a:latin typeface="新細明體"/>
                        </a:rPr>
                        <a:t>稅額</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r" fontAlgn="ctr"/>
                      <a:r>
                        <a:rPr lang="zh-TW" altLang="en-US" sz="2000" b="0" i="0" u="none" strike="noStrike">
                          <a:solidFill>
                            <a:srgbClr val="000000"/>
                          </a:solidFill>
                          <a:latin typeface="新細明體"/>
                        </a:rPr>
                        <a:t>                         </a:t>
                      </a:r>
                      <a:r>
                        <a:rPr lang="en-US" altLang="zh-TW" sz="2000" b="0" i="0" u="none" strike="noStrike">
                          <a:solidFill>
                            <a:srgbClr val="000000"/>
                          </a:solidFill>
                          <a:latin typeface="新細明體"/>
                        </a:rPr>
                        <a:t>-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50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75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smtClean="0">
                          <a:solidFill>
                            <a:srgbClr val="000000"/>
                          </a:solidFill>
                          <a:latin typeface="新細明體"/>
                        </a:rPr>
                        <a:t>95 </a:t>
                      </a:r>
                      <a:endParaRPr lang="en-US" altLang="zh-TW" sz="2000" b="0" i="0" u="none" strike="noStrike" dirty="0">
                        <a:solidFill>
                          <a:srgbClr val="000000"/>
                        </a:solidFill>
                        <a:latin typeface="新細明體"/>
                      </a:endParaRPr>
                    </a:p>
                  </a:txBody>
                  <a:tcPr marL="8514" marR="8514" marT="85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r>
              <a:tr h="569375">
                <a:tc rowSpan="2">
                  <a:txBody>
                    <a:bodyPr/>
                    <a:lstStyle/>
                    <a:p>
                      <a:pPr algn="ctr" fontAlgn="ctr"/>
                      <a:r>
                        <a:rPr lang="zh-TW" altLang="en-US" sz="2000" b="1" i="0" u="none" strike="noStrike" dirty="0">
                          <a:solidFill>
                            <a:schemeClr val="bg1"/>
                          </a:solidFill>
                          <a:latin typeface="新細明體"/>
                        </a:rPr>
                        <a:t>銷項</a:t>
                      </a:r>
                    </a:p>
                  </a:txBody>
                  <a:tcPr marL="8514" marR="8514" marT="85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zh-TW" altLang="en-US" sz="2000" b="1" i="0" u="none" strike="noStrike" dirty="0">
                          <a:solidFill>
                            <a:schemeClr val="bg1"/>
                          </a:solidFill>
                          <a:latin typeface="新細明體"/>
                        </a:rPr>
                        <a:t>銷售額</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1,000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1,500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smtClean="0">
                          <a:solidFill>
                            <a:srgbClr val="000000"/>
                          </a:solidFill>
                          <a:latin typeface="新細明體"/>
                        </a:rPr>
                        <a:t>1,905 </a:t>
                      </a:r>
                      <a:endParaRPr lang="en-US" altLang="zh-TW" sz="2000" b="0" i="0" u="none" strike="noStrike" dirty="0">
                        <a:solidFill>
                          <a:srgbClr val="000000"/>
                        </a:solidFill>
                        <a:latin typeface="新細明體"/>
                      </a:endParaRP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2,500 </a:t>
                      </a:r>
                    </a:p>
                  </a:txBody>
                  <a:tcPr marL="8514" marR="8514" marT="85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9375">
                <a:tc vMerge="1">
                  <a:txBody>
                    <a:bodyPr/>
                    <a:lstStyle/>
                    <a:p>
                      <a:endParaRPr lang="zh-TW" altLang="en-US"/>
                    </a:p>
                  </a:txBody>
                  <a:tcPr/>
                </a:tc>
                <a:tc>
                  <a:txBody>
                    <a:bodyPr/>
                    <a:lstStyle/>
                    <a:p>
                      <a:pPr algn="l" fontAlgn="ctr"/>
                      <a:r>
                        <a:rPr lang="zh-TW" altLang="en-US" sz="2000" b="1" i="0" u="none" strike="noStrike" dirty="0">
                          <a:solidFill>
                            <a:schemeClr val="bg1"/>
                          </a:solidFill>
                          <a:latin typeface="新細明體"/>
                        </a:rPr>
                        <a:t>稅額</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50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75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smtClean="0">
                          <a:solidFill>
                            <a:srgbClr val="000000"/>
                          </a:solidFill>
                          <a:latin typeface="新細明體"/>
                        </a:rPr>
                        <a:t>95 </a:t>
                      </a:r>
                      <a:endParaRPr lang="en-US" altLang="zh-TW" sz="2000" b="0" i="0" u="none" strike="noStrike" dirty="0">
                        <a:solidFill>
                          <a:srgbClr val="000000"/>
                        </a:solidFill>
                        <a:latin typeface="新細明體"/>
                      </a:endParaRP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125 </a:t>
                      </a:r>
                    </a:p>
                  </a:txBody>
                  <a:tcPr marL="8514" marR="8514" marT="85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2540">
                <a:tc gridSpan="2">
                  <a:txBody>
                    <a:bodyPr/>
                    <a:lstStyle/>
                    <a:p>
                      <a:pPr algn="l" fontAlgn="ctr"/>
                      <a:r>
                        <a:rPr lang="zh-TW" altLang="en-US" sz="2000" b="1" i="0" u="none" strike="noStrike" dirty="0">
                          <a:solidFill>
                            <a:schemeClr val="bg1"/>
                          </a:solidFill>
                          <a:latin typeface="新細明體"/>
                        </a:rPr>
                        <a:t>加值</a:t>
                      </a:r>
                    </a:p>
                  </a:txBody>
                  <a:tcPr marL="8514" marR="8514" marT="85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hMerge="1">
                  <a:txBody>
                    <a:bodyPr/>
                    <a:lstStyle/>
                    <a:p>
                      <a:endParaRPr lang="zh-TW" altLang="en-US"/>
                    </a:p>
                  </a:txBody>
                  <a:tcPr/>
                </a:tc>
                <a:tc>
                  <a:txBody>
                    <a:bodyPr/>
                    <a:lstStyle/>
                    <a:p>
                      <a:pPr algn="r" fontAlgn="ctr"/>
                      <a:r>
                        <a:rPr lang="zh-TW" altLang="en-US" sz="2000" b="0" i="0" u="none" strike="noStrike" dirty="0" smtClean="0">
                          <a:solidFill>
                            <a:srgbClr val="000000"/>
                          </a:solidFill>
                          <a:latin typeface="新細明體"/>
                        </a:rPr>
                        <a:t>              </a:t>
                      </a:r>
                      <a:r>
                        <a:rPr lang="en-US" altLang="zh-TW" sz="2000" b="0" i="0" u="none" strike="noStrike" dirty="0" smtClean="0">
                          <a:solidFill>
                            <a:srgbClr val="000000"/>
                          </a:solidFill>
                          <a:latin typeface="新細明體"/>
                        </a:rPr>
                        <a:t>1,000 </a:t>
                      </a:r>
                      <a:endParaRPr lang="en-US" altLang="zh-TW" sz="2000" b="0" i="0" u="none" strike="noStrike" dirty="0">
                        <a:solidFill>
                          <a:srgbClr val="000000"/>
                        </a:solidFill>
                        <a:latin typeface="新細明體"/>
                      </a:endParaRP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smtClean="0">
                          <a:solidFill>
                            <a:srgbClr val="000000"/>
                          </a:solidFill>
                          <a:latin typeface="新細明體"/>
                        </a:rPr>
                        <a:t>500 </a:t>
                      </a:r>
                      <a:endParaRPr lang="en-US" altLang="zh-TW" sz="2000" b="0" i="0" u="none" strike="noStrike" dirty="0">
                        <a:solidFill>
                          <a:srgbClr val="000000"/>
                        </a:solidFill>
                        <a:latin typeface="新細明體"/>
                      </a:endParaRP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smtClean="0">
                          <a:solidFill>
                            <a:srgbClr val="000000"/>
                          </a:solidFill>
                          <a:latin typeface="新細明體"/>
                        </a:rPr>
                        <a:t>405 </a:t>
                      </a:r>
                      <a:endParaRPr lang="en-US" altLang="zh-TW" sz="2000" b="0" i="0" u="none" strike="noStrike" dirty="0">
                        <a:solidFill>
                          <a:srgbClr val="000000"/>
                        </a:solidFill>
                        <a:latin typeface="新細明體"/>
                      </a:endParaRP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smtClean="0">
                          <a:solidFill>
                            <a:srgbClr val="000000"/>
                          </a:solidFill>
                          <a:latin typeface="新細明體"/>
                        </a:rPr>
                        <a:t>595 </a:t>
                      </a:r>
                      <a:endParaRPr lang="en-US" altLang="zh-TW" sz="2000" b="0" i="0" u="none" strike="noStrike" dirty="0">
                        <a:solidFill>
                          <a:srgbClr val="000000"/>
                        </a:solidFill>
                        <a:latin typeface="新細明體"/>
                      </a:endParaRPr>
                    </a:p>
                  </a:txBody>
                  <a:tcPr marL="8514" marR="8514" marT="85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572">
                <a:tc gridSpan="2">
                  <a:txBody>
                    <a:bodyPr/>
                    <a:lstStyle/>
                    <a:p>
                      <a:pPr algn="l" fontAlgn="ctr"/>
                      <a:r>
                        <a:rPr lang="zh-TW" altLang="en-US" sz="2000" b="1" i="0" u="none" strike="noStrike" dirty="0">
                          <a:solidFill>
                            <a:schemeClr val="bg1"/>
                          </a:solidFill>
                          <a:latin typeface="新細明體"/>
                        </a:rPr>
                        <a:t>應納稅額</a:t>
                      </a:r>
                    </a:p>
                  </a:txBody>
                  <a:tcPr marL="8514" marR="8514" marT="85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hMerge="1">
                  <a:txBody>
                    <a:bodyPr/>
                    <a:lstStyle/>
                    <a:p>
                      <a:endParaRPr lang="zh-TW" altLang="en-US"/>
                    </a:p>
                  </a:txBody>
                  <a:tcPr/>
                </a:tc>
                <a:tc>
                  <a:txBody>
                    <a:bodyPr/>
                    <a:lstStyle/>
                    <a:p>
                      <a:pPr algn="r" fontAlgn="ctr"/>
                      <a:r>
                        <a:rPr lang="en-US" altLang="zh-TW" sz="2000" b="0" i="0" u="none" strike="noStrike" dirty="0">
                          <a:solidFill>
                            <a:srgbClr val="000000"/>
                          </a:solidFill>
                          <a:latin typeface="新細明體"/>
                        </a:rPr>
                        <a:t>50-0=50</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a:solidFill>
                            <a:srgbClr val="000000"/>
                          </a:solidFill>
                          <a:latin typeface="新細明體"/>
                        </a:rPr>
                        <a:t>75-50=25 </a:t>
                      </a: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smtClean="0">
                          <a:solidFill>
                            <a:srgbClr val="000000"/>
                          </a:solidFill>
                          <a:latin typeface="新細明體"/>
                        </a:rPr>
                        <a:t>95-75=20 </a:t>
                      </a:r>
                      <a:endParaRPr lang="en-US" altLang="zh-TW" sz="2000" b="0" i="0" u="none" strike="noStrike" dirty="0">
                        <a:solidFill>
                          <a:srgbClr val="000000"/>
                        </a:solidFill>
                        <a:latin typeface="新細明體"/>
                      </a:endParaRPr>
                    </a:p>
                  </a:txBody>
                  <a:tcPr marL="8514" marR="8514" marT="85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zh-TW" altLang="en-US" sz="2000" b="0" i="0" u="none" strike="noStrike" dirty="0">
                          <a:solidFill>
                            <a:srgbClr val="000000"/>
                          </a:solidFill>
                          <a:latin typeface="新細明體"/>
                        </a:rPr>
                        <a:t> </a:t>
                      </a:r>
                      <a:r>
                        <a:rPr lang="en-US" altLang="zh-TW" sz="2000" b="0" i="0" u="none" strike="noStrike" dirty="0" smtClean="0">
                          <a:solidFill>
                            <a:srgbClr val="000000"/>
                          </a:solidFill>
                          <a:latin typeface="新細明體"/>
                        </a:rPr>
                        <a:t>125-95=30 </a:t>
                      </a:r>
                      <a:endParaRPr lang="en-US" altLang="zh-TW" sz="2000" b="0" i="0" u="none" strike="noStrike" dirty="0">
                        <a:solidFill>
                          <a:srgbClr val="000000"/>
                        </a:solidFill>
                        <a:latin typeface="新細明體"/>
                      </a:endParaRPr>
                    </a:p>
                  </a:txBody>
                  <a:tcPr marL="8514" marR="8514" marT="85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r>
              <a:tr h="289572">
                <a:tc gridSpan="6">
                  <a:txBody>
                    <a:bodyPr/>
                    <a:lstStyle/>
                    <a:p>
                      <a:pPr algn="l" fontAlgn="ctr"/>
                      <a:r>
                        <a:rPr lang="zh-TW" altLang="en-US" sz="2000" b="1" i="0" u="none" strike="noStrike" dirty="0" smtClean="0">
                          <a:solidFill>
                            <a:srgbClr val="000000"/>
                          </a:solidFill>
                          <a:latin typeface="新細明體"/>
                        </a:rPr>
                        <a:t>總營業稅額</a:t>
                      </a:r>
                      <a:r>
                        <a:rPr lang="zh-TW" altLang="en-US" sz="2000" b="1" i="0" u="none" strike="noStrike" dirty="0">
                          <a:solidFill>
                            <a:srgbClr val="000000"/>
                          </a:solidFill>
                          <a:latin typeface="新細明體"/>
                        </a:rPr>
                        <a:t>： </a:t>
                      </a:r>
                      <a:r>
                        <a:rPr lang="en-US" altLang="zh-TW" sz="2000" b="1" i="0" u="none" strike="noStrike" dirty="0" smtClean="0">
                          <a:solidFill>
                            <a:srgbClr val="000000"/>
                          </a:solidFill>
                          <a:latin typeface="新細明體"/>
                        </a:rPr>
                        <a:t>50+25+20+30=125 </a:t>
                      </a:r>
                      <a:r>
                        <a:rPr lang="en-US" altLang="zh-TW" sz="2000" b="1" i="0" u="none" strike="noStrike" dirty="0" smtClean="0">
                          <a:solidFill>
                            <a:srgbClr val="FF0000"/>
                          </a:solidFill>
                          <a:latin typeface="新細明體"/>
                        </a:rPr>
                        <a:t>【</a:t>
                      </a:r>
                      <a:r>
                        <a:rPr lang="zh-TW" altLang="en-US" sz="2000" b="1" i="0" u="none" strike="noStrike" dirty="0" smtClean="0">
                          <a:solidFill>
                            <a:srgbClr val="FF0000"/>
                          </a:solidFill>
                          <a:latin typeface="新細明體"/>
                        </a:rPr>
                        <a:t>批發商的營業損益減少 </a:t>
                      </a:r>
                      <a:r>
                        <a:rPr lang="en-US" altLang="zh-TW" sz="2000" b="1" i="0" u="none" strike="noStrike" dirty="0" smtClean="0">
                          <a:solidFill>
                            <a:srgbClr val="FF0000"/>
                          </a:solidFill>
                          <a:latin typeface="新細明體"/>
                        </a:rPr>
                        <a:t>95】</a:t>
                      </a:r>
                      <a:endParaRPr lang="en-US" altLang="zh-TW" sz="2000" b="1" i="0" u="none" strike="noStrike" dirty="0">
                        <a:solidFill>
                          <a:srgbClr val="FF0000"/>
                        </a:solidFill>
                        <a:latin typeface="新細明體"/>
                      </a:endParaRPr>
                    </a:p>
                  </a:txBody>
                  <a:tcPr marL="8514" marR="8514" marT="851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bl>
          </a:graphicData>
        </a:graphic>
      </p:graphicFrame>
      <p:sp>
        <p:nvSpPr>
          <p:cNvPr id="8" name="矩形 7"/>
          <p:cNvSpPr/>
          <p:nvPr/>
        </p:nvSpPr>
        <p:spPr bwMode="ltGray">
          <a:xfrm>
            <a:off x="5220072" y="3717032"/>
            <a:ext cx="1728192" cy="1224136"/>
          </a:xfrm>
          <a:prstGeom prst="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err="1" smtClean="0">
              <a:solidFill>
                <a:schemeClr val="bg1"/>
              </a:solidFill>
              <a:latin typeface="Georgia" pitchFamily="18" charset="0"/>
            </a:endParaRPr>
          </a:p>
        </p:txBody>
      </p:sp>
    </p:spTree>
    <p:extLst>
      <p:ext uri="{BB962C8B-B14F-4D97-AF65-F5344CB8AC3E}">
        <p14:creationId xmlns:p14="http://schemas.microsoft.com/office/powerpoint/2010/main" xmlns="" val="20181485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14</a:t>
            </a:fld>
            <a:endParaRPr lang="zh-TW" altLang="en-US"/>
          </a:p>
        </p:txBody>
      </p:sp>
      <p:sp>
        <p:nvSpPr>
          <p:cNvPr id="5" name="Rectangle 2"/>
          <p:cNvSpPr txBox="1">
            <a:spLocks noChangeArrowheads="1"/>
          </p:cNvSpPr>
          <p:nvPr/>
        </p:nvSpPr>
        <p:spPr>
          <a:xfrm>
            <a:off x="179512" y="-171400"/>
            <a:ext cx="8856984"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2800" b="1" dirty="0" smtClean="0">
                <a:latin typeface="標楷體" pitchFamily="65" charset="-120"/>
                <a:ea typeface="標楷體" pitchFamily="65" charset="-120"/>
              </a:rPr>
              <a:t>1.4.4  </a:t>
            </a:r>
            <a:r>
              <a:rPr lang="zh-TW" altLang="en-US" sz="2800" b="1" dirty="0" smtClean="0">
                <a:latin typeface="標楷體" pitchFamily="65" charset="-120"/>
                <a:ea typeface="標楷體" pitchFamily="65" charset="-120"/>
              </a:rPr>
              <a:t>營業稅─兼營</a:t>
            </a:r>
            <a:r>
              <a:rPr lang="zh-TW" altLang="en-US" sz="2800" b="1" dirty="0">
                <a:latin typeface="標楷體" pitchFamily="65" charset="-120"/>
                <a:ea typeface="標楷體" pitchFamily="65" charset="-120"/>
              </a:rPr>
              <a:t>營業人放棄免稅對下游客戶的影響 </a:t>
            </a:r>
            <a:endParaRPr lang="en-US" altLang="zh-TW" sz="2800" b="1" dirty="0" smtClean="0">
              <a:latin typeface="標楷體" pitchFamily="65" charset="-120"/>
              <a:ea typeface="標楷體" pitchFamily="65" charset="-120"/>
            </a:endParaRPr>
          </a:p>
        </p:txBody>
      </p:sp>
      <p:graphicFrame>
        <p:nvGraphicFramePr>
          <p:cNvPr id="6" name="表格 5"/>
          <p:cNvGraphicFramePr>
            <a:graphicFrameLocks noGrp="1"/>
          </p:cNvGraphicFramePr>
          <p:nvPr>
            <p:extLst>
              <p:ext uri="{D42A27DB-BD31-4B8C-83A1-F6EECF244321}">
                <p14:modId xmlns:p14="http://schemas.microsoft.com/office/powerpoint/2010/main" xmlns="" val="2534647040"/>
              </p:ext>
            </p:extLst>
          </p:nvPr>
        </p:nvGraphicFramePr>
        <p:xfrm>
          <a:off x="179512" y="692696"/>
          <a:ext cx="8892480" cy="5930384"/>
        </p:xfrm>
        <a:graphic>
          <a:graphicData uri="http://schemas.openxmlformats.org/drawingml/2006/table">
            <a:tbl>
              <a:tblPr/>
              <a:tblGrid>
                <a:gridCol w="958993"/>
                <a:gridCol w="896722"/>
                <a:gridCol w="1556806"/>
                <a:gridCol w="1706258"/>
                <a:gridCol w="1805896"/>
                <a:gridCol w="1967805"/>
              </a:tblGrid>
              <a:tr h="183918">
                <a:tc gridSpan="6">
                  <a:txBody>
                    <a:bodyPr/>
                    <a:lstStyle/>
                    <a:p>
                      <a:pPr algn="ctr" fontAlgn="ctr"/>
                      <a:r>
                        <a:rPr lang="en-US" altLang="zh-TW" sz="1300" b="1" i="0" u="none" strike="noStrike" dirty="0">
                          <a:solidFill>
                            <a:schemeClr val="bg1"/>
                          </a:solidFill>
                          <a:latin typeface="新細明體"/>
                        </a:rPr>
                        <a:t>1.</a:t>
                      </a:r>
                      <a:r>
                        <a:rPr lang="zh-TW" altLang="en-US" sz="1300" b="1" i="0" u="none" strike="noStrike" dirty="0">
                          <a:solidFill>
                            <a:schemeClr val="bg1"/>
                          </a:solidFill>
                          <a:latin typeface="新細明體"/>
                        </a:rPr>
                        <a:t>「最初銷售階段」之免稅                                        單位：元</a:t>
                      </a:r>
                    </a:p>
                  </a:txBody>
                  <a:tcPr marL="6376" marR="6376" marT="63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83918">
                <a:tc gridSpan="2">
                  <a:txBody>
                    <a:bodyPr/>
                    <a:lstStyle/>
                    <a:p>
                      <a:pPr algn="ctr" fontAlgn="ctr"/>
                      <a:r>
                        <a:rPr lang="zh-TW" altLang="en-US" sz="1300" b="0" i="0" u="none" strike="noStrike" dirty="0">
                          <a:solidFill>
                            <a:schemeClr val="bg1"/>
                          </a:solidFill>
                          <a:latin typeface="新細明體"/>
                        </a:rPr>
                        <a:t>　</a:t>
                      </a:r>
                    </a:p>
                  </a:txBody>
                  <a:tcPr marL="6376" marR="6376" marT="63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hMerge="1">
                  <a:txBody>
                    <a:bodyPr/>
                    <a:lstStyle/>
                    <a:p>
                      <a:endParaRPr lang="zh-TW" altLang="en-US"/>
                    </a:p>
                  </a:txBody>
                  <a:tcPr/>
                </a:tc>
                <a:tc>
                  <a:txBody>
                    <a:bodyPr/>
                    <a:lstStyle/>
                    <a:p>
                      <a:pPr algn="ctr" fontAlgn="ctr"/>
                      <a:r>
                        <a:rPr lang="zh-TW" altLang="en-US" sz="1300" b="1" i="0" u="none" strike="noStrike" dirty="0">
                          <a:solidFill>
                            <a:schemeClr val="bg1"/>
                          </a:solidFill>
                          <a:latin typeface="新細明體"/>
                        </a:rPr>
                        <a:t>原料</a:t>
                      </a:r>
                      <a:r>
                        <a:rPr lang="zh-TW" altLang="en-US" sz="1300" b="1" i="0" u="none" strike="noStrike" dirty="0" smtClean="0">
                          <a:solidFill>
                            <a:schemeClr val="bg1"/>
                          </a:solidFill>
                          <a:latin typeface="新細明體"/>
                        </a:rPr>
                        <a:t>供應商</a:t>
                      </a:r>
                      <a:r>
                        <a:rPr lang="en-US" altLang="zh-TW" sz="1300" b="1" i="0" u="none" strike="noStrike" dirty="0" smtClean="0">
                          <a:solidFill>
                            <a:schemeClr val="bg1"/>
                          </a:solidFill>
                          <a:latin typeface="新細明體"/>
                        </a:rPr>
                        <a:t>(</a:t>
                      </a:r>
                      <a:r>
                        <a:rPr lang="zh-TW" altLang="en-US" sz="1300" b="1" i="0" u="none" strike="noStrike" dirty="0" smtClean="0">
                          <a:solidFill>
                            <a:schemeClr val="bg1"/>
                          </a:solidFill>
                          <a:latin typeface="新細明體"/>
                        </a:rPr>
                        <a:t>免稅</a:t>
                      </a:r>
                      <a:r>
                        <a:rPr lang="en-US" altLang="zh-TW" sz="1300" b="1" i="0" u="none" strike="noStrike" dirty="0" smtClean="0">
                          <a:solidFill>
                            <a:schemeClr val="bg1"/>
                          </a:solidFill>
                          <a:latin typeface="新細明體"/>
                        </a:rPr>
                        <a:t>)</a:t>
                      </a:r>
                      <a:endParaRPr lang="zh-TW" altLang="en-US" sz="1300" b="1" i="0" u="none" strike="noStrike" dirty="0">
                        <a:solidFill>
                          <a:schemeClr val="bg1"/>
                        </a:solidFill>
                        <a:latin typeface="新細明體"/>
                      </a:endParaRP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zh-TW" altLang="en-US" sz="1300" b="1" i="0" u="none" strike="noStrike" dirty="0">
                          <a:solidFill>
                            <a:schemeClr val="bg1"/>
                          </a:solidFill>
                          <a:latin typeface="新細明體"/>
                        </a:rPr>
                        <a:t>製造商</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zh-TW" altLang="en-US" sz="1300" b="1" i="0" u="none" strike="noStrike" dirty="0">
                          <a:solidFill>
                            <a:schemeClr val="bg1"/>
                          </a:solidFill>
                          <a:latin typeface="新細明體"/>
                        </a:rPr>
                        <a:t>批發商</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zh-TW" altLang="en-US" sz="1300" b="1" i="0" u="none" strike="noStrike" dirty="0">
                          <a:solidFill>
                            <a:schemeClr val="bg1"/>
                          </a:solidFill>
                          <a:latin typeface="新細明體"/>
                        </a:rPr>
                        <a:t>零售商</a:t>
                      </a:r>
                    </a:p>
                  </a:txBody>
                  <a:tcPr marL="6376" marR="6376" marT="63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r>
              <a:tr h="183918">
                <a:tc rowSpan="2">
                  <a:txBody>
                    <a:bodyPr/>
                    <a:lstStyle/>
                    <a:p>
                      <a:pPr algn="ctr" fontAlgn="ctr"/>
                      <a:r>
                        <a:rPr lang="zh-TW" altLang="en-US" sz="1300" b="0" i="0" u="none" strike="noStrike" dirty="0">
                          <a:solidFill>
                            <a:schemeClr val="bg1"/>
                          </a:solidFill>
                          <a:latin typeface="新細明體"/>
                        </a:rPr>
                        <a:t>進項</a:t>
                      </a:r>
                    </a:p>
                  </a:txBody>
                  <a:tcPr marL="6376" marR="6376" marT="63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zh-TW" altLang="en-US" sz="1300" b="0" i="0" u="none" strike="noStrike" dirty="0">
                          <a:solidFill>
                            <a:schemeClr val="bg1"/>
                          </a:solidFill>
                          <a:latin typeface="新細明體"/>
                        </a:rPr>
                        <a:t>銷售額</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1,000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1,500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2,000 </a:t>
                      </a:r>
                    </a:p>
                  </a:txBody>
                  <a:tcPr marL="6376" marR="6376" marT="63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r>
              <a:tr h="183918">
                <a:tc vMerge="1">
                  <a:txBody>
                    <a:bodyPr/>
                    <a:lstStyle/>
                    <a:p>
                      <a:endParaRPr lang="zh-TW" altLang="en-US"/>
                    </a:p>
                  </a:txBody>
                  <a:tcPr/>
                </a:tc>
                <a:tc>
                  <a:txBody>
                    <a:bodyPr/>
                    <a:lstStyle/>
                    <a:p>
                      <a:pPr algn="l" fontAlgn="ctr"/>
                      <a:r>
                        <a:rPr lang="zh-TW" altLang="en-US" sz="1300" b="0" i="0" u="none" strike="noStrike" dirty="0">
                          <a:solidFill>
                            <a:schemeClr val="bg1"/>
                          </a:solidFill>
                          <a:latin typeface="新細明體"/>
                        </a:rPr>
                        <a:t>稅額</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75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100 </a:t>
                      </a:r>
                    </a:p>
                  </a:txBody>
                  <a:tcPr marL="6376" marR="6376" marT="63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r>
              <a:tr h="183918">
                <a:tc rowSpan="2">
                  <a:txBody>
                    <a:bodyPr/>
                    <a:lstStyle/>
                    <a:p>
                      <a:pPr algn="ctr" fontAlgn="ctr"/>
                      <a:r>
                        <a:rPr lang="zh-TW" altLang="en-US" sz="1300" b="0" i="0" u="none" strike="noStrike">
                          <a:solidFill>
                            <a:schemeClr val="bg1"/>
                          </a:solidFill>
                          <a:latin typeface="新細明體"/>
                        </a:rPr>
                        <a:t>銷項</a:t>
                      </a:r>
                    </a:p>
                  </a:txBody>
                  <a:tcPr marL="6376" marR="6376" marT="63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zh-TW" altLang="en-US" sz="1300" b="0" i="0" u="none" strike="noStrike" dirty="0">
                          <a:solidFill>
                            <a:schemeClr val="bg1"/>
                          </a:solidFill>
                          <a:latin typeface="新細明體"/>
                        </a:rPr>
                        <a:t>銷售額</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1,000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1,500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2,000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l"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2,500 </a:t>
                      </a:r>
                    </a:p>
                  </a:txBody>
                  <a:tcPr marL="6376" marR="6376" marT="63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918">
                <a:tc vMerge="1">
                  <a:txBody>
                    <a:bodyPr/>
                    <a:lstStyle/>
                    <a:p>
                      <a:endParaRPr lang="zh-TW" altLang="en-US"/>
                    </a:p>
                  </a:txBody>
                  <a:tcPr/>
                </a:tc>
                <a:tc>
                  <a:txBody>
                    <a:bodyPr/>
                    <a:lstStyle/>
                    <a:p>
                      <a:pPr algn="l" fontAlgn="ctr"/>
                      <a:r>
                        <a:rPr lang="zh-TW" altLang="en-US" sz="1300" b="0" i="0" u="none" strike="noStrike" dirty="0">
                          <a:solidFill>
                            <a:schemeClr val="bg1"/>
                          </a:solidFill>
                          <a:latin typeface="新細明體"/>
                        </a:rPr>
                        <a:t>稅額</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75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100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l"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125 </a:t>
                      </a:r>
                    </a:p>
                  </a:txBody>
                  <a:tcPr marL="6376" marR="6376" marT="63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918">
                <a:tc gridSpan="2">
                  <a:txBody>
                    <a:bodyPr/>
                    <a:lstStyle/>
                    <a:p>
                      <a:pPr algn="l" fontAlgn="ctr"/>
                      <a:r>
                        <a:rPr lang="zh-TW" altLang="en-US" sz="1300" b="0" i="0" u="none" strike="noStrike" dirty="0">
                          <a:solidFill>
                            <a:schemeClr val="bg1"/>
                          </a:solidFill>
                          <a:latin typeface="新細明體"/>
                        </a:rPr>
                        <a:t>加值</a:t>
                      </a:r>
                    </a:p>
                  </a:txBody>
                  <a:tcPr marL="6376" marR="6376" marT="63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hMerge="1">
                  <a:txBody>
                    <a:bodyPr/>
                    <a:lstStyle/>
                    <a:p>
                      <a:endParaRPr lang="zh-TW" altLang="en-US"/>
                    </a:p>
                  </a:txBody>
                  <a:tcPr/>
                </a:tc>
                <a:tc>
                  <a:txBody>
                    <a:bodyPr/>
                    <a:lstStyle/>
                    <a:p>
                      <a:pPr algn="l"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1,000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500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500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500 </a:t>
                      </a:r>
                    </a:p>
                  </a:txBody>
                  <a:tcPr marL="6376" marR="6376" marT="63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918">
                <a:tc gridSpan="2">
                  <a:txBody>
                    <a:bodyPr/>
                    <a:lstStyle/>
                    <a:p>
                      <a:pPr algn="l" fontAlgn="ctr"/>
                      <a:r>
                        <a:rPr lang="zh-TW" altLang="en-US" sz="1300" b="0" i="0" u="none" strike="noStrike">
                          <a:solidFill>
                            <a:srgbClr val="000000"/>
                          </a:solidFill>
                          <a:latin typeface="新細明體"/>
                        </a:rPr>
                        <a:t>應納稅額</a:t>
                      </a:r>
                    </a:p>
                  </a:txBody>
                  <a:tcPr marL="6376" marR="6376" marT="63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hMerge="1">
                  <a:txBody>
                    <a:bodyPr/>
                    <a:lstStyle/>
                    <a:p>
                      <a:endParaRPr lang="zh-TW" altLang="en-US"/>
                    </a:p>
                  </a:txBody>
                  <a:tcPr/>
                </a:tc>
                <a:tc>
                  <a:txBody>
                    <a:bodyPr/>
                    <a:lstStyle/>
                    <a:p>
                      <a:pPr algn="r" fontAlgn="ctr"/>
                      <a:r>
                        <a:rPr lang="en-US" altLang="zh-TW" sz="1300" b="0" i="0" u="none" strike="noStrike">
                          <a:solidFill>
                            <a:srgbClr val="000000"/>
                          </a:solidFill>
                          <a:latin typeface="新細明體"/>
                        </a:rPr>
                        <a:t>0-0=0</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75-0=75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100-75=25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125-100=25 </a:t>
                      </a:r>
                    </a:p>
                  </a:txBody>
                  <a:tcPr marL="6376" marR="6376" marT="63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r>
              <a:tr h="192278">
                <a:tc gridSpan="6">
                  <a:txBody>
                    <a:bodyPr/>
                    <a:lstStyle/>
                    <a:p>
                      <a:pPr algn="l" fontAlgn="ctr"/>
                      <a:r>
                        <a:rPr lang="zh-TW" altLang="en-US" sz="1300" b="1" i="0" u="none" strike="noStrike" dirty="0" smtClean="0">
                          <a:solidFill>
                            <a:srgbClr val="000000"/>
                          </a:solidFill>
                          <a:latin typeface="新細明體"/>
                        </a:rPr>
                        <a:t>總營業稅額</a:t>
                      </a:r>
                      <a:r>
                        <a:rPr lang="zh-TW" altLang="en-US" sz="1300" b="1" i="0" u="none" strike="noStrike" dirty="0">
                          <a:solidFill>
                            <a:srgbClr val="000000"/>
                          </a:solidFill>
                          <a:latin typeface="新細明體"/>
                        </a:rPr>
                        <a:t>：</a:t>
                      </a:r>
                      <a:r>
                        <a:rPr lang="en-US" altLang="zh-TW" sz="1300" b="1" i="0" u="none" strike="noStrike" dirty="0">
                          <a:solidFill>
                            <a:srgbClr val="000000"/>
                          </a:solidFill>
                          <a:latin typeface="新細明體"/>
                        </a:rPr>
                        <a:t>0+75+25+25=125    </a:t>
                      </a:r>
                      <a:r>
                        <a:rPr lang="en-US" altLang="zh-TW" sz="1300" b="1" i="0" u="none" strike="noStrike" dirty="0">
                          <a:solidFill>
                            <a:srgbClr val="FF0000"/>
                          </a:solidFill>
                          <a:latin typeface="新細明體"/>
                        </a:rPr>
                        <a:t>【</a:t>
                      </a:r>
                      <a:r>
                        <a:rPr lang="zh-TW" altLang="en-US" sz="1300" b="1" i="0" u="none" strike="noStrike" dirty="0">
                          <a:solidFill>
                            <a:srgbClr val="FF0000"/>
                          </a:solidFill>
                          <a:latin typeface="新細明體"/>
                        </a:rPr>
                        <a:t>製造商階段產生追捕效果 </a:t>
                      </a:r>
                      <a:r>
                        <a:rPr lang="en-US" altLang="zh-TW" sz="1300" b="1" i="0" u="none" strike="noStrike" dirty="0">
                          <a:solidFill>
                            <a:srgbClr val="FF0000"/>
                          </a:solidFill>
                          <a:latin typeface="新細明體"/>
                        </a:rPr>
                        <a:t>1,500*5%=75】</a:t>
                      </a:r>
                    </a:p>
                  </a:txBody>
                  <a:tcPr marL="6376" marR="6376" marT="63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68869">
                <a:tc>
                  <a:txBody>
                    <a:bodyPr/>
                    <a:lstStyle/>
                    <a:p>
                      <a:pPr algn="l" fontAlgn="ctr"/>
                      <a:endParaRPr lang="zh-TW" altLang="en-US" sz="1300" b="0" i="0" u="none" strike="noStrike">
                        <a:solidFill>
                          <a:srgbClr val="000000"/>
                        </a:solidFill>
                        <a:latin typeface="新細明體"/>
                      </a:endParaRPr>
                    </a:p>
                  </a:txBody>
                  <a:tcPr marL="6376" marR="6376" marT="637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zh-TW" altLang="en-US" sz="1300" b="0" i="0" u="none" strike="noStrike">
                        <a:solidFill>
                          <a:srgbClr val="000000"/>
                        </a:solidFill>
                        <a:latin typeface="新細明體"/>
                      </a:endParaRPr>
                    </a:p>
                  </a:txBody>
                  <a:tcPr marL="6376" marR="6376" marT="637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zh-TW" altLang="en-US" sz="1300" b="0" i="0" u="none" strike="noStrike">
                        <a:solidFill>
                          <a:srgbClr val="000000"/>
                        </a:solidFill>
                        <a:latin typeface="新細明體"/>
                      </a:endParaRPr>
                    </a:p>
                  </a:txBody>
                  <a:tcPr marL="6376" marR="6376" marT="637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zh-TW" altLang="en-US" sz="1300" b="0" i="0" u="none" strike="noStrike">
                        <a:solidFill>
                          <a:srgbClr val="000000"/>
                        </a:solidFill>
                        <a:latin typeface="新細明體"/>
                      </a:endParaRPr>
                    </a:p>
                  </a:txBody>
                  <a:tcPr marL="6376" marR="6376" marT="637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zh-TW" altLang="en-US" sz="1300" b="0" i="0" u="none" strike="noStrike" dirty="0">
                        <a:solidFill>
                          <a:srgbClr val="000000"/>
                        </a:solidFill>
                        <a:latin typeface="新細明體"/>
                      </a:endParaRPr>
                    </a:p>
                  </a:txBody>
                  <a:tcPr marL="6376" marR="6376" marT="637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zh-TW" altLang="en-US" sz="1300" b="0" i="0" u="none" strike="noStrike">
                        <a:solidFill>
                          <a:srgbClr val="000000"/>
                        </a:solidFill>
                        <a:latin typeface="新細明體"/>
                      </a:endParaRPr>
                    </a:p>
                  </a:txBody>
                  <a:tcPr marL="6376" marR="6376" marT="637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918">
                <a:tc gridSpan="6">
                  <a:txBody>
                    <a:bodyPr/>
                    <a:lstStyle/>
                    <a:p>
                      <a:pPr algn="ctr" fontAlgn="ctr"/>
                      <a:r>
                        <a:rPr lang="en-US" altLang="zh-TW" sz="1300" b="1" i="0" u="none" strike="noStrike" dirty="0">
                          <a:solidFill>
                            <a:schemeClr val="bg1"/>
                          </a:solidFill>
                          <a:latin typeface="新細明體"/>
                        </a:rPr>
                        <a:t>2.</a:t>
                      </a:r>
                      <a:r>
                        <a:rPr lang="zh-TW" altLang="en-US" sz="1300" b="1" i="0" u="none" strike="noStrike" dirty="0">
                          <a:solidFill>
                            <a:schemeClr val="bg1"/>
                          </a:solidFill>
                          <a:latin typeface="新細明體"/>
                        </a:rPr>
                        <a:t>「中間銷售階段」之免稅                                        單位：元</a:t>
                      </a:r>
                    </a:p>
                  </a:txBody>
                  <a:tcPr marL="6376" marR="6376" marT="63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83918">
                <a:tc gridSpan="2">
                  <a:txBody>
                    <a:bodyPr/>
                    <a:lstStyle/>
                    <a:p>
                      <a:pPr algn="ctr" fontAlgn="ctr"/>
                      <a:r>
                        <a:rPr lang="zh-TW" altLang="en-US" sz="1300" b="0" i="0" u="none" strike="noStrike">
                          <a:solidFill>
                            <a:schemeClr val="bg1"/>
                          </a:solidFill>
                          <a:latin typeface="新細明體"/>
                        </a:rPr>
                        <a:t>　</a:t>
                      </a:r>
                    </a:p>
                  </a:txBody>
                  <a:tcPr marL="6376" marR="6376" marT="63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hMerge="1">
                  <a:txBody>
                    <a:bodyPr/>
                    <a:lstStyle/>
                    <a:p>
                      <a:endParaRPr lang="zh-TW" altLang="en-US"/>
                    </a:p>
                  </a:txBody>
                  <a:tcPr/>
                </a:tc>
                <a:tc>
                  <a:txBody>
                    <a:bodyPr/>
                    <a:lstStyle/>
                    <a:p>
                      <a:pPr algn="ctr" fontAlgn="ctr"/>
                      <a:r>
                        <a:rPr lang="zh-TW" altLang="en-US" sz="1300" b="1" i="0" u="none" strike="noStrike">
                          <a:solidFill>
                            <a:schemeClr val="bg1"/>
                          </a:solidFill>
                          <a:latin typeface="新細明體"/>
                        </a:rPr>
                        <a:t>原料供應商</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zh-TW" altLang="en-US" sz="1300" b="1" i="0" u="none" strike="noStrike" dirty="0" smtClean="0">
                          <a:solidFill>
                            <a:schemeClr val="bg1"/>
                          </a:solidFill>
                          <a:latin typeface="新細明體"/>
                        </a:rPr>
                        <a:t>製造商</a:t>
                      </a:r>
                      <a:r>
                        <a:rPr lang="en-US" altLang="zh-TW" sz="1300" b="1" i="0" u="none" strike="noStrike" dirty="0" smtClean="0">
                          <a:solidFill>
                            <a:schemeClr val="bg1"/>
                          </a:solidFill>
                          <a:latin typeface="新細明體"/>
                        </a:rPr>
                        <a:t>(</a:t>
                      </a:r>
                      <a:r>
                        <a:rPr lang="zh-TW" altLang="en-US" sz="1300" b="1" i="0" u="none" strike="noStrike" dirty="0" smtClean="0">
                          <a:solidFill>
                            <a:schemeClr val="bg1"/>
                          </a:solidFill>
                          <a:latin typeface="新細明體"/>
                        </a:rPr>
                        <a:t>免稅</a:t>
                      </a:r>
                      <a:r>
                        <a:rPr lang="en-US" altLang="zh-TW" sz="1300" b="1" i="0" u="none" strike="noStrike" dirty="0" smtClean="0">
                          <a:solidFill>
                            <a:schemeClr val="bg1"/>
                          </a:solidFill>
                          <a:latin typeface="新細明體"/>
                        </a:rPr>
                        <a:t>)</a:t>
                      </a:r>
                      <a:endParaRPr lang="zh-TW" altLang="en-US" sz="1300" b="1" i="0" u="none" strike="noStrike" dirty="0">
                        <a:solidFill>
                          <a:schemeClr val="bg1"/>
                        </a:solidFill>
                        <a:latin typeface="新細明體"/>
                      </a:endParaRP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zh-TW" altLang="en-US" sz="1300" b="1" i="0" u="none" strike="noStrike" dirty="0">
                          <a:solidFill>
                            <a:schemeClr val="bg1"/>
                          </a:solidFill>
                          <a:latin typeface="新細明體"/>
                        </a:rPr>
                        <a:t>批發商</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zh-TW" altLang="en-US" sz="1300" b="1" i="0" u="none" strike="noStrike" dirty="0">
                          <a:solidFill>
                            <a:schemeClr val="bg1"/>
                          </a:solidFill>
                          <a:latin typeface="新細明體"/>
                        </a:rPr>
                        <a:t>零售商</a:t>
                      </a:r>
                    </a:p>
                  </a:txBody>
                  <a:tcPr marL="6376" marR="6376" marT="63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r>
              <a:tr h="183918">
                <a:tc rowSpan="2">
                  <a:txBody>
                    <a:bodyPr/>
                    <a:lstStyle/>
                    <a:p>
                      <a:pPr algn="ctr" fontAlgn="ctr"/>
                      <a:r>
                        <a:rPr lang="zh-TW" altLang="en-US" sz="1300" b="0" i="0" u="none" strike="noStrike" dirty="0">
                          <a:solidFill>
                            <a:schemeClr val="bg1"/>
                          </a:solidFill>
                          <a:latin typeface="新細明體"/>
                        </a:rPr>
                        <a:t>進項</a:t>
                      </a:r>
                    </a:p>
                  </a:txBody>
                  <a:tcPr marL="6376" marR="6376" marT="63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zh-TW" altLang="en-US" sz="1300" b="0" i="0" u="none" strike="noStrike" dirty="0">
                          <a:solidFill>
                            <a:schemeClr val="bg1"/>
                          </a:solidFill>
                          <a:latin typeface="新細明體"/>
                        </a:rPr>
                        <a:t>銷售額</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1,000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1,550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2,050 </a:t>
                      </a:r>
                    </a:p>
                  </a:txBody>
                  <a:tcPr marL="6376" marR="6376" marT="63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r>
              <a:tr h="183918">
                <a:tc vMerge="1">
                  <a:txBody>
                    <a:bodyPr/>
                    <a:lstStyle/>
                    <a:p>
                      <a:endParaRPr lang="zh-TW" altLang="en-US"/>
                    </a:p>
                  </a:txBody>
                  <a:tcPr/>
                </a:tc>
                <a:tc>
                  <a:txBody>
                    <a:bodyPr/>
                    <a:lstStyle/>
                    <a:p>
                      <a:pPr algn="l" fontAlgn="ctr"/>
                      <a:r>
                        <a:rPr lang="zh-TW" altLang="en-US" sz="1300" b="0" i="0" u="none" strike="noStrike" dirty="0">
                          <a:solidFill>
                            <a:schemeClr val="bg1"/>
                          </a:solidFill>
                          <a:latin typeface="新細明體"/>
                        </a:rPr>
                        <a:t>稅額</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50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103 </a:t>
                      </a:r>
                    </a:p>
                  </a:txBody>
                  <a:tcPr marL="6376" marR="6376" marT="63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r>
              <a:tr h="183918">
                <a:tc rowSpan="2">
                  <a:txBody>
                    <a:bodyPr/>
                    <a:lstStyle/>
                    <a:p>
                      <a:pPr algn="ctr" fontAlgn="ctr"/>
                      <a:r>
                        <a:rPr lang="zh-TW" altLang="en-US" sz="1300" b="0" i="0" u="none" strike="noStrike">
                          <a:solidFill>
                            <a:schemeClr val="bg1"/>
                          </a:solidFill>
                          <a:latin typeface="新細明體"/>
                        </a:rPr>
                        <a:t>銷項</a:t>
                      </a:r>
                    </a:p>
                  </a:txBody>
                  <a:tcPr marL="6376" marR="6376" marT="63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zh-TW" altLang="en-US" sz="1300" b="0" i="0" u="none" strike="noStrike" dirty="0">
                          <a:solidFill>
                            <a:schemeClr val="bg1"/>
                          </a:solidFill>
                          <a:latin typeface="新細明體"/>
                        </a:rPr>
                        <a:t>銷售額</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1,000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1,550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2,050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l"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2,550 </a:t>
                      </a:r>
                    </a:p>
                  </a:txBody>
                  <a:tcPr marL="6376" marR="6376" marT="63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918">
                <a:tc vMerge="1">
                  <a:txBody>
                    <a:bodyPr/>
                    <a:lstStyle/>
                    <a:p>
                      <a:endParaRPr lang="zh-TW" altLang="en-US"/>
                    </a:p>
                  </a:txBody>
                  <a:tcPr/>
                </a:tc>
                <a:tc>
                  <a:txBody>
                    <a:bodyPr/>
                    <a:lstStyle/>
                    <a:p>
                      <a:pPr algn="l" fontAlgn="ctr"/>
                      <a:r>
                        <a:rPr lang="zh-TW" altLang="en-US" sz="1300" b="0" i="0" u="none" strike="noStrike" dirty="0">
                          <a:solidFill>
                            <a:schemeClr val="bg1"/>
                          </a:solidFill>
                          <a:latin typeface="新細明體"/>
                        </a:rPr>
                        <a:t>稅額</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50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103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l"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128 </a:t>
                      </a:r>
                    </a:p>
                  </a:txBody>
                  <a:tcPr marL="6376" marR="6376" marT="63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918">
                <a:tc gridSpan="2">
                  <a:txBody>
                    <a:bodyPr/>
                    <a:lstStyle/>
                    <a:p>
                      <a:pPr algn="l" fontAlgn="ctr"/>
                      <a:r>
                        <a:rPr lang="zh-TW" altLang="en-US" sz="1300" b="0" i="0" u="none" strike="noStrike">
                          <a:solidFill>
                            <a:srgbClr val="000000"/>
                          </a:solidFill>
                          <a:latin typeface="新細明體"/>
                        </a:rPr>
                        <a:t>加值</a:t>
                      </a:r>
                    </a:p>
                  </a:txBody>
                  <a:tcPr marL="6376" marR="6376" marT="63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gn="l"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1,000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500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500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500 </a:t>
                      </a:r>
                    </a:p>
                  </a:txBody>
                  <a:tcPr marL="6376" marR="6376" marT="63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918">
                <a:tc gridSpan="2">
                  <a:txBody>
                    <a:bodyPr/>
                    <a:lstStyle/>
                    <a:p>
                      <a:pPr algn="l" fontAlgn="ctr"/>
                      <a:r>
                        <a:rPr lang="zh-TW" altLang="en-US" sz="1300" b="0" i="0" u="none" strike="noStrike">
                          <a:solidFill>
                            <a:srgbClr val="000000"/>
                          </a:solidFill>
                          <a:latin typeface="新細明體"/>
                        </a:rPr>
                        <a:t>應納稅額</a:t>
                      </a:r>
                    </a:p>
                  </a:txBody>
                  <a:tcPr marL="6376" marR="6376" marT="63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hMerge="1">
                  <a:txBody>
                    <a:bodyPr/>
                    <a:lstStyle/>
                    <a:p>
                      <a:endParaRPr lang="zh-TW" altLang="en-US"/>
                    </a:p>
                  </a:txBody>
                  <a:tcPr/>
                </a:tc>
                <a:tc>
                  <a:txBody>
                    <a:bodyPr/>
                    <a:lstStyle/>
                    <a:p>
                      <a:pPr algn="r" fontAlgn="ctr"/>
                      <a:r>
                        <a:rPr lang="en-US" altLang="zh-TW" sz="1300" b="0" i="0" u="none" strike="noStrike">
                          <a:solidFill>
                            <a:srgbClr val="000000"/>
                          </a:solidFill>
                          <a:latin typeface="新細明體"/>
                        </a:rPr>
                        <a:t>50-0=50</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0-0=0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103-0=103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128-103=25 </a:t>
                      </a:r>
                    </a:p>
                  </a:txBody>
                  <a:tcPr marL="6376" marR="6376" marT="63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r>
              <a:tr h="192278">
                <a:tc gridSpan="6">
                  <a:txBody>
                    <a:bodyPr/>
                    <a:lstStyle/>
                    <a:p>
                      <a:pPr algn="l" fontAlgn="ctr"/>
                      <a:r>
                        <a:rPr lang="zh-TW" altLang="en-US" sz="1300" b="1" i="0" u="none" strike="noStrike" dirty="0" smtClean="0">
                          <a:solidFill>
                            <a:srgbClr val="000000"/>
                          </a:solidFill>
                          <a:latin typeface="新細明體"/>
                        </a:rPr>
                        <a:t>總營業稅額</a:t>
                      </a:r>
                      <a:r>
                        <a:rPr lang="zh-TW" altLang="en-US" sz="1300" b="1" i="0" u="none" strike="noStrike" dirty="0">
                          <a:solidFill>
                            <a:srgbClr val="000000"/>
                          </a:solidFill>
                          <a:latin typeface="新細明體"/>
                        </a:rPr>
                        <a:t>：</a:t>
                      </a:r>
                      <a:r>
                        <a:rPr lang="en-US" altLang="zh-TW" sz="1300" b="1" i="0" u="none" strike="noStrike" dirty="0" smtClean="0">
                          <a:solidFill>
                            <a:srgbClr val="000000"/>
                          </a:solidFill>
                          <a:latin typeface="新細明體"/>
                        </a:rPr>
                        <a:t>50+0+103+25=178</a:t>
                      </a:r>
                      <a:r>
                        <a:rPr lang="zh-TW" altLang="en-US" sz="1300" b="1" i="0" u="none" strike="noStrike" dirty="0" smtClean="0">
                          <a:solidFill>
                            <a:srgbClr val="000000"/>
                          </a:solidFill>
                          <a:latin typeface="新細明體"/>
                        </a:rPr>
                        <a:t>   </a:t>
                      </a:r>
                      <a:r>
                        <a:rPr lang="en-US" altLang="zh-TW" sz="1300" b="1" i="0" u="none" strike="noStrike" dirty="0" smtClean="0">
                          <a:solidFill>
                            <a:srgbClr val="FF0000"/>
                          </a:solidFill>
                          <a:latin typeface="新細明體"/>
                        </a:rPr>
                        <a:t>【</a:t>
                      </a:r>
                      <a:r>
                        <a:rPr lang="zh-TW" altLang="en-US" sz="1300" b="1" i="0" u="none" strike="noStrike" dirty="0">
                          <a:solidFill>
                            <a:srgbClr val="FF0000"/>
                          </a:solidFill>
                          <a:latin typeface="新細明體"/>
                        </a:rPr>
                        <a:t>中間階段產生重複課稅效果 </a:t>
                      </a:r>
                      <a:r>
                        <a:rPr lang="en-US" altLang="zh-TW" sz="1300" b="1" i="0" u="none" strike="noStrike" dirty="0">
                          <a:solidFill>
                            <a:srgbClr val="FF0000"/>
                          </a:solidFill>
                          <a:latin typeface="新細明體"/>
                        </a:rPr>
                        <a:t>50*5%=3; </a:t>
                      </a:r>
                      <a:r>
                        <a:rPr lang="zh-TW" altLang="en-US" sz="1300" b="1" i="0" u="none" strike="noStrike" dirty="0" smtClean="0">
                          <a:solidFill>
                            <a:srgbClr val="FF0000"/>
                          </a:solidFill>
                          <a:latin typeface="新細明體"/>
                        </a:rPr>
                        <a:t>      追捕</a:t>
                      </a:r>
                      <a:r>
                        <a:rPr lang="en-US" altLang="zh-TW" sz="1300" b="1" i="0" u="none" strike="noStrike" dirty="0">
                          <a:solidFill>
                            <a:srgbClr val="FF0000"/>
                          </a:solidFill>
                          <a:latin typeface="新細明體"/>
                        </a:rPr>
                        <a:t>(1,500+500)*5%=100】</a:t>
                      </a:r>
                    </a:p>
                  </a:txBody>
                  <a:tcPr marL="6376" marR="6376" marT="63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68869">
                <a:tc>
                  <a:txBody>
                    <a:bodyPr/>
                    <a:lstStyle/>
                    <a:p>
                      <a:pPr algn="l" fontAlgn="ctr"/>
                      <a:endParaRPr lang="zh-TW" altLang="en-US" sz="1300" b="0" i="0" u="none" strike="noStrike">
                        <a:solidFill>
                          <a:srgbClr val="000000"/>
                        </a:solidFill>
                        <a:latin typeface="新細明體"/>
                      </a:endParaRPr>
                    </a:p>
                  </a:txBody>
                  <a:tcPr marL="6376" marR="6376" marT="637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zh-TW" altLang="en-US" sz="1300" b="0" i="0" u="none" strike="noStrike">
                        <a:solidFill>
                          <a:srgbClr val="000000"/>
                        </a:solidFill>
                        <a:latin typeface="新細明體"/>
                      </a:endParaRPr>
                    </a:p>
                  </a:txBody>
                  <a:tcPr marL="6376" marR="6376" marT="637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zh-TW" altLang="en-US" sz="1300" b="0" i="0" u="none" strike="noStrike">
                        <a:solidFill>
                          <a:srgbClr val="000000"/>
                        </a:solidFill>
                        <a:latin typeface="新細明體"/>
                      </a:endParaRPr>
                    </a:p>
                  </a:txBody>
                  <a:tcPr marL="6376" marR="6376" marT="637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zh-TW" altLang="en-US" sz="1300" b="0" i="0" u="none" strike="noStrike">
                        <a:solidFill>
                          <a:srgbClr val="000000"/>
                        </a:solidFill>
                        <a:latin typeface="新細明體"/>
                      </a:endParaRPr>
                    </a:p>
                  </a:txBody>
                  <a:tcPr marL="6376" marR="6376" marT="637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zh-TW" altLang="en-US" sz="1300" b="0" i="0" u="none" strike="noStrike">
                        <a:solidFill>
                          <a:srgbClr val="000000"/>
                        </a:solidFill>
                        <a:latin typeface="新細明體"/>
                      </a:endParaRPr>
                    </a:p>
                  </a:txBody>
                  <a:tcPr marL="6376" marR="6376" marT="637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zh-TW" altLang="en-US" sz="1300" b="0" i="0" u="none" strike="noStrike">
                        <a:solidFill>
                          <a:srgbClr val="000000"/>
                        </a:solidFill>
                        <a:latin typeface="新細明體"/>
                      </a:endParaRPr>
                    </a:p>
                  </a:txBody>
                  <a:tcPr marL="6376" marR="6376" marT="6376"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918">
                <a:tc gridSpan="6">
                  <a:txBody>
                    <a:bodyPr/>
                    <a:lstStyle/>
                    <a:p>
                      <a:pPr algn="ctr" fontAlgn="ctr"/>
                      <a:r>
                        <a:rPr lang="en-US" altLang="zh-TW" sz="1300" b="1" i="0" u="none" strike="noStrike" dirty="0">
                          <a:solidFill>
                            <a:schemeClr val="bg1"/>
                          </a:solidFill>
                          <a:latin typeface="新細明體"/>
                        </a:rPr>
                        <a:t>3.</a:t>
                      </a:r>
                      <a:r>
                        <a:rPr lang="zh-TW" altLang="en-US" sz="1300" b="1" i="0" u="none" strike="noStrike" dirty="0">
                          <a:solidFill>
                            <a:schemeClr val="bg1"/>
                          </a:solidFill>
                          <a:latin typeface="新細明體"/>
                        </a:rPr>
                        <a:t>「最後銷售階段」之免稅                                        單位：元</a:t>
                      </a:r>
                    </a:p>
                  </a:txBody>
                  <a:tcPr marL="6376" marR="6376" marT="63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83918">
                <a:tc gridSpan="2">
                  <a:txBody>
                    <a:bodyPr/>
                    <a:lstStyle/>
                    <a:p>
                      <a:pPr algn="ctr" fontAlgn="ctr"/>
                      <a:r>
                        <a:rPr lang="zh-TW" altLang="en-US" sz="1300" b="0" i="0" u="none" strike="noStrike">
                          <a:solidFill>
                            <a:srgbClr val="000000"/>
                          </a:solidFill>
                          <a:latin typeface="新細明體"/>
                        </a:rPr>
                        <a:t>　</a:t>
                      </a:r>
                    </a:p>
                  </a:txBody>
                  <a:tcPr marL="6376" marR="6376" marT="63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hMerge="1">
                  <a:txBody>
                    <a:bodyPr/>
                    <a:lstStyle/>
                    <a:p>
                      <a:endParaRPr lang="zh-TW" altLang="en-US"/>
                    </a:p>
                  </a:txBody>
                  <a:tcPr/>
                </a:tc>
                <a:tc>
                  <a:txBody>
                    <a:bodyPr/>
                    <a:lstStyle/>
                    <a:p>
                      <a:pPr algn="ctr" fontAlgn="ctr"/>
                      <a:r>
                        <a:rPr lang="zh-TW" altLang="en-US" sz="1300" b="1" i="0" u="none" strike="noStrike">
                          <a:solidFill>
                            <a:schemeClr val="bg1"/>
                          </a:solidFill>
                          <a:latin typeface="新細明體"/>
                        </a:rPr>
                        <a:t>原料供應商</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zh-TW" altLang="en-US" sz="1300" b="1" i="0" u="none" strike="noStrike">
                          <a:solidFill>
                            <a:schemeClr val="bg1"/>
                          </a:solidFill>
                          <a:latin typeface="新細明體"/>
                        </a:rPr>
                        <a:t>製造商</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zh-TW" altLang="en-US" sz="1300" b="1" i="0" u="none" strike="noStrike" dirty="0">
                          <a:solidFill>
                            <a:schemeClr val="bg1"/>
                          </a:solidFill>
                          <a:latin typeface="新細明體"/>
                        </a:rPr>
                        <a:t>批發商</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zh-TW" altLang="en-US" sz="1300" b="1" i="0" u="none" strike="noStrike" dirty="0" smtClean="0">
                          <a:solidFill>
                            <a:schemeClr val="bg1"/>
                          </a:solidFill>
                          <a:latin typeface="新細明體"/>
                        </a:rPr>
                        <a:t>零售商</a:t>
                      </a:r>
                      <a:r>
                        <a:rPr lang="en-US" altLang="zh-TW" sz="1300" b="1" i="0" u="none" strike="noStrike" dirty="0" smtClean="0">
                          <a:solidFill>
                            <a:schemeClr val="bg1"/>
                          </a:solidFill>
                          <a:latin typeface="新細明體"/>
                        </a:rPr>
                        <a:t>(</a:t>
                      </a:r>
                      <a:r>
                        <a:rPr lang="zh-TW" altLang="en-US" sz="1300" b="1" i="0" u="none" strike="noStrike" dirty="0" smtClean="0">
                          <a:solidFill>
                            <a:schemeClr val="bg1"/>
                          </a:solidFill>
                          <a:latin typeface="新細明體"/>
                        </a:rPr>
                        <a:t>免稅</a:t>
                      </a:r>
                      <a:r>
                        <a:rPr lang="en-US" altLang="zh-TW" sz="1300" b="1" i="0" u="none" strike="noStrike" dirty="0" smtClean="0">
                          <a:solidFill>
                            <a:schemeClr val="bg1"/>
                          </a:solidFill>
                          <a:latin typeface="新細明體"/>
                        </a:rPr>
                        <a:t>)</a:t>
                      </a:r>
                      <a:endParaRPr lang="zh-TW" altLang="en-US" sz="1300" b="1" i="0" u="none" strike="noStrike" dirty="0">
                        <a:solidFill>
                          <a:schemeClr val="bg1"/>
                        </a:solidFill>
                        <a:latin typeface="新細明體"/>
                      </a:endParaRPr>
                    </a:p>
                  </a:txBody>
                  <a:tcPr marL="6376" marR="6376" marT="63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r>
              <a:tr h="183918">
                <a:tc rowSpan="2">
                  <a:txBody>
                    <a:bodyPr/>
                    <a:lstStyle/>
                    <a:p>
                      <a:pPr algn="ctr" fontAlgn="ctr"/>
                      <a:r>
                        <a:rPr lang="zh-TW" altLang="en-US" sz="1300" b="0" i="0" u="none" strike="noStrike" dirty="0">
                          <a:solidFill>
                            <a:schemeClr val="bg1"/>
                          </a:solidFill>
                          <a:latin typeface="新細明體"/>
                        </a:rPr>
                        <a:t>進項</a:t>
                      </a:r>
                    </a:p>
                  </a:txBody>
                  <a:tcPr marL="6376" marR="6376" marT="63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zh-TW" altLang="en-US" sz="1300" b="0" i="0" u="none" strike="noStrike" dirty="0">
                          <a:solidFill>
                            <a:schemeClr val="bg1"/>
                          </a:solidFill>
                          <a:latin typeface="新細明體"/>
                        </a:rPr>
                        <a:t>銷售額</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1,000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1,500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2,000 </a:t>
                      </a:r>
                    </a:p>
                  </a:txBody>
                  <a:tcPr marL="6376" marR="6376" marT="63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r>
              <a:tr h="183918">
                <a:tc vMerge="1">
                  <a:txBody>
                    <a:bodyPr/>
                    <a:lstStyle/>
                    <a:p>
                      <a:endParaRPr lang="zh-TW" altLang="en-US"/>
                    </a:p>
                  </a:txBody>
                  <a:tcPr/>
                </a:tc>
                <a:tc>
                  <a:txBody>
                    <a:bodyPr/>
                    <a:lstStyle/>
                    <a:p>
                      <a:pPr algn="l" fontAlgn="ctr"/>
                      <a:r>
                        <a:rPr lang="zh-TW" altLang="en-US" sz="1300" b="0" i="0" u="none" strike="noStrike" dirty="0">
                          <a:solidFill>
                            <a:schemeClr val="bg1"/>
                          </a:solidFill>
                          <a:latin typeface="新細明體"/>
                        </a:rPr>
                        <a:t>稅額</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50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75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100 </a:t>
                      </a:r>
                    </a:p>
                  </a:txBody>
                  <a:tcPr marL="6376" marR="6376" marT="63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r>
              <a:tr h="183918">
                <a:tc rowSpan="2">
                  <a:txBody>
                    <a:bodyPr/>
                    <a:lstStyle/>
                    <a:p>
                      <a:pPr algn="ctr" fontAlgn="ctr"/>
                      <a:r>
                        <a:rPr lang="zh-TW" altLang="en-US" sz="1300" b="0" i="0" u="none" strike="noStrike">
                          <a:solidFill>
                            <a:schemeClr val="bg1"/>
                          </a:solidFill>
                          <a:latin typeface="新細明體"/>
                        </a:rPr>
                        <a:t>銷項</a:t>
                      </a:r>
                    </a:p>
                  </a:txBody>
                  <a:tcPr marL="6376" marR="6376" marT="63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zh-TW" altLang="en-US" sz="1300" b="0" i="0" u="none" strike="noStrike" dirty="0">
                          <a:solidFill>
                            <a:schemeClr val="bg1"/>
                          </a:solidFill>
                          <a:latin typeface="新細明體"/>
                        </a:rPr>
                        <a:t>銷售額</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1,000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1,500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2,000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l"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2,600 </a:t>
                      </a:r>
                    </a:p>
                  </a:txBody>
                  <a:tcPr marL="6376" marR="6376" marT="63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918">
                <a:tc vMerge="1">
                  <a:txBody>
                    <a:bodyPr/>
                    <a:lstStyle/>
                    <a:p>
                      <a:endParaRPr lang="zh-TW" altLang="en-US"/>
                    </a:p>
                  </a:txBody>
                  <a:tcPr/>
                </a:tc>
                <a:tc>
                  <a:txBody>
                    <a:bodyPr/>
                    <a:lstStyle/>
                    <a:p>
                      <a:pPr algn="l" fontAlgn="ctr"/>
                      <a:r>
                        <a:rPr lang="zh-TW" altLang="en-US" sz="1300" b="0" i="0" u="none" strike="noStrike" dirty="0">
                          <a:solidFill>
                            <a:schemeClr val="bg1"/>
                          </a:solidFill>
                          <a:latin typeface="新細明體"/>
                        </a:rPr>
                        <a:t>稅額</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50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75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100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   </a:t>
                      </a:r>
                    </a:p>
                  </a:txBody>
                  <a:tcPr marL="6376" marR="6376" marT="63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918">
                <a:tc gridSpan="2">
                  <a:txBody>
                    <a:bodyPr/>
                    <a:lstStyle/>
                    <a:p>
                      <a:pPr algn="l" fontAlgn="ctr"/>
                      <a:r>
                        <a:rPr lang="zh-TW" altLang="en-US" sz="1300" b="0" i="0" u="none" strike="noStrike">
                          <a:solidFill>
                            <a:srgbClr val="000000"/>
                          </a:solidFill>
                          <a:latin typeface="新細明體"/>
                        </a:rPr>
                        <a:t>加值</a:t>
                      </a:r>
                    </a:p>
                  </a:txBody>
                  <a:tcPr marL="6376" marR="6376" marT="63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gn="l"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1,000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500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500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500 </a:t>
                      </a:r>
                    </a:p>
                  </a:txBody>
                  <a:tcPr marL="6376" marR="6376" marT="63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918">
                <a:tc gridSpan="2">
                  <a:txBody>
                    <a:bodyPr/>
                    <a:lstStyle/>
                    <a:p>
                      <a:pPr algn="l" fontAlgn="ctr"/>
                      <a:r>
                        <a:rPr lang="zh-TW" altLang="en-US" sz="1300" b="0" i="0" u="none" strike="noStrike">
                          <a:solidFill>
                            <a:srgbClr val="000000"/>
                          </a:solidFill>
                          <a:latin typeface="新細明體"/>
                        </a:rPr>
                        <a:t>應納稅額</a:t>
                      </a:r>
                    </a:p>
                  </a:txBody>
                  <a:tcPr marL="6376" marR="6376" marT="63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hMerge="1">
                  <a:txBody>
                    <a:bodyPr/>
                    <a:lstStyle/>
                    <a:p>
                      <a:endParaRPr lang="zh-TW" altLang="en-US"/>
                    </a:p>
                  </a:txBody>
                  <a:tcPr/>
                </a:tc>
                <a:tc>
                  <a:txBody>
                    <a:bodyPr/>
                    <a:lstStyle/>
                    <a:p>
                      <a:pPr algn="r" fontAlgn="ctr"/>
                      <a:r>
                        <a:rPr lang="en-US" altLang="zh-TW" sz="1300" b="0" i="0" u="none" strike="noStrike">
                          <a:solidFill>
                            <a:srgbClr val="000000"/>
                          </a:solidFill>
                          <a:latin typeface="新細明體"/>
                        </a:rPr>
                        <a:t>50-0=50</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75-50=25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zh-TW" altLang="en-US" sz="1300" b="0" i="0" u="none" strike="noStrike">
                          <a:solidFill>
                            <a:srgbClr val="000000"/>
                          </a:solidFill>
                          <a:latin typeface="新細明體"/>
                        </a:rPr>
                        <a:t> </a:t>
                      </a:r>
                      <a:r>
                        <a:rPr lang="en-US" altLang="zh-TW" sz="1300" b="0" i="0" u="none" strike="noStrike">
                          <a:solidFill>
                            <a:srgbClr val="000000"/>
                          </a:solidFill>
                          <a:latin typeface="新細明體"/>
                        </a:rPr>
                        <a:t>100-75=25 </a:t>
                      </a:r>
                    </a:p>
                  </a:txBody>
                  <a:tcPr marL="6376" marR="6376" marT="63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c>
                  <a:txBody>
                    <a:bodyPr/>
                    <a:lstStyle/>
                    <a:p>
                      <a:pPr algn="r" fontAlgn="ctr"/>
                      <a:r>
                        <a:rPr lang="zh-TW" altLang="en-US" sz="1300" b="0" i="0" u="none" strike="noStrike" dirty="0">
                          <a:solidFill>
                            <a:srgbClr val="000000"/>
                          </a:solidFill>
                          <a:latin typeface="新細明體"/>
                        </a:rPr>
                        <a:t> </a:t>
                      </a:r>
                      <a:r>
                        <a:rPr lang="en-US" altLang="zh-TW" sz="1300" b="0" i="0" u="none" strike="noStrike" dirty="0">
                          <a:solidFill>
                            <a:srgbClr val="000000"/>
                          </a:solidFill>
                          <a:latin typeface="新細明體"/>
                        </a:rPr>
                        <a:t>0-0=0 </a:t>
                      </a:r>
                    </a:p>
                  </a:txBody>
                  <a:tcPr marL="6376" marR="6376" marT="63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r>
              <a:tr h="192278">
                <a:tc gridSpan="6">
                  <a:txBody>
                    <a:bodyPr/>
                    <a:lstStyle/>
                    <a:p>
                      <a:pPr algn="l" fontAlgn="ctr"/>
                      <a:r>
                        <a:rPr lang="zh-TW" altLang="en-US" sz="1300" b="1" i="0" u="none" strike="noStrike" dirty="0" smtClean="0">
                          <a:solidFill>
                            <a:srgbClr val="000000"/>
                          </a:solidFill>
                          <a:latin typeface="新細明體"/>
                        </a:rPr>
                        <a:t>總營業稅額</a:t>
                      </a:r>
                      <a:r>
                        <a:rPr lang="zh-TW" altLang="en-US" sz="1300" b="1" i="0" u="none" strike="noStrike" dirty="0">
                          <a:solidFill>
                            <a:srgbClr val="000000"/>
                          </a:solidFill>
                          <a:latin typeface="新細明體"/>
                        </a:rPr>
                        <a:t>：</a:t>
                      </a:r>
                      <a:r>
                        <a:rPr lang="en-US" altLang="zh-TW" sz="1300" b="1" i="0" u="none" strike="noStrike" dirty="0" smtClean="0">
                          <a:solidFill>
                            <a:srgbClr val="000000"/>
                          </a:solidFill>
                          <a:latin typeface="新細明體"/>
                        </a:rPr>
                        <a:t>50+25+25+0=100</a:t>
                      </a:r>
                      <a:r>
                        <a:rPr lang="zh-TW" altLang="en-US" sz="1300" b="1" i="0" u="none" strike="noStrike" dirty="0" smtClean="0">
                          <a:solidFill>
                            <a:srgbClr val="000000"/>
                          </a:solidFill>
                          <a:latin typeface="新細明體"/>
                        </a:rPr>
                        <a:t>     </a:t>
                      </a:r>
                      <a:r>
                        <a:rPr lang="en-US" altLang="zh-TW" sz="1300" b="1" i="0" u="none" strike="noStrike" dirty="0" smtClean="0">
                          <a:solidFill>
                            <a:srgbClr val="FF0000"/>
                          </a:solidFill>
                          <a:latin typeface="新細明體"/>
                        </a:rPr>
                        <a:t>【</a:t>
                      </a:r>
                      <a:r>
                        <a:rPr lang="zh-TW" altLang="en-US" sz="1300" b="1" i="0" u="none" strike="noStrike" dirty="0">
                          <a:solidFill>
                            <a:srgbClr val="FF0000"/>
                          </a:solidFill>
                          <a:latin typeface="新細明體"/>
                        </a:rPr>
                        <a:t>減少最後零售商之</a:t>
                      </a:r>
                      <a:r>
                        <a:rPr lang="zh-TW" altLang="en-US" sz="1300" b="1" i="0" u="none" strike="noStrike" dirty="0" smtClean="0">
                          <a:solidFill>
                            <a:srgbClr val="FF0000"/>
                          </a:solidFill>
                          <a:latin typeface="新細明體"/>
                        </a:rPr>
                        <a:t>銷項稅額 </a:t>
                      </a:r>
                      <a:r>
                        <a:rPr lang="en-US" altLang="zh-TW" sz="1300" b="1" i="0" u="none" strike="noStrike" dirty="0" smtClean="0">
                          <a:solidFill>
                            <a:srgbClr val="FF0000"/>
                          </a:solidFill>
                          <a:latin typeface="新細明體"/>
                        </a:rPr>
                        <a:t>25</a:t>
                      </a:r>
                      <a:r>
                        <a:rPr lang="en-US" altLang="zh-TW" sz="1300" b="1" i="0" u="none" strike="noStrike" dirty="0">
                          <a:solidFill>
                            <a:srgbClr val="FF0000"/>
                          </a:solidFill>
                          <a:latin typeface="新細明體"/>
                        </a:rPr>
                        <a:t>】</a:t>
                      </a:r>
                    </a:p>
                  </a:txBody>
                  <a:tcPr marL="6376" marR="6376" marT="63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bl>
          </a:graphicData>
        </a:graphic>
      </p:graphicFrame>
      <p:sp>
        <p:nvSpPr>
          <p:cNvPr id="8" name="矩形 7"/>
          <p:cNvSpPr/>
          <p:nvPr/>
        </p:nvSpPr>
        <p:spPr bwMode="ltGray">
          <a:xfrm>
            <a:off x="5292080" y="3573016"/>
            <a:ext cx="1800200" cy="378498"/>
          </a:xfrm>
          <a:prstGeom prst="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err="1" smtClean="0">
              <a:solidFill>
                <a:schemeClr val="bg1"/>
              </a:solidFill>
              <a:latin typeface="Georgia" pitchFamily="18" charset="0"/>
            </a:endParaRPr>
          </a:p>
        </p:txBody>
      </p:sp>
      <p:sp>
        <p:nvSpPr>
          <p:cNvPr id="9" name="矩形 8"/>
          <p:cNvSpPr/>
          <p:nvPr/>
        </p:nvSpPr>
        <p:spPr bwMode="ltGray">
          <a:xfrm>
            <a:off x="3563888" y="1484784"/>
            <a:ext cx="1728192" cy="432048"/>
          </a:xfrm>
          <a:prstGeom prst="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err="1" smtClean="0">
              <a:solidFill>
                <a:schemeClr val="bg1"/>
              </a:solidFill>
              <a:latin typeface="Georgia" pitchFamily="18" charset="0"/>
            </a:endParaRPr>
          </a:p>
        </p:txBody>
      </p:sp>
      <p:sp>
        <p:nvSpPr>
          <p:cNvPr id="10" name="矩形 9"/>
          <p:cNvSpPr/>
          <p:nvPr/>
        </p:nvSpPr>
        <p:spPr bwMode="ltGray">
          <a:xfrm>
            <a:off x="7092280" y="5601816"/>
            <a:ext cx="1944216" cy="378498"/>
          </a:xfrm>
          <a:prstGeom prst="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err="1" smtClean="0">
              <a:solidFill>
                <a:schemeClr val="bg1"/>
              </a:solidFill>
              <a:latin typeface="Georgia" pitchFamily="18" charset="0"/>
            </a:endParaRPr>
          </a:p>
        </p:txBody>
      </p:sp>
    </p:spTree>
    <p:extLst>
      <p:ext uri="{BB962C8B-B14F-4D97-AF65-F5344CB8AC3E}">
        <p14:creationId xmlns:p14="http://schemas.microsoft.com/office/powerpoint/2010/main" xmlns="" val="15929007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15</a:t>
            </a:fld>
            <a:endParaRPr lang="zh-TW" altLang="en-US"/>
          </a:p>
        </p:txBody>
      </p:sp>
      <p:sp>
        <p:nvSpPr>
          <p:cNvPr id="5" name="Rectangle 2"/>
          <p:cNvSpPr txBox="1">
            <a:spLocks noChangeArrowheads="1"/>
          </p:cNvSpPr>
          <p:nvPr/>
        </p:nvSpPr>
        <p:spPr>
          <a:xfrm>
            <a:off x="467544" y="332656"/>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600" b="1" dirty="0" smtClean="0">
                <a:latin typeface="標楷體" pitchFamily="65" charset="-120"/>
                <a:ea typeface="標楷體" pitchFamily="65" charset="-120"/>
              </a:rPr>
              <a:t>1.4.5  </a:t>
            </a:r>
            <a:r>
              <a:rPr lang="zh-TW" altLang="en-US" sz="3600" b="1" dirty="0" smtClean="0">
                <a:latin typeface="標楷體" pitchFamily="65" charset="-120"/>
                <a:ea typeface="標楷體" pitchFamily="65" charset="-120"/>
              </a:rPr>
              <a:t>營業稅─兼營</a:t>
            </a:r>
            <a:r>
              <a:rPr lang="zh-TW" altLang="en-US" sz="3600" b="1" dirty="0">
                <a:latin typeface="標楷體" pitchFamily="65" charset="-120"/>
                <a:ea typeface="標楷體" pitchFamily="65" charset="-120"/>
              </a:rPr>
              <a:t>營業人</a:t>
            </a:r>
            <a:r>
              <a:rPr lang="zh-TW" altLang="en-US" sz="3600" b="1" dirty="0" smtClean="0">
                <a:latin typeface="標楷體" pitchFamily="65" charset="-120"/>
                <a:ea typeface="標楷體" pitchFamily="65" charset="-120"/>
              </a:rPr>
              <a:t>計算公式</a:t>
            </a:r>
            <a:endParaRPr lang="en-US" altLang="zh-TW" sz="4000" b="1" dirty="0" smtClean="0">
              <a:latin typeface="標楷體" pitchFamily="65" charset="-120"/>
              <a:ea typeface="標楷體" pitchFamily="65" charset="-120"/>
            </a:endParaRPr>
          </a:p>
        </p:txBody>
      </p:sp>
      <p:graphicFrame>
        <p:nvGraphicFramePr>
          <p:cNvPr id="7" name="資料庫圖表 6"/>
          <p:cNvGraphicFramePr/>
          <p:nvPr>
            <p:extLst>
              <p:ext uri="{D42A27DB-BD31-4B8C-83A1-F6EECF244321}">
                <p14:modId xmlns:p14="http://schemas.microsoft.com/office/powerpoint/2010/main" xmlns="" val="3338568308"/>
              </p:ext>
            </p:extLst>
          </p:nvPr>
        </p:nvGraphicFramePr>
        <p:xfrm>
          <a:off x="1763688" y="2442883"/>
          <a:ext cx="6384876" cy="39444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文字方塊 7"/>
          <p:cNvSpPr txBox="1"/>
          <p:nvPr/>
        </p:nvSpPr>
        <p:spPr>
          <a:xfrm>
            <a:off x="251520" y="4797152"/>
            <a:ext cx="2763989" cy="1339475"/>
          </a:xfrm>
          <a:prstGeom prst="rect">
            <a:avLst/>
          </a:prstGeom>
          <a:noFill/>
        </p:spPr>
        <p:txBody>
          <a:bodyPr wrap="none" lIns="0" tIns="0" rIns="0" bIns="0" rtlCol="0">
            <a:noAutofit/>
          </a:bodyPr>
          <a:lstStyle/>
          <a:p>
            <a:pPr marL="307718" indent="-307718">
              <a:buFont typeface="Arial" panose="020B0604020202020204" pitchFamily="34" charset="0"/>
              <a:buChar char="•"/>
            </a:pPr>
            <a:r>
              <a:rPr lang="zh-TW" altLang="en-US" dirty="0" smtClean="0">
                <a:latin typeface="標楷體" panose="03000509000000000000" pitchFamily="65" charset="-120"/>
                <a:ea typeface="標楷體" panose="03000509000000000000" pitchFamily="65" charset="-120"/>
              </a:rPr>
              <a:t>應稅</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免稅收入的</a:t>
            </a:r>
            <a:endParaRPr lang="en-US" altLang="zh-TW" dirty="0" smtClean="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 </a:t>
            </a:r>
            <a:r>
              <a:rPr lang="zh-TW" altLang="en-US" dirty="0" smtClean="0">
                <a:latin typeface="標楷體" panose="03000509000000000000" pitchFamily="65" charset="-120"/>
                <a:ea typeface="標楷體" panose="03000509000000000000" pitchFamily="65" charset="-120"/>
              </a:rPr>
              <a:t>  進項稅額</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進貨</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費用</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固資</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占比</a:t>
            </a:r>
            <a:endParaRPr lang="zh-TW" altLang="en-US" dirty="0">
              <a:latin typeface="標楷體" panose="03000509000000000000" pitchFamily="65" charset="-120"/>
              <a:ea typeface="標楷體" panose="03000509000000000000" pitchFamily="65" charset="-120"/>
            </a:endParaRPr>
          </a:p>
        </p:txBody>
      </p:sp>
      <p:sp>
        <p:nvSpPr>
          <p:cNvPr id="9" name="文字方塊 8"/>
          <p:cNvSpPr txBox="1"/>
          <p:nvPr/>
        </p:nvSpPr>
        <p:spPr>
          <a:xfrm>
            <a:off x="6228184" y="2708920"/>
            <a:ext cx="2734706" cy="1152128"/>
          </a:xfrm>
          <a:prstGeom prst="rect">
            <a:avLst/>
          </a:prstGeom>
          <a:noFill/>
        </p:spPr>
        <p:txBody>
          <a:bodyPr wrap="none" lIns="0" tIns="0" rIns="0" bIns="0" rtlCol="0">
            <a:noAutofit/>
          </a:bodyPr>
          <a:lstStyle/>
          <a:p>
            <a:pPr marL="307718" indent="-307718">
              <a:spcAft>
                <a:spcPts val="808"/>
              </a:spcAft>
              <a:buFont typeface="Arial" panose="020B0604020202020204" pitchFamily="34" charset="0"/>
              <a:buChar char="•"/>
            </a:pPr>
            <a:r>
              <a:rPr lang="zh-TW" altLang="en-US" dirty="0">
                <a:latin typeface="標楷體" panose="03000509000000000000" pitchFamily="65" charset="-120"/>
                <a:ea typeface="標楷體" panose="03000509000000000000" pitchFamily="65" charset="-120"/>
              </a:rPr>
              <a:t>總銷售額</a:t>
            </a:r>
            <a:endParaRPr lang="en-US" altLang="zh-TW" dirty="0">
              <a:latin typeface="標楷體" panose="03000509000000000000" pitchFamily="65" charset="-120"/>
              <a:ea typeface="標楷體" panose="03000509000000000000" pitchFamily="65" charset="-120"/>
            </a:endParaRPr>
          </a:p>
          <a:p>
            <a:pPr marL="307718" indent="-307718">
              <a:spcAft>
                <a:spcPts val="808"/>
              </a:spcAft>
              <a:buFont typeface="Arial" panose="020B0604020202020204" pitchFamily="34" charset="0"/>
              <a:buChar char="•"/>
            </a:pPr>
            <a:r>
              <a:rPr lang="zh-TW" altLang="en-US" dirty="0" smtClean="0">
                <a:latin typeface="標楷體" panose="03000509000000000000" pitchFamily="65" charset="-120"/>
                <a:ea typeface="標楷體" panose="03000509000000000000" pitchFamily="65" charset="-120"/>
              </a:rPr>
              <a:t>應稅</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免稅</a:t>
            </a:r>
            <a:r>
              <a:rPr lang="zh-TW" altLang="en-US" dirty="0">
                <a:latin typeface="標楷體" panose="03000509000000000000" pitchFamily="65" charset="-120"/>
                <a:ea typeface="標楷體" panose="03000509000000000000" pitchFamily="65" charset="-120"/>
              </a:rPr>
              <a:t>收入占</a:t>
            </a:r>
            <a:r>
              <a:rPr lang="zh-TW" altLang="en-US" dirty="0" smtClean="0">
                <a:latin typeface="標楷體" panose="03000509000000000000" pitchFamily="65" charset="-120"/>
                <a:ea typeface="標楷體" panose="03000509000000000000" pitchFamily="65" charset="-120"/>
              </a:rPr>
              <a:t>比</a:t>
            </a:r>
            <a:endParaRPr lang="en-US" altLang="zh-TW" dirty="0" smtClean="0">
              <a:latin typeface="標楷體" panose="03000509000000000000" pitchFamily="65" charset="-120"/>
              <a:ea typeface="標楷體" panose="03000509000000000000" pitchFamily="65" charset="-120"/>
            </a:endParaRPr>
          </a:p>
          <a:p>
            <a:pPr marL="307718" indent="-307718">
              <a:spcAft>
                <a:spcPts val="808"/>
              </a:spcAft>
              <a:buFont typeface="Arial" panose="020B0604020202020204" pitchFamily="34" charset="0"/>
              <a:buChar char="•"/>
            </a:pPr>
            <a:r>
              <a:rPr lang="zh-TW" altLang="en-US" dirty="0" smtClean="0">
                <a:latin typeface="標楷體" panose="03000509000000000000" pitchFamily="65" charset="-120"/>
                <a:ea typeface="標楷體" panose="03000509000000000000" pitchFamily="65" charset="-120"/>
              </a:rPr>
              <a:t>應稅</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免稅產品利潤率</a:t>
            </a:r>
            <a:endParaRPr lang="zh-TW" altLang="en-US" dirty="0">
              <a:latin typeface="標楷體" panose="03000509000000000000" pitchFamily="65" charset="-120"/>
              <a:ea typeface="標楷體" panose="03000509000000000000" pitchFamily="65" charset="-120"/>
            </a:endParaRPr>
          </a:p>
          <a:p>
            <a:pPr marL="307718" indent="-307718">
              <a:spcAft>
                <a:spcPts val="808"/>
              </a:spcAft>
              <a:buFont typeface="Arial" panose="020B0604020202020204" pitchFamily="34" charset="0"/>
              <a:buChar char="•"/>
            </a:pPr>
            <a:endParaRPr lang="zh-TW" altLang="en-US" dirty="0">
              <a:latin typeface="標楷體" panose="03000509000000000000" pitchFamily="65" charset="-120"/>
              <a:ea typeface="標楷體" panose="03000509000000000000" pitchFamily="65" charset="-120"/>
            </a:endParaRPr>
          </a:p>
        </p:txBody>
      </p:sp>
      <p:sp>
        <p:nvSpPr>
          <p:cNvPr id="10" name="文字方塊 9"/>
          <p:cNvSpPr txBox="1"/>
          <p:nvPr/>
        </p:nvSpPr>
        <p:spPr>
          <a:xfrm>
            <a:off x="251520" y="1688393"/>
            <a:ext cx="8711370" cy="806824"/>
          </a:xfrm>
          <a:prstGeom prst="rect">
            <a:avLst/>
          </a:prstGeom>
          <a:noFill/>
        </p:spPr>
        <p:txBody>
          <a:bodyPr wrap="none" lIns="0" tIns="0" rIns="0" bIns="0" rtlCol="0">
            <a:noAutofit/>
          </a:bodyPr>
          <a:lstStyle/>
          <a:p>
            <a:pPr>
              <a:spcAft>
                <a:spcPts val="808"/>
              </a:spcAft>
            </a:pPr>
            <a:r>
              <a:rPr lang="zh-TW" altLang="en-US" dirty="0">
                <a:latin typeface="標楷體" panose="03000509000000000000" pitchFamily="65" charset="-120"/>
                <a:ea typeface="標楷體" panose="03000509000000000000" pitchFamily="65" charset="-120"/>
              </a:rPr>
              <a:t>可扣抵進項稅額</a:t>
            </a:r>
            <a:r>
              <a:rPr lang="en-US" altLang="zh-TW" dirty="0">
                <a:latin typeface="標楷體" panose="03000509000000000000" pitchFamily="65" charset="-120"/>
                <a:ea typeface="標楷體" panose="03000509000000000000" pitchFamily="65" charset="-120"/>
              </a:rPr>
              <a:t>=</a:t>
            </a:r>
            <a:r>
              <a:rPr lang="zh-TW" altLang="en-US" b="1" u="sng" dirty="0">
                <a:latin typeface="標楷體" panose="03000509000000000000" pitchFamily="65" charset="-120"/>
                <a:ea typeface="標楷體" panose="03000509000000000000" pitchFamily="65" charset="-120"/>
              </a:rPr>
              <a:t>進項稅額</a:t>
            </a:r>
            <a:r>
              <a:rPr lang="en-US" altLang="zh-TW" b="1" u="sng" dirty="0">
                <a:latin typeface="標楷體" panose="03000509000000000000" pitchFamily="65" charset="-120"/>
                <a:ea typeface="標楷體" panose="03000509000000000000" pitchFamily="65" charset="-120"/>
              </a:rPr>
              <a:t>(</a:t>
            </a:r>
            <a:r>
              <a:rPr lang="zh-TW" altLang="en-US" b="1" u="sng" dirty="0">
                <a:latin typeface="標楷體" panose="03000509000000000000" pitchFamily="65" charset="-120"/>
                <a:ea typeface="標楷體" panose="03000509000000000000" pitchFamily="65" charset="-120"/>
              </a:rPr>
              <a:t>進貨</a:t>
            </a:r>
            <a:r>
              <a:rPr lang="en-US" altLang="zh-TW" b="1" u="sng" dirty="0">
                <a:latin typeface="標楷體" panose="03000509000000000000" pitchFamily="65" charset="-120"/>
                <a:ea typeface="標楷體" panose="03000509000000000000" pitchFamily="65" charset="-120"/>
              </a:rPr>
              <a:t>+</a:t>
            </a:r>
            <a:r>
              <a:rPr lang="zh-TW" altLang="en-US" b="1" u="sng" dirty="0">
                <a:latin typeface="標楷體" panose="03000509000000000000" pitchFamily="65" charset="-120"/>
                <a:ea typeface="標楷體" panose="03000509000000000000" pitchFamily="65" charset="-120"/>
              </a:rPr>
              <a:t>費用</a:t>
            </a:r>
            <a:r>
              <a:rPr lang="en-US" altLang="zh-TW" b="1" u="sng" dirty="0">
                <a:latin typeface="標楷體" panose="03000509000000000000" pitchFamily="65" charset="-120"/>
                <a:ea typeface="標楷體" panose="03000509000000000000" pitchFamily="65" charset="-120"/>
              </a:rPr>
              <a:t>+</a:t>
            </a:r>
            <a:r>
              <a:rPr lang="zh-TW" altLang="en-US" b="1" u="sng" dirty="0">
                <a:latin typeface="標楷體" panose="03000509000000000000" pitchFamily="65" charset="-120"/>
                <a:ea typeface="標楷體" panose="03000509000000000000" pitchFamily="65" charset="-120"/>
              </a:rPr>
              <a:t>固資</a:t>
            </a:r>
            <a:r>
              <a:rPr lang="en-US" altLang="zh-TW" b="1" u="sng"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  </a:t>
            </a:r>
            <a:r>
              <a:rPr lang="en-US" altLang="zh-TW" dirty="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1</a:t>
            </a:r>
            <a:r>
              <a:rPr lang="zh-TW" altLang="en-US" b="1" dirty="0" smtClean="0">
                <a:latin typeface="標楷體" panose="03000509000000000000" pitchFamily="65" charset="-120"/>
                <a:ea typeface="標楷體" panose="03000509000000000000" pitchFamily="65" charset="-120"/>
              </a:rPr>
              <a:t>─</a:t>
            </a:r>
            <a:r>
              <a:rPr lang="zh-TW" altLang="en-US" b="1" u="sng" dirty="0" smtClean="0">
                <a:latin typeface="標楷體" panose="03000509000000000000" pitchFamily="65" charset="-120"/>
                <a:ea typeface="標楷體" panose="03000509000000000000" pitchFamily="65" charset="-120"/>
              </a:rPr>
              <a:t>        免</a:t>
            </a:r>
            <a:r>
              <a:rPr lang="zh-TW" altLang="en-US" b="1" u="sng" dirty="0">
                <a:latin typeface="標楷體" panose="03000509000000000000" pitchFamily="65" charset="-120"/>
                <a:ea typeface="標楷體" panose="03000509000000000000" pitchFamily="65" charset="-120"/>
              </a:rPr>
              <a:t>稅收入 </a:t>
            </a:r>
            <a:r>
              <a:rPr lang="zh-TW" altLang="en-US" b="1" u="sng" dirty="0" smtClean="0">
                <a:latin typeface="標楷體" panose="03000509000000000000" pitchFamily="65" charset="-120"/>
                <a:ea typeface="標楷體" panose="03000509000000000000" pitchFamily="65" charset="-120"/>
              </a:rPr>
              <a:t>       </a:t>
            </a:r>
            <a:endParaRPr lang="en-US" altLang="zh-TW" b="1" u="sng" dirty="0">
              <a:latin typeface="標楷體" panose="03000509000000000000" pitchFamily="65" charset="-120"/>
              <a:ea typeface="標楷體" panose="03000509000000000000" pitchFamily="65" charset="-120"/>
            </a:endParaRPr>
          </a:p>
          <a:p>
            <a:pPr>
              <a:spcAft>
                <a:spcPts val="808"/>
              </a:spcAft>
            </a:pPr>
            <a:r>
              <a:rPr lang="zh-TW" altLang="en-US" b="1" dirty="0">
                <a:latin typeface="標楷體" panose="03000509000000000000" pitchFamily="65" charset="-120"/>
                <a:ea typeface="標楷體" panose="03000509000000000000" pitchFamily="65" charset="-120"/>
              </a:rPr>
              <a:t> </a:t>
            </a:r>
            <a:r>
              <a:rPr lang="zh-TW" altLang="en-US" b="1" dirty="0" smtClean="0">
                <a:latin typeface="標楷體" panose="03000509000000000000" pitchFamily="65" charset="-120"/>
                <a:ea typeface="標楷體" panose="03000509000000000000" pitchFamily="65" charset="-120"/>
              </a:rPr>
              <a:t>                                               </a:t>
            </a:r>
            <a:r>
              <a:rPr lang="en-US" altLang="zh-TW" b="1" dirty="0" smtClean="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 </a:t>
            </a:r>
            <a:r>
              <a:rPr lang="zh-TW" altLang="en-US" b="1" dirty="0">
                <a:latin typeface="標楷體" panose="03000509000000000000" pitchFamily="65" charset="-120"/>
                <a:ea typeface="標楷體" panose="03000509000000000000" pitchFamily="65" charset="-120"/>
              </a:rPr>
              <a:t>應稅</a:t>
            </a:r>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零稅率</a:t>
            </a:r>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免稅收入</a:t>
            </a:r>
            <a:r>
              <a:rPr lang="en-US" altLang="zh-TW" b="1" dirty="0">
                <a:latin typeface="標楷體" panose="03000509000000000000" pitchFamily="65" charset="-120"/>
                <a:ea typeface="標楷體" panose="03000509000000000000" pitchFamily="65" charset="-120"/>
              </a:rPr>
              <a:t>)</a:t>
            </a:r>
            <a:endParaRPr lang="zh-TW" altLang="en-US" b="1" dirty="0">
              <a:latin typeface="標楷體" panose="03000509000000000000" pitchFamily="65" charset="-120"/>
              <a:ea typeface="標楷體" panose="03000509000000000000" pitchFamily="65" charset="-120"/>
            </a:endParaRPr>
          </a:p>
        </p:txBody>
      </p:sp>
      <p:sp>
        <p:nvSpPr>
          <p:cNvPr id="11" name="左大括弧 10"/>
          <p:cNvSpPr/>
          <p:nvPr/>
        </p:nvSpPr>
        <p:spPr>
          <a:xfrm>
            <a:off x="5030233" y="1688393"/>
            <a:ext cx="196385" cy="596951"/>
          </a:xfrm>
          <a:prstGeom prst="leftBrace">
            <a:avLst/>
          </a:prstGeom>
        </p:spPr>
        <p:style>
          <a:lnRef idx="1">
            <a:schemeClr val="accent1"/>
          </a:lnRef>
          <a:fillRef idx="0">
            <a:schemeClr val="accent1"/>
          </a:fillRef>
          <a:effectRef idx="0">
            <a:schemeClr val="accent1"/>
          </a:effectRef>
          <a:fontRef idx="minor">
            <a:schemeClr val="tx1"/>
          </a:fontRef>
        </p:style>
        <p:txBody>
          <a:bodyPr lIns="82058" tIns="41029" rIns="82058" bIns="41029" rtlCol="0" anchor="ctr"/>
          <a:lstStyle/>
          <a:p>
            <a:pPr algn="ctr"/>
            <a:endParaRPr lang="zh-TW" altLang="en-US">
              <a:latin typeface="標楷體" panose="03000509000000000000" pitchFamily="65" charset="-120"/>
              <a:ea typeface="標楷體" panose="03000509000000000000" pitchFamily="65" charset="-120"/>
            </a:endParaRPr>
          </a:p>
        </p:txBody>
      </p:sp>
      <p:sp>
        <p:nvSpPr>
          <p:cNvPr id="12" name="右大括弧 11"/>
          <p:cNvSpPr/>
          <p:nvPr/>
        </p:nvSpPr>
        <p:spPr>
          <a:xfrm>
            <a:off x="8441544" y="1688393"/>
            <a:ext cx="189089" cy="596951"/>
          </a:xfrm>
          <a:prstGeom prst="rightBrace">
            <a:avLst/>
          </a:prstGeom>
        </p:spPr>
        <p:style>
          <a:lnRef idx="1">
            <a:schemeClr val="accent1"/>
          </a:lnRef>
          <a:fillRef idx="0">
            <a:schemeClr val="accent1"/>
          </a:fillRef>
          <a:effectRef idx="0">
            <a:schemeClr val="accent1"/>
          </a:effectRef>
          <a:fontRef idx="minor">
            <a:schemeClr val="tx1"/>
          </a:fontRef>
        </p:style>
        <p:txBody>
          <a:bodyPr lIns="82058" tIns="41029" rIns="82058" bIns="41029" rtlCol="0" anchor="ctr"/>
          <a:lstStyle/>
          <a:p>
            <a:pPr algn="ctr"/>
            <a:endParaRPr lang="zh-TW" altLang="en-US">
              <a:latin typeface="標楷體" panose="03000509000000000000" pitchFamily="65" charset="-120"/>
              <a:ea typeface="標楷體" panose="03000509000000000000" pitchFamily="65" charset="-120"/>
            </a:endParaRPr>
          </a:p>
        </p:txBody>
      </p:sp>
      <p:sp>
        <p:nvSpPr>
          <p:cNvPr id="6" name="文字方塊 5"/>
          <p:cNvSpPr txBox="1"/>
          <p:nvPr/>
        </p:nvSpPr>
        <p:spPr>
          <a:xfrm>
            <a:off x="6335141" y="1297591"/>
            <a:ext cx="1261884" cy="307777"/>
          </a:xfrm>
          <a:prstGeom prst="rect">
            <a:avLst/>
          </a:prstGeom>
          <a:noFill/>
        </p:spPr>
        <p:txBody>
          <a:bodyPr wrap="none" rtlCol="0">
            <a:spAutoFit/>
          </a:bodyPr>
          <a:lstStyle/>
          <a:p>
            <a:r>
              <a:rPr lang="zh-TW" altLang="en-US" sz="1400" b="1" u="sng" dirty="0" smtClean="0">
                <a:solidFill>
                  <a:srgbClr val="FF0000"/>
                </a:solidFill>
                <a:latin typeface="標楷體" panose="03000509000000000000" pitchFamily="65" charset="-120"/>
                <a:ea typeface="標楷體" panose="03000509000000000000" pitchFamily="65" charset="-120"/>
              </a:rPr>
              <a:t>不可扣抵比例</a:t>
            </a:r>
            <a:endParaRPr lang="zh-TW" altLang="en-US" sz="1400" b="1" u="sng" dirty="0">
              <a:solidFill>
                <a:srgbClr val="FF00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xmlns="" val="12415948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16</a:t>
            </a:fld>
            <a:endParaRPr lang="zh-TW" altLang="en-US"/>
          </a:p>
        </p:txBody>
      </p:sp>
      <p:sp>
        <p:nvSpPr>
          <p:cNvPr id="5" name="Rectangle 2"/>
          <p:cNvSpPr txBox="1">
            <a:spLocks noChangeArrowheads="1"/>
          </p:cNvSpPr>
          <p:nvPr/>
        </p:nvSpPr>
        <p:spPr>
          <a:xfrm>
            <a:off x="467544" y="332656"/>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4000" b="1" dirty="0" smtClean="0">
                <a:latin typeface="標楷體" pitchFamily="65" charset="-120"/>
                <a:ea typeface="標楷體" pitchFamily="65" charset="-120"/>
              </a:rPr>
              <a:t>1.4.6 </a:t>
            </a:r>
            <a:r>
              <a:rPr lang="zh-TW" altLang="en-US" sz="4000" b="1" dirty="0" smtClean="0">
                <a:latin typeface="標楷體" pitchFamily="65" charset="-120"/>
                <a:ea typeface="標楷體" pitchFamily="65" charset="-120"/>
              </a:rPr>
              <a:t>營業稅─兼營</a:t>
            </a:r>
            <a:r>
              <a:rPr lang="zh-TW" altLang="en-US" sz="4000" b="1" dirty="0">
                <a:latin typeface="標楷體" pitchFamily="65" charset="-120"/>
                <a:ea typeface="標楷體" pitchFamily="65" charset="-120"/>
              </a:rPr>
              <a:t>營業人設算</a:t>
            </a:r>
            <a:endParaRPr lang="en-US" altLang="zh-TW" b="1" dirty="0" smtClean="0">
              <a:latin typeface="標楷體" pitchFamily="65" charset="-120"/>
              <a:ea typeface="標楷體" pitchFamily="65" charset="-120"/>
            </a:endParaRPr>
          </a:p>
        </p:txBody>
      </p:sp>
      <p:sp>
        <p:nvSpPr>
          <p:cNvPr id="8" name="文字方塊 7"/>
          <p:cNvSpPr txBox="1"/>
          <p:nvPr/>
        </p:nvSpPr>
        <p:spPr>
          <a:xfrm>
            <a:off x="6228184" y="1864618"/>
            <a:ext cx="2520280" cy="2752104"/>
          </a:xfrm>
          <a:prstGeom prst="rect">
            <a:avLst/>
          </a:prstGeom>
          <a:noFill/>
        </p:spPr>
        <p:txBody>
          <a:bodyPr wrap="none" lIns="0" tIns="0" rIns="0" bIns="0" rtlCol="0">
            <a:noAutofit/>
          </a:bodyPr>
          <a:lstStyle/>
          <a:p>
            <a:pPr marL="11430" indent="-285750">
              <a:spcAft>
                <a:spcPts val="900"/>
              </a:spcAft>
              <a:buFont typeface="Wingdings" panose="05000000000000000000" pitchFamily="2" charset="2"/>
              <a:buChar char="n"/>
            </a:pPr>
            <a:r>
              <a:rPr lang="zh-TW" altLang="en-US" dirty="0" smtClean="0">
                <a:latin typeface="標楷體" panose="03000509000000000000" pitchFamily="65" charset="-120"/>
                <a:ea typeface="標楷體" panose="03000509000000000000" pitchFamily="65" charset="-120"/>
              </a:rPr>
              <a:t>「直接扣抵法」要件：</a:t>
            </a:r>
            <a:endParaRPr lang="en-US" altLang="zh-TW" dirty="0" smtClean="0">
              <a:latin typeface="標楷體" panose="03000509000000000000" pitchFamily="65" charset="-120"/>
              <a:ea typeface="標楷體" panose="03000509000000000000" pitchFamily="65" charset="-120"/>
            </a:endParaRPr>
          </a:p>
          <a:p>
            <a:pPr marL="468630" lvl="1" indent="-285750">
              <a:buFont typeface="Arial" panose="020B0604020202020204" pitchFamily="34" charset="0"/>
              <a:buChar char="•"/>
            </a:pPr>
            <a:r>
              <a:rPr lang="zh-TW" altLang="en-US" dirty="0">
                <a:latin typeface="標楷體" panose="03000509000000000000" pitchFamily="65" charset="-120"/>
                <a:ea typeface="標楷體" panose="03000509000000000000" pitchFamily="65" charset="-120"/>
              </a:rPr>
              <a:t>帳簿</a:t>
            </a:r>
            <a:r>
              <a:rPr lang="zh-TW" altLang="en-US" dirty="0" smtClean="0">
                <a:latin typeface="標楷體" panose="03000509000000000000" pitchFamily="65" charset="-120"/>
                <a:ea typeface="標楷體" panose="03000509000000000000" pitchFamily="65" charset="-120"/>
              </a:rPr>
              <a:t>完備</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能明確區</a:t>
            </a:r>
            <a:endParaRPr lang="en-US" altLang="zh-TW" dirty="0" smtClean="0">
              <a:latin typeface="標楷體" panose="03000509000000000000" pitchFamily="65" charset="-120"/>
              <a:ea typeface="標楷體" panose="03000509000000000000" pitchFamily="65" charset="-120"/>
            </a:endParaRPr>
          </a:p>
          <a:p>
            <a:pPr marL="182880" lvl="1">
              <a:tabLst>
                <a:tab pos="355600" algn="l"/>
              </a:tabLst>
            </a:pPr>
            <a:r>
              <a:rPr lang="zh-TW" altLang="en-US" dirty="0">
                <a:latin typeface="標楷體" panose="03000509000000000000" pitchFamily="65" charset="-120"/>
                <a:ea typeface="標楷體" panose="03000509000000000000" pitchFamily="65" charset="-120"/>
              </a:rPr>
              <a:t> </a:t>
            </a:r>
            <a:r>
              <a:rPr lang="zh-TW" altLang="en-US" dirty="0" smtClean="0">
                <a:latin typeface="標楷體" panose="03000509000000000000" pitchFamily="65" charset="-120"/>
                <a:ea typeface="標楷體" panose="03000509000000000000" pitchFamily="65" charset="-120"/>
              </a:rPr>
              <a:t> 分所購貨物、勞務、</a:t>
            </a:r>
            <a:endParaRPr lang="en-US" altLang="zh-TW" dirty="0" smtClean="0">
              <a:latin typeface="標楷體" panose="03000509000000000000" pitchFamily="65" charset="-120"/>
              <a:ea typeface="標楷體" panose="03000509000000000000" pitchFamily="65" charset="-120"/>
            </a:endParaRPr>
          </a:p>
          <a:p>
            <a:pPr marL="182880" lvl="1">
              <a:tabLst>
                <a:tab pos="355600" algn="l"/>
              </a:tabLst>
            </a:pPr>
            <a:r>
              <a:rPr lang="zh-TW" altLang="en-US" dirty="0">
                <a:latin typeface="標楷體" panose="03000509000000000000" pitchFamily="65" charset="-120"/>
                <a:ea typeface="標楷體" panose="03000509000000000000" pitchFamily="65" charset="-120"/>
              </a:rPr>
              <a:t> </a:t>
            </a:r>
            <a:r>
              <a:rPr lang="zh-TW" altLang="en-US" dirty="0" smtClean="0">
                <a:latin typeface="標楷體" panose="03000509000000000000" pitchFamily="65" charset="-120"/>
                <a:ea typeface="標楷體" panose="03000509000000000000" pitchFamily="65" charset="-120"/>
              </a:rPr>
              <a:t> 進口貨物之實際用途</a:t>
            </a:r>
            <a:r>
              <a:rPr lang="en-US" altLang="zh-TW" dirty="0" smtClean="0">
                <a:latin typeface="標楷體" panose="03000509000000000000" pitchFamily="65" charset="-120"/>
                <a:ea typeface="標楷體" panose="03000509000000000000" pitchFamily="65" charset="-120"/>
              </a:rPr>
              <a:t>)</a:t>
            </a:r>
          </a:p>
          <a:p>
            <a:pPr marL="182880" lvl="1">
              <a:tabLst>
                <a:tab pos="355600" algn="l"/>
              </a:tabLst>
            </a:pPr>
            <a:endParaRPr lang="en-US" altLang="zh-TW" dirty="0" smtClean="0">
              <a:latin typeface="標楷體" panose="03000509000000000000" pitchFamily="65" charset="-120"/>
              <a:ea typeface="標楷體" panose="03000509000000000000" pitchFamily="65" charset="-120"/>
            </a:endParaRPr>
          </a:p>
          <a:p>
            <a:pPr marL="468630" lvl="1" indent="-285750">
              <a:buFont typeface="Arial" panose="020B0604020202020204" pitchFamily="34" charset="0"/>
              <a:buChar char="•"/>
              <a:tabLst>
                <a:tab pos="355600" algn="l"/>
              </a:tabLst>
            </a:pPr>
            <a:r>
              <a:rPr lang="zh-TW" altLang="en-US" dirty="0" smtClean="0">
                <a:latin typeface="標楷體" panose="03000509000000000000" pitchFamily="65" charset="-120"/>
                <a:ea typeface="標楷體" panose="03000509000000000000" pitchFamily="65" charset="-120"/>
              </a:rPr>
              <a:t>採定後</a:t>
            </a:r>
            <a:r>
              <a:rPr lang="en-US" altLang="zh-TW" dirty="0" smtClean="0">
                <a:latin typeface="標楷體" panose="03000509000000000000" pitchFamily="65" charset="-120"/>
                <a:ea typeface="標楷體" panose="03000509000000000000" pitchFamily="65" charset="-120"/>
              </a:rPr>
              <a:t>3</a:t>
            </a:r>
            <a:r>
              <a:rPr lang="zh-TW" altLang="en-US" dirty="0" smtClean="0">
                <a:latin typeface="標楷體" panose="03000509000000000000" pitchFamily="65" charset="-120"/>
                <a:ea typeface="標楷體" panose="03000509000000000000" pitchFamily="65" charset="-120"/>
              </a:rPr>
              <a:t>年內不得</a:t>
            </a:r>
            <a:endParaRPr lang="en-US" altLang="zh-TW" dirty="0" smtClean="0">
              <a:latin typeface="標楷體" panose="03000509000000000000" pitchFamily="65" charset="-120"/>
              <a:ea typeface="標楷體" panose="03000509000000000000" pitchFamily="65" charset="-120"/>
            </a:endParaRPr>
          </a:p>
          <a:p>
            <a:pPr marL="182880" lvl="1">
              <a:tabLst>
                <a:tab pos="355600" algn="l"/>
              </a:tabLst>
            </a:pPr>
            <a:r>
              <a:rPr lang="zh-TW" altLang="en-US" dirty="0">
                <a:latin typeface="標楷體" panose="03000509000000000000" pitchFamily="65" charset="-120"/>
                <a:ea typeface="標楷體" panose="03000509000000000000" pitchFamily="65" charset="-120"/>
              </a:rPr>
              <a:t> </a:t>
            </a:r>
            <a:r>
              <a:rPr lang="zh-TW" altLang="en-US" dirty="0" smtClean="0">
                <a:latin typeface="標楷體" panose="03000509000000000000" pitchFamily="65" charset="-120"/>
                <a:ea typeface="標楷體" panose="03000509000000000000" pitchFamily="65" charset="-120"/>
              </a:rPr>
              <a:t>  變更</a:t>
            </a:r>
            <a:endParaRPr lang="en-US" altLang="zh-TW" dirty="0" smtClean="0">
              <a:latin typeface="標楷體" panose="03000509000000000000" pitchFamily="65" charset="-120"/>
              <a:ea typeface="標楷體" panose="03000509000000000000" pitchFamily="65" charset="-120"/>
            </a:endParaRPr>
          </a:p>
          <a:p>
            <a:pPr marL="468630" lvl="1" indent="-285750">
              <a:spcAft>
                <a:spcPts val="900"/>
              </a:spcAft>
              <a:buFont typeface="Arial" panose="020B0604020202020204" pitchFamily="34" charset="0"/>
              <a:buChar char="•"/>
            </a:pPr>
            <a:endParaRPr lang="en-US" altLang="zh-TW" dirty="0" smtClean="0">
              <a:latin typeface="標楷體" panose="03000509000000000000" pitchFamily="65" charset="-120"/>
              <a:ea typeface="標楷體" panose="03000509000000000000" pitchFamily="65" charset="-120"/>
            </a:endParaRPr>
          </a:p>
          <a:p>
            <a:pPr indent="-274320">
              <a:spcAft>
                <a:spcPts val="900"/>
              </a:spcAft>
            </a:pPr>
            <a:endParaRPr lang="zh-TW" altLang="en-US" sz="2000" dirty="0" err="1" smtClean="0">
              <a:latin typeface="標楷體" panose="03000509000000000000" pitchFamily="65" charset="-120"/>
              <a:ea typeface="標楷體" panose="03000509000000000000" pitchFamily="65" charset="-120"/>
            </a:endParaRPr>
          </a:p>
        </p:txBody>
      </p:sp>
      <p:graphicFrame>
        <p:nvGraphicFramePr>
          <p:cNvPr id="6" name="表格 5"/>
          <p:cNvGraphicFramePr>
            <a:graphicFrameLocks noGrp="1"/>
          </p:cNvGraphicFramePr>
          <p:nvPr>
            <p:extLst>
              <p:ext uri="{D42A27DB-BD31-4B8C-83A1-F6EECF244321}">
                <p14:modId xmlns:p14="http://schemas.microsoft.com/office/powerpoint/2010/main" xmlns="" val="2655048967"/>
              </p:ext>
            </p:extLst>
          </p:nvPr>
        </p:nvGraphicFramePr>
        <p:xfrm>
          <a:off x="323528" y="1475656"/>
          <a:ext cx="5688630" cy="4350598"/>
        </p:xfrm>
        <a:graphic>
          <a:graphicData uri="http://schemas.openxmlformats.org/drawingml/2006/table">
            <a:tbl>
              <a:tblPr/>
              <a:tblGrid>
                <a:gridCol w="1813005"/>
                <a:gridCol w="945915"/>
                <a:gridCol w="193408"/>
                <a:gridCol w="720080"/>
                <a:gridCol w="1070307"/>
                <a:gridCol w="945915"/>
              </a:tblGrid>
              <a:tr h="200025">
                <a:tc gridSpan="6">
                  <a:txBody>
                    <a:bodyPr/>
                    <a:lstStyle/>
                    <a:p>
                      <a:pPr algn="l" fontAlgn="ctr"/>
                      <a:r>
                        <a:rPr lang="zh-TW" altLang="en-US" sz="1600" b="0" i="0" u="none" strike="noStrike" dirty="0">
                          <a:solidFill>
                            <a:srgbClr val="000000"/>
                          </a:solidFill>
                          <a:effectLst/>
                          <a:latin typeface="微軟正黑體"/>
                        </a:rPr>
                        <a:t>●</a:t>
                      </a:r>
                      <a:r>
                        <a:rPr lang="zh-TW" altLang="en-US" sz="1600" b="1" i="0" u="none" strike="noStrike" dirty="0">
                          <a:solidFill>
                            <a:srgbClr val="FF0000"/>
                          </a:solidFill>
                          <a:effectLst/>
                          <a:latin typeface="標楷體" panose="03000509000000000000" pitchFamily="65" charset="-120"/>
                          <a:ea typeface="標楷體" panose="03000509000000000000" pitchFamily="65" charset="-120"/>
                        </a:rPr>
                        <a:t>銷貨利潤率</a:t>
                      </a:r>
                      <a:r>
                        <a:rPr lang="zh-TW" altLang="en-US" sz="1600" b="1" i="0" u="none" strike="noStrike" dirty="0" smtClean="0">
                          <a:solidFill>
                            <a:srgbClr val="FF0000"/>
                          </a:solidFill>
                          <a:effectLst/>
                          <a:latin typeface="標楷體" panose="03000509000000000000" pitchFamily="65" charset="-120"/>
                          <a:ea typeface="標楷體" panose="03000509000000000000" pitchFamily="65" charset="-120"/>
                        </a:rPr>
                        <a:t>：「免稅交易」之「利潤率</a:t>
                      </a:r>
                      <a:r>
                        <a:rPr lang="zh-TW" altLang="en-US" sz="1600" b="1" i="0" u="none" strike="noStrike" dirty="0">
                          <a:solidFill>
                            <a:srgbClr val="FF0000"/>
                          </a:solidFill>
                          <a:effectLst/>
                          <a:latin typeface="標楷體" panose="03000509000000000000" pitchFamily="65" charset="-120"/>
                          <a:ea typeface="標楷體" panose="03000509000000000000" pitchFamily="65" charset="-120"/>
                        </a:rPr>
                        <a:t>較</a:t>
                      </a:r>
                      <a:r>
                        <a:rPr lang="zh-TW" altLang="en-US" sz="1600" b="1" i="0" u="none" strike="noStrike" dirty="0" smtClean="0">
                          <a:solidFill>
                            <a:srgbClr val="FF0000"/>
                          </a:solidFill>
                          <a:effectLst/>
                          <a:latin typeface="標楷體" panose="03000509000000000000" pitchFamily="65" charset="-120"/>
                          <a:ea typeface="標楷體" panose="03000509000000000000" pitchFamily="65" charset="-120"/>
                        </a:rPr>
                        <a:t>高</a:t>
                      </a:r>
                      <a:r>
                        <a:rPr lang="zh-TW" altLang="en-US" sz="1600" b="1" i="0" u="none" strike="noStrike" dirty="0" smtClean="0">
                          <a:solidFill>
                            <a:srgbClr val="FF0000"/>
                          </a:solidFill>
                          <a:effectLst/>
                          <a:latin typeface="+mn-ea"/>
                          <a:ea typeface="+mn-ea"/>
                        </a:rPr>
                        <a:t>」</a:t>
                      </a:r>
                      <a:endParaRPr lang="zh-TW" altLang="en-US" sz="1600" b="1" i="0" u="none" strike="noStrike" dirty="0">
                        <a:solidFill>
                          <a:srgbClr val="FF0000"/>
                        </a:solidFill>
                        <a:effectLst/>
                        <a:latin typeface="+mn-ea"/>
                        <a:ea typeface="+mn-ea"/>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pPr algn="l" fontAlgn="ctr"/>
                      <a:endParaRPr lang="zh-TW" altLang="en-US" sz="1600" b="0" i="0" u="none" strike="noStrike" dirty="0">
                        <a:solidFill>
                          <a:srgbClr val="000000"/>
                        </a:solidFill>
                        <a:effectLst/>
                        <a:latin typeface="微軟正黑體"/>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l" fontAlgn="ctr"/>
                      <a:endParaRPr lang="zh-TW" altLang="en-US" sz="1600" b="0" i="0" u="none" strike="noStrike" dirty="0">
                        <a:solidFill>
                          <a:srgbClr val="000000"/>
                        </a:solidFill>
                        <a:effectLst/>
                        <a:latin typeface="微軟正黑體"/>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r>
              <a:tr h="200025">
                <a:tc>
                  <a:txBody>
                    <a:bodyPr/>
                    <a:lstStyle/>
                    <a:p>
                      <a:pPr algn="l" fontAlgn="ctr"/>
                      <a:r>
                        <a:rPr lang="zh-TW" altLang="en-US" sz="1600" b="0" i="0" u="none" strike="noStrike" dirty="0">
                          <a:solidFill>
                            <a:schemeClr val="bg1"/>
                          </a:solidFill>
                          <a:effectLst/>
                          <a:latin typeface="標楷體" panose="03000509000000000000" pitchFamily="65" charset="-120"/>
                          <a:ea typeface="標楷體" panose="03000509000000000000" pitchFamily="65" charset="-120"/>
                        </a:rPr>
                        <a:t>　</a:t>
                      </a:r>
                      <a:r>
                        <a:rPr lang="zh-TW" altLang="en-US" sz="1600" b="0" i="0" u="none" strike="noStrike" dirty="0" smtClean="0">
                          <a:solidFill>
                            <a:schemeClr val="bg1"/>
                          </a:solidFill>
                          <a:effectLst/>
                          <a:latin typeface="標楷體" panose="03000509000000000000" pitchFamily="65" charset="-120"/>
                          <a:ea typeface="標楷體" panose="03000509000000000000" pitchFamily="65" charset="-120"/>
                        </a:rPr>
                        <a:t>假設</a:t>
                      </a:r>
                      <a:endParaRPr lang="zh-TW" altLang="en-US" sz="1600" b="0" i="0" u="none" strike="noStrike" dirty="0">
                        <a:solidFill>
                          <a:schemeClr val="bg1"/>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gridSpan="2">
                  <a:txBody>
                    <a:bodyPr/>
                    <a:lstStyle/>
                    <a:p>
                      <a:pPr algn="ctr" fontAlgn="ctr"/>
                      <a:r>
                        <a:rPr lang="zh-TW" altLang="en-US" sz="1600" b="0" i="0" u="none" strike="noStrike" dirty="0" smtClean="0">
                          <a:solidFill>
                            <a:schemeClr val="bg1"/>
                          </a:solidFill>
                          <a:effectLst/>
                          <a:latin typeface="標楷體" panose="03000509000000000000" pitchFamily="65" charset="-120"/>
                          <a:ea typeface="標楷體" panose="03000509000000000000" pitchFamily="65" charset="-120"/>
                        </a:rPr>
                        <a:t>售價</a:t>
                      </a:r>
                      <a:r>
                        <a:rPr lang="en-US" altLang="zh-TW" sz="1600" b="0" i="0" u="none" strike="noStrike" dirty="0" smtClean="0">
                          <a:solidFill>
                            <a:schemeClr val="bg1"/>
                          </a:solidFill>
                          <a:effectLst/>
                          <a:latin typeface="標楷體" panose="03000509000000000000" pitchFamily="65" charset="-120"/>
                          <a:ea typeface="標楷體" panose="03000509000000000000" pitchFamily="65" charset="-120"/>
                        </a:rPr>
                        <a:t>(</a:t>
                      </a:r>
                      <a:r>
                        <a:rPr lang="zh-TW" altLang="en-US" sz="1600" b="0" i="0" u="none" strike="noStrike" dirty="0" smtClean="0">
                          <a:solidFill>
                            <a:schemeClr val="bg1"/>
                          </a:solidFill>
                          <a:effectLst/>
                          <a:latin typeface="標楷體" panose="03000509000000000000" pitchFamily="65" charset="-120"/>
                          <a:ea typeface="標楷體" panose="03000509000000000000" pitchFamily="65" charset="-120"/>
                        </a:rPr>
                        <a:t>未稅</a:t>
                      </a:r>
                      <a:r>
                        <a:rPr lang="en-US" altLang="zh-TW" sz="1600" b="0" i="0" u="none" strike="noStrike" dirty="0" smtClean="0">
                          <a:solidFill>
                            <a:schemeClr val="bg1"/>
                          </a:solidFill>
                          <a:effectLst/>
                          <a:latin typeface="標楷體" panose="03000509000000000000" pitchFamily="65" charset="-120"/>
                          <a:ea typeface="標楷體" panose="03000509000000000000" pitchFamily="65" charset="-120"/>
                        </a:rPr>
                        <a:t>)</a:t>
                      </a:r>
                      <a:endParaRPr lang="zh-TW" altLang="en-US" sz="1600" b="0" i="0" u="none" strike="noStrike" dirty="0">
                        <a:solidFill>
                          <a:schemeClr val="bg1"/>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hMerge="1">
                  <a:txBody>
                    <a:bodyPr/>
                    <a:lstStyle/>
                    <a:p>
                      <a:pPr algn="ctr" fontAlgn="ctr"/>
                      <a:endParaRPr lang="zh-TW" altLang="en-US" sz="1600" b="0" i="0" u="none" strike="noStrike">
                        <a:solidFill>
                          <a:srgbClr val="000000"/>
                        </a:solidFill>
                        <a:effectLst/>
                        <a:latin typeface="微軟正黑體"/>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600" b="0" i="0" u="none" strike="noStrike" dirty="0">
                          <a:solidFill>
                            <a:schemeClr val="bg1"/>
                          </a:solidFill>
                          <a:effectLst/>
                          <a:latin typeface="標楷體" panose="03000509000000000000" pitchFamily="65" charset="-120"/>
                          <a:ea typeface="標楷體" panose="03000509000000000000" pitchFamily="65" charset="-120"/>
                        </a:rPr>
                        <a:t>利潤</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ctr"/>
                      <a:r>
                        <a:rPr lang="zh-TW" altLang="en-US" sz="1600" b="0" i="0" u="none" strike="noStrike" dirty="0">
                          <a:solidFill>
                            <a:schemeClr val="bg1"/>
                          </a:solidFill>
                          <a:effectLst/>
                          <a:latin typeface="標楷體" panose="03000509000000000000" pitchFamily="65" charset="-120"/>
                          <a:ea typeface="標楷體" panose="03000509000000000000" pitchFamily="65" charset="-120"/>
                        </a:rPr>
                        <a:t>進貨成本</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ctr"/>
                      <a:r>
                        <a:rPr lang="zh-TW" altLang="en-US" sz="1600" b="0" i="0" u="none" strike="noStrike" dirty="0">
                          <a:solidFill>
                            <a:schemeClr val="bg1"/>
                          </a:solidFill>
                          <a:effectLst/>
                          <a:latin typeface="標楷體" panose="03000509000000000000" pitchFamily="65" charset="-120"/>
                          <a:ea typeface="標楷體" panose="03000509000000000000" pitchFamily="65" charset="-120"/>
                        </a:rPr>
                        <a:t>進項稅額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r>
              <a:tr h="200025">
                <a:tc>
                  <a:txBody>
                    <a:bodyPr/>
                    <a:lstStyle/>
                    <a:p>
                      <a:pPr algn="l" fontAlgn="ctr"/>
                      <a:r>
                        <a:rPr lang="zh-TW" altLang="en-US" sz="1600" b="0" i="0" u="none" strike="noStrike" dirty="0">
                          <a:solidFill>
                            <a:schemeClr val="bg1"/>
                          </a:solidFill>
                          <a:effectLst/>
                          <a:latin typeface="標楷體" panose="03000509000000000000" pitchFamily="65" charset="-120"/>
                          <a:ea typeface="標楷體" panose="03000509000000000000" pitchFamily="65" charset="-120"/>
                        </a:rPr>
                        <a:t>應稅銷</a:t>
                      </a:r>
                      <a:r>
                        <a:rPr lang="zh-TW" altLang="en-US" sz="1600" b="0" i="0" u="none" strike="noStrike" dirty="0" smtClean="0">
                          <a:solidFill>
                            <a:schemeClr val="bg1"/>
                          </a:solidFill>
                          <a:effectLst/>
                          <a:latin typeface="標楷體" panose="03000509000000000000" pitchFamily="65" charset="-120"/>
                          <a:ea typeface="標楷體" panose="03000509000000000000" pitchFamily="65" charset="-120"/>
                        </a:rPr>
                        <a:t>貨</a:t>
                      </a:r>
                      <a:r>
                        <a:rPr lang="en-US" altLang="zh-TW" sz="1600" b="0" i="0" u="none" strike="noStrike" dirty="0" smtClean="0">
                          <a:solidFill>
                            <a:schemeClr val="bg1"/>
                          </a:solidFill>
                          <a:effectLst/>
                          <a:latin typeface="標楷體" panose="03000509000000000000" pitchFamily="65" charset="-120"/>
                          <a:ea typeface="標楷體" panose="03000509000000000000" pitchFamily="65" charset="-120"/>
                        </a:rPr>
                        <a:t>(20%)</a:t>
                      </a:r>
                      <a:endParaRPr lang="zh-TW" altLang="en-US" sz="1600" b="0" i="0" u="none" strike="noStrike" dirty="0">
                        <a:solidFill>
                          <a:schemeClr val="bg1"/>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gridSpan="2">
                  <a:txBody>
                    <a:bodyPr/>
                    <a:lstStyle/>
                    <a:p>
                      <a:pPr algn="ct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rPr>
                        <a:t>2,000</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altLang="zh-TW" sz="1600" b="0" i="0" u="none" strike="noStrike" dirty="0">
                        <a:solidFill>
                          <a:srgbClr val="000000"/>
                        </a:solidFill>
                        <a:effectLst/>
                        <a:latin typeface="微軟正黑體"/>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rPr>
                        <a:t>8%</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rPr>
                        <a:t>1,840</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rPr>
                        <a:t>92</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0050">
                <a:tc>
                  <a:txBody>
                    <a:bodyPr/>
                    <a:lstStyle/>
                    <a:p>
                      <a:pPr algn="l" fontAlgn="ctr"/>
                      <a:r>
                        <a:rPr lang="zh-TW" altLang="en-US" sz="1600" b="0" i="0" u="none" strike="noStrike" dirty="0">
                          <a:solidFill>
                            <a:schemeClr val="bg1"/>
                          </a:solidFill>
                          <a:effectLst/>
                          <a:latin typeface="標楷體" panose="03000509000000000000" pitchFamily="65" charset="-120"/>
                          <a:ea typeface="標楷體" panose="03000509000000000000" pitchFamily="65" charset="-120"/>
                        </a:rPr>
                        <a:t>免稅銷</a:t>
                      </a:r>
                      <a:r>
                        <a:rPr lang="zh-TW" altLang="en-US" sz="1600" b="0" i="0" u="none" strike="noStrike" dirty="0" smtClean="0">
                          <a:solidFill>
                            <a:schemeClr val="bg1"/>
                          </a:solidFill>
                          <a:effectLst/>
                          <a:latin typeface="標楷體" panose="03000509000000000000" pitchFamily="65" charset="-120"/>
                          <a:ea typeface="標楷體" panose="03000509000000000000" pitchFamily="65" charset="-120"/>
                        </a:rPr>
                        <a:t>貨</a:t>
                      </a:r>
                      <a:r>
                        <a:rPr lang="en-US" altLang="zh-TW" sz="1600" b="0" i="0" u="none" strike="noStrike" dirty="0" smtClean="0">
                          <a:solidFill>
                            <a:schemeClr val="bg1"/>
                          </a:solidFill>
                          <a:effectLst/>
                          <a:latin typeface="標楷體" panose="03000509000000000000" pitchFamily="65" charset="-120"/>
                          <a:ea typeface="標楷體" panose="03000509000000000000" pitchFamily="65" charset="-120"/>
                        </a:rPr>
                        <a:t>(80%)</a:t>
                      </a:r>
                      <a:endParaRPr lang="zh-TW" altLang="en-US" sz="1600" b="0" i="0" u="none" strike="noStrike" dirty="0">
                        <a:solidFill>
                          <a:schemeClr val="bg1"/>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gridSpan="2">
                  <a:txBody>
                    <a:bodyPr/>
                    <a:lstStyle/>
                    <a:p>
                      <a:pPr algn="ct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rPr>
                        <a:t>8,000</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altLang="zh-TW" sz="1600" b="0" i="0" u="none" strike="noStrike" dirty="0">
                        <a:solidFill>
                          <a:srgbClr val="000000"/>
                        </a:solidFill>
                        <a:effectLst/>
                        <a:latin typeface="微軟正黑體"/>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rPr>
                        <a:t>15%</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rPr>
                        <a:t>6,800</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rPr>
                        <a:t>340</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014">
                <a:tc>
                  <a:txBody>
                    <a:bodyPr/>
                    <a:lstStyle/>
                    <a:p>
                      <a:pPr algn="l" fontAlgn="ctr"/>
                      <a:r>
                        <a:rPr lang="zh-TW" altLang="en-US" sz="1600" b="0" i="0" u="none" strike="noStrike" dirty="0" smtClean="0">
                          <a:solidFill>
                            <a:schemeClr val="bg1"/>
                          </a:solidFill>
                          <a:effectLst/>
                          <a:latin typeface="標楷體" panose="03000509000000000000" pitchFamily="65" charset="-120"/>
                          <a:ea typeface="標楷體" panose="03000509000000000000" pitchFamily="65" charset="-120"/>
                        </a:rPr>
                        <a:t>總進項稅額</a:t>
                      </a:r>
                      <a:endParaRPr lang="en-US" sz="1600" b="0" i="0" u="none" strike="noStrike" dirty="0">
                        <a:solidFill>
                          <a:schemeClr val="bg1"/>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gridSpan="2">
                  <a:txBody>
                    <a:bodyPr/>
                    <a:lstStyle/>
                    <a:p>
                      <a:pPr algn="l" fontAlgn="ctr"/>
                      <a:r>
                        <a:rPr lang="zh-TW" altLang="en-US" sz="1600" b="0" i="0" u="none" strike="noStrike">
                          <a:solidFill>
                            <a:srgbClr val="000000"/>
                          </a:solidFill>
                          <a:effectLst/>
                          <a:latin typeface="標楷體" panose="03000509000000000000" pitchFamily="65" charset="-120"/>
                          <a:ea typeface="標楷體" panose="03000509000000000000" pitchFamily="65"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zh-TW" altLang="en-US" sz="1600" b="0" i="0" u="none" strike="noStrike" dirty="0">
                        <a:solidFill>
                          <a:srgbClr val="000000"/>
                        </a:solidFill>
                        <a:effectLst/>
                        <a:latin typeface="微軟正黑體"/>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600" b="0" i="0" u="none" strike="noStrike" dirty="0">
                          <a:solidFill>
                            <a:srgbClr val="000000"/>
                          </a:solidFill>
                          <a:effectLst/>
                          <a:latin typeface="標楷體" panose="03000509000000000000" pitchFamily="65" charset="-120"/>
                          <a:ea typeface="標楷體" panose="03000509000000000000" pitchFamily="65"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600" b="0" i="0" u="none" strike="noStrike" dirty="0">
                          <a:solidFill>
                            <a:srgbClr val="000000"/>
                          </a:solidFill>
                          <a:effectLst/>
                          <a:latin typeface="標楷體" panose="03000509000000000000" pitchFamily="65" charset="-120"/>
                          <a:ea typeface="標楷體" panose="03000509000000000000" pitchFamily="65"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rPr>
                        <a:t>432</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694">
                <a:tc>
                  <a:txBody>
                    <a:bodyPr/>
                    <a:lstStyle/>
                    <a:p>
                      <a:pPr algn="l" fontAlgn="ctr"/>
                      <a:r>
                        <a:rPr lang="zh-TW" altLang="en-US" sz="1600" b="0" i="0" u="none" strike="noStrike" dirty="0">
                          <a:solidFill>
                            <a:schemeClr val="bg1"/>
                          </a:solidFill>
                          <a:effectLst/>
                          <a:latin typeface="標楷體" panose="03000509000000000000" pitchFamily="65" charset="-120"/>
                          <a:ea typeface="標楷體" panose="03000509000000000000" pitchFamily="65" charset="-120"/>
                        </a:rPr>
                        <a:t>不得扣抵</a:t>
                      </a:r>
                      <a:r>
                        <a:rPr lang="zh-TW" altLang="en-US" sz="1600" b="0" i="0" u="none" strike="noStrike" dirty="0" smtClean="0">
                          <a:solidFill>
                            <a:schemeClr val="bg1"/>
                          </a:solidFill>
                          <a:effectLst/>
                          <a:latin typeface="標楷體" panose="03000509000000000000" pitchFamily="65" charset="-120"/>
                          <a:ea typeface="標楷體" panose="03000509000000000000" pitchFamily="65" charset="-120"/>
                        </a:rPr>
                        <a:t>比率</a:t>
                      </a:r>
                      <a:r>
                        <a:rPr lang="en-US" altLang="zh-TW" sz="1600" b="0" i="0" u="none" strike="noStrike" dirty="0" smtClean="0">
                          <a:solidFill>
                            <a:schemeClr val="bg1"/>
                          </a:solidFill>
                          <a:effectLst/>
                          <a:latin typeface="標楷體" panose="03000509000000000000" pitchFamily="65" charset="-120"/>
                          <a:ea typeface="標楷體" panose="03000509000000000000" pitchFamily="65" charset="-120"/>
                        </a:rPr>
                        <a:t>(80%)</a:t>
                      </a:r>
                      <a:endParaRPr lang="zh-TW" altLang="en-US" sz="1600" b="0" i="0" u="none" strike="noStrike" dirty="0">
                        <a:solidFill>
                          <a:schemeClr val="bg1"/>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gridSpan="2">
                  <a:txBody>
                    <a:bodyPr/>
                    <a:lstStyle/>
                    <a:p>
                      <a:pPr algn="l" fontAlgn="ctr"/>
                      <a:r>
                        <a:rPr lang="zh-TW" altLang="en-US" sz="1600" b="0" i="0" u="none" strike="noStrike">
                          <a:solidFill>
                            <a:srgbClr val="000000"/>
                          </a:solidFill>
                          <a:effectLst/>
                          <a:latin typeface="標楷體" panose="03000509000000000000" pitchFamily="65" charset="-120"/>
                          <a:ea typeface="標楷體" panose="03000509000000000000" pitchFamily="65"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altLang="zh-TW" sz="1600" b="0" i="0" u="none" strike="noStrike" dirty="0">
                        <a:solidFill>
                          <a:srgbClr val="000000"/>
                        </a:solidFill>
                        <a:effectLst/>
                        <a:latin typeface="微軟正黑體"/>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zh-TW" altLang="en-US">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600" b="0" i="0" u="none" strike="noStrike" dirty="0">
                          <a:solidFill>
                            <a:srgbClr val="000000"/>
                          </a:solidFill>
                          <a:effectLst/>
                          <a:latin typeface="標楷體" panose="03000509000000000000" pitchFamily="65" charset="-120"/>
                          <a:ea typeface="標楷體" panose="03000509000000000000" pitchFamily="65"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600" b="0" i="0" u="none" strike="noStrike" dirty="0">
                          <a:solidFill>
                            <a:srgbClr val="000000"/>
                          </a:solidFill>
                          <a:effectLst/>
                          <a:latin typeface="標楷體" panose="03000509000000000000" pitchFamily="65" charset="-120"/>
                          <a:ea typeface="標楷體" panose="03000509000000000000" pitchFamily="65"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a:txBody>
                    <a:bodyPr/>
                    <a:lstStyle/>
                    <a:p>
                      <a:pPr algn="l" fontAlgn="ctr"/>
                      <a:endParaRPr lang="zh-TW" altLang="en-US" sz="1600" b="0" i="0" u="none" strike="noStrike">
                        <a:solidFill>
                          <a:srgbClr val="000000"/>
                        </a:solidFill>
                        <a:effectLst/>
                        <a:latin typeface="微軟正黑體"/>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ctr"/>
                      <a:endParaRPr lang="zh-TW" altLang="en-US" sz="1600" b="0" i="0" u="none" strike="noStrike">
                        <a:solidFill>
                          <a:srgbClr val="000000"/>
                        </a:solidFill>
                        <a:effectLst/>
                        <a:latin typeface="微軟正黑體"/>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ctr"/>
                      <a:endParaRPr lang="zh-TW" altLang="en-US" sz="1600" b="0" i="0" u="none" strike="noStrike">
                        <a:solidFill>
                          <a:srgbClr val="000000"/>
                        </a:solidFill>
                        <a:effectLst/>
                        <a:latin typeface="微軟正黑體"/>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endParaRPr lang="zh-TW" altLang="en-US"/>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zh-TW" altLang="en-US" sz="1600" b="0" i="0" u="none" strike="noStrike" dirty="0">
                        <a:solidFill>
                          <a:srgbClr val="000000"/>
                        </a:solidFill>
                        <a:effectLst/>
                        <a:latin typeface="微軟正黑體"/>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zh-TW" altLang="en-US" sz="1600" b="0" i="0" u="none" strike="noStrike">
                        <a:solidFill>
                          <a:srgbClr val="000000"/>
                        </a:solidFill>
                        <a:effectLst/>
                        <a:latin typeface="微軟正黑體"/>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r>
              <a:tr h="209550">
                <a:tc>
                  <a:txBody>
                    <a:bodyPr/>
                    <a:lstStyle/>
                    <a:p>
                      <a:pPr algn="l" fontAlgn="ctr"/>
                      <a:r>
                        <a:rPr lang="zh-TW" altLang="en-US" sz="1600" b="1" i="0" u="none" strike="noStrike" dirty="0">
                          <a:solidFill>
                            <a:srgbClr val="000000"/>
                          </a:solidFill>
                          <a:effectLst/>
                          <a:latin typeface="標楷體" panose="03000509000000000000" pitchFamily="65" charset="-120"/>
                          <a:ea typeface="標楷體" panose="03000509000000000000" pitchFamily="65" charset="-120"/>
                        </a:rPr>
                        <a:t>一、比例扣抵法</a:t>
                      </a:r>
                    </a:p>
                  </a:txBody>
                  <a:tcPr marL="0" marR="0" marT="0" marB="0" anchor="ctr">
                    <a:lnL>
                      <a:noFill/>
                    </a:lnL>
                    <a:lnR>
                      <a:noFill/>
                    </a:lnR>
                    <a:lnT>
                      <a:noFill/>
                    </a:lnT>
                    <a:lnB>
                      <a:noFill/>
                    </a:lnB>
                  </a:tcPr>
                </a:tc>
                <a:tc gridSpan="2">
                  <a:txBody>
                    <a:bodyPr/>
                    <a:lstStyle/>
                    <a:p>
                      <a:pPr algn="l" fontAlgn="ctr"/>
                      <a:endParaRPr lang="zh-TW" altLang="en-US" sz="16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hMerge="1">
                  <a:txBody>
                    <a:bodyPr/>
                    <a:lstStyle/>
                    <a:p>
                      <a:pPr algn="l" fontAlgn="ctr"/>
                      <a:endParaRPr lang="zh-TW" altLang="en-US" sz="1600" b="0" i="0" u="none" strike="noStrike">
                        <a:solidFill>
                          <a:srgbClr val="000000"/>
                        </a:solidFill>
                        <a:effectLst/>
                        <a:latin typeface="微軟正黑體"/>
                      </a:endParaRPr>
                    </a:p>
                  </a:txBody>
                  <a:tcPr marL="0" marR="0" marT="0" marB="0" anchor="ctr">
                    <a:lnL>
                      <a:noFill/>
                    </a:lnL>
                    <a:lnR>
                      <a:noFill/>
                    </a:lnR>
                    <a:lnT>
                      <a:noFill/>
                    </a:lnT>
                    <a:lnB>
                      <a:noFill/>
                    </a:lnB>
                  </a:tcPr>
                </a:tc>
                <a:tc>
                  <a:txBody>
                    <a:bodyPr/>
                    <a:lstStyle/>
                    <a:p>
                      <a:endParaRPr lang="zh-TW" altLang="en-US">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r>
              <a:tr h="200025">
                <a:tc>
                  <a:txBody>
                    <a:bodyPr/>
                    <a:lstStyle/>
                    <a:p>
                      <a:pPr algn="l" fontAlgn="ctr"/>
                      <a:r>
                        <a:rPr lang="zh-TW" altLang="en-US" sz="1600" b="0" i="0" u="none" strike="noStrike" dirty="0">
                          <a:solidFill>
                            <a:srgbClr val="000000"/>
                          </a:solidFill>
                          <a:effectLst/>
                          <a:latin typeface="標楷體" panose="03000509000000000000" pitchFamily="65" charset="-120"/>
                          <a:ea typeface="標楷體" panose="03000509000000000000" pitchFamily="65" charset="-120"/>
                        </a:rPr>
                        <a:t>得扣抵金額</a:t>
                      </a:r>
                      <a:r>
                        <a:rPr lang="en-US" altLang="zh-TW" sz="1600" b="0" i="0" u="none" strike="noStrike" dirty="0">
                          <a:solidFill>
                            <a:srgbClr val="000000"/>
                          </a:solidFill>
                          <a:effectLst/>
                          <a:latin typeface="標楷體" panose="03000509000000000000" pitchFamily="65" charset="-120"/>
                          <a:ea typeface="標楷體" panose="03000509000000000000" pitchFamily="65" charset="-120"/>
                        </a:rPr>
                        <a:t>=</a:t>
                      </a:r>
                    </a:p>
                  </a:txBody>
                  <a:tcPr marL="0" marR="0" marT="0" marB="0" anchor="ctr">
                    <a:lnL>
                      <a:noFill/>
                    </a:lnL>
                    <a:lnR>
                      <a:noFill/>
                    </a:lnR>
                    <a:lnT>
                      <a:noFill/>
                    </a:lnT>
                    <a:lnB>
                      <a:noFill/>
                    </a:lnB>
                  </a:tcPr>
                </a:tc>
                <a:tc gridSpan="2">
                  <a:txBody>
                    <a:bodyPr/>
                    <a:lstStyle/>
                    <a:p>
                      <a:pPr algn="ct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rPr>
                        <a:t>86</a:t>
                      </a:r>
                      <a:endParaRPr lang="zh-TW" altLang="en-US"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hMerge="1">
                  <a:txBody>
                    <a:bodyPr/>
                    <a:lstStyle/>
                    <a:p>
                      <a:pPr algn="ctr" fontAlgn="ctr"/>
                      <a:endParaRPr lang="en-US" altLang="zh-TW" sz="1600" b="0" i="0" u="none" strike="noStrike" dirty="0">
                        <a:solidFill>
                          <a:srgbClr val="000000"/>
                        </a:solidFill>
                        <a:effectLst/>
                        <a:latin typeface="微軟正黑體"/>
                      </a:endParaRPr>
                    </a:p>
                  </a:txBody>
                  <a:tcPr marL="0" marR="0" marT="0" marB="0" anchor="ctr">
                    <a:lnL>
                      <a:noFill/>
                    </a:lnL>
                    <a:lnR>
                      <a:noFill/>
                    </a:lnR>
                    <a:lnT>
                      <a:noFill/>
                    </a:lnT>
                    <a:lnB>
                      <a:noFill/>
                    </a:lnB>
                  </a:tcPr>
                </a:tc>
                <a:tc>
                  <a:txBody>
                    <a:bodyPr/>
                    <a:lstStyle/>
                    <a:p>
                      <a:endParaRPr lang="zh-TW" altLang="en-US">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6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r>
              <a:tr h="200025">
                <a:tc>
                  <a:txBody>
                    <a:bodyPr/>
                    <a:lstStyle/>
                    <a:p>
                      <a:pPr algn="l" fontAlgn="ctr"/>
                      <a:endParaRPr lang="zh-TW" altLang="en-US" sz="16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gridSpan="2">
                  <a:txBody>
                    <a:bodyPr/>
                    <a:lstStyle/>
                    <a:p>
                      <a:pPr algn="l" fontAlgn="ctr"/>
                      <a:endParaRPr lang="zh-TW" altLang="en-US"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hMerge="1">
                  <a:txBody>
                    <a:bodyPr/>
                    <a:lstStyle/>
                    <a:p>
                      <a:pPr algn="l" fontAlgn="ctr"/>
                      <a:endParaRPr lang="zh-TW" altLang="en-US" sz="1600" b="0" i="0" u="none" strike="noStrike">
                        <a:solidFill>
                          <a:srgbClr val="000000"/>
                        </a:solidFill>
                        <a:effectLst/>
                        <a:latin typeface="微軟正黑體"/>
                      </a:endParaRPr>
                    </a:p>
                  </a:txBody>
                  <a:tcPr marL="0" marR="0" marT="0" marB="0" anchor="ctr">
                    <a:lnL>
                      <a:noFill/>
                    </a:lnL>
                    <a:lnR>
                      <a:noFill/>
                    </a:lnR>
                    <a:lnT>
                      <a:noFill/>
                    </a:lnT>
                    <a:lnB>
                      <a:noFill/>
                    </a:lnB>
                  </a:tcPr>
                </a:tc>
                <a:tc>
                  <a:txBody>
                    <a:bodyPr/>
                    <a:lstStyle/>
                    <a:p>
                      <a:endParaRPr lang="zh-TW" altLang="en-US">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r>
              <a:tr h="209550">
                <a:tc gridSpan="6">
                  <a:txBody>
                    <a:bodyPr/>
                    <a:lstStyle/>
                    <a:p>
                      <a:pPr algn="l" fontAlgn="ctr"/>
                      <a:r>
                        <a:rPr lang="zh-TW" altLang="en-US" sz="1600" b="1" i="0" u="none" strike="noStrike" dirty="0">
                          <a:solidFill>
                            <a:srgbClr val="000000"/>
                          </a:solidFill>
                          <a:effectLst/>
                          <a:latin typeface="標楷體" panose="03000509000000000000" pitchFamily="65" charset="-120"/>
                          <a:ea typeface="標楷體" panose="03000509000000000000" pitchFamily="65" charset="-120"/>
                        </a:rPr>
                        <a:t>二、直接扣抵法</a:t>
                      </a:r>
                      <a:r>
                        <a:rPr lang="en-US" altLang="zh-TW" sz="1600" b="1" i="0" u="none" strike="noStrike" dirty="0" smtClean="0">
                          <a:solidFill>
                            <a:srgbClr val="000000"/>
                          </a:solidFill>
                          <a:effectLst/>
                          <a:latin typeface="標楷體" panose="03000509000000000000" pitchFamily="65" charset="-120"/>
                          <a:ea typeface="標楷體" panose="03000509000000000000" pitchFamily="65" charset="-120"/>
                        </a:rPr>
                        <a:t>【</a:t>
                      </a:r>
                      <a:r>
                        <a:rPr lang="zh-TW" altLang="en-US" sz="1600" b="1" i="0" u="none" strike="noStrike" dirty="0" smtClean="0">
                          <a:solidFill>
                            <a:srgbClr val="000000"/>
                          </a:solidFill>
                          <a:effectLst/>
                          <a:latin typeface="標楷體" panose="03000509000000000000" pitchFamily="65" charset="-120"/>
                          <a:ea typeface="標楷體" panose="03000509000000000000" pitchFamily="65" charset="-120"/>
                        </a:rPr>
                        <a:t>類似各類別單獨辨認概念</a:t>
                      </a:r>
                      <a:r>
                        <a:rPr lang="en-US" altLang="zh-TW" sz="1600" b="1" i="0" u="none" strike="noStrike" dirty="0" smtClean="0">
                          <a:solidFill>
                            <a:srgbClr val="000000"/>
                          </a:solidFill>
                          <a:effectLst/>
                          <a:latin typeface="標楷體" panose="03000509000000000000" pitchFamily="65" charset="-120"/>
                          <a:ea typeface="標楷體" panose="03000509000000000000" pitchFamily="65" charset="-120"/>
                        </a:rPr>
                        <a:t>】</a:t>
                      </a:r>
                      <a:endParaRPr lang="en-US" altLang="zh-TW" sz="1600" b="1"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pPr algn="l" fontAlgn="ctr"/>
                      <a:endParaRPr lang="zh-TW" altLang="en-US" sz="1600" b="0" i="0" u="none" strike="noStrike" dirty="0">
                        <a:solidFill>
                          <a:srgbClr val="000000"/>
                        </a:solidFill>
                        <a:effectLst/>
                        <a:latin typeface="微軟正黑體"/>
                      </a:endParaRPr>
                    </a:p>
                  </a:txBody>
                  <a:tcPr marL="0" marR="0" marT="0" marB="0" anchor="ctr">
                    <a:lnL>
                      <a:noFill/>
                    </a:lnL>
                    <a:lnR>
                      <a:noFill/>
                    </a:lnR>
                    <a:lnT>
                      <a:noFill/>
                    </a:lnT>
                    <a:lnB>
                      <a:noFill/>
                    </a:lnB>
                  </a:tcPr>
                </a:tc>
                <a:tc hMerge="1">
                  <a:txBody>
                    <a:bodyPr/>
                    <a:lstStyle/>
                    <a:p>
                      <a:pPr algn="l" fontAlgn="ctr"/>
                      <a:endParaRPr lang="zh-TW" altLang="en-US" sz="1600" b="0" i="0" u="none" strike="noStrike" dirty="0">
                        <a:solidFill>
                          <a:srgbClr val="000000"/>
                        </a:solidFill>
                        <a:effectLst/>
                        <a:latin typeface="微軟正黑體"/>
                      </a:endParaRPr>
                    </a:p>
                  </a:txBody>
                  <a:tcPr marL="0" marR="0" marT="0" marB="0" anchor="ctr">
                    <a:lnL>
                      <a:noFill/>
                    </a:lnL>
                    <a:lnR>
                      <a:noFill/>
                    </a:lnR>
                    <a:lnT>
                      <a:noFill/>
                    </a:lnT>
                    <a:lnB>
                      <a:noFill/>
                    </a:lnB>
                  </a:tcPr>
                </a:tc>
              </a:tr>
              <a:tr h="200025">
                <a:tc>
                  <a:txBody>
                    <a:bodyPr/>
                    <a:lstStyle/>
                    <a:p>
                      <a:pPr algn="l" fontAlgn="ctr"/>
                      <a:r>
                        <a:rPr lang="en-US" sz="1600" b="0" i="0" u="none" strike="noStrike" dirty="0">
                          <a:solidFill>
                            <a:srgbClr val="000000"/>
                          </a:solidFill>
                          <a:effectLst/>
                          <a:latin typeface="標楷體" panose="03000509000000000000" pitchFamily="65" charset="-120"/>
                          <a:ea typeface="標楷體" panose="03000509000000000000" pitchFamily="65" charset="-120"/>
                        </a:rPr>
                        <a:t>a.</a:t>
                      </a:r>
                      <a:r>
                        <a:rPr lang="zh-TW" altLang="en-US" sz="1600" b="0" i="0" u="none" strike="noStrike" dirty="0">
                          <a:solidFill>
                            <a:srgbClr val="000000"/>
                          </a:solidFill>
                          <a:effectLst/>
                          <a:latin typeface="標楷體" panose="03000509000000000000" pitchFamily="65" charset="-120"/>
                          <a:ea typeface="標楷體" panose="03000509000000000000" pitchFamily="65" charset="-120"/>
                        </a:rPr>
                        <a:t>應稅部分</a:t>
                      </a:r>
                    </a:p>
                  </a:txBody>
                  <a:tcPr marL="0" marR="0" marT="0" marB="0" anchor="ctr">
                    <a:lnL>
                      <a:noFill/>
                    </a:lnL>
                    <a:lnR>
                      <a:noFill/>
                    </a:lnR>
                    <a:lnT>
                      <a:noFill/>
                    </a:lnT>
                    <a:lnB>
                      <a:noFill/>
                    </a:lnB>
                  </a:tcPr>
                </a:tc>
                <a:tc>
                  <a:txBody>
                    <a:bodyPr/>
                    <a:lstStyle/>
                    <a:p>
                      <a:pPr algn="ct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rPr>
                        <a:t>92</a:t>
                      </a:r>
                      <a:endParaRPr lang="zh-TW" altLang="en-US"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gridSpan="2">
                  <a:txBody>
                    <a:bodyPr/>
                    <a:lstStyle/>
                    <a:p>
                      <a:pPr algn="l" fontAlgn="ctr"/>
                      <a:endParaRPr lang="zh-TW" altLang="en-US"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hMerge="1">
                  <a:txBody>
                    <a:bodyPr/>
                    <a:lstStyle/>
                    <a:p>
                      <a:endParaRPr lang="zh-TW" altLang="en-US"/>
                    </a:p>
                  </a:txBody>
                  <a:tcPr/>
                </a:tc>
                <a:tc>
                  <a:txBody>
                    <a:bodyPr/>
                    <a:lstStyle/>
                    <a:p>
                      <a:pPr algn="l" fontAlgn="ctr"/>
                      <a:endParaRPr lang="zh-TW" altLang="en-US"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6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r>
              <a:tr h="200025">
                <a:tc>
                  <a:txBody>
                    <a:bodyPr/>
                    <a:lstStyle/>
                    <a:p>
                      <a:pPr algn="l" fontAlgn="ctr"/>
                      <a:r>
                        <a:rPr lang="en-US" sz="1600" b="0" i="0" u="none" strike="noStrike" dirty="0">
                          <a:solidFill>
                            <a:srgbClr val="000000"/>
                          </a:solidFill>
                          <a:effectLst/>
                          <a:latin typeface="標楷體" panose="03000509000000000000" pitchFamily="65" charset="-120"/>
                          <a:ea typeface="標楷體" panose="03000509000000000000" pitchFamily="65" charset="-120"/>
                        </a:rPr>
                        <a:t>b.</a:t>
                      </a:r>
                      <a:r>
                        <a:rPr lang="zh-TW" altLang="en-US" sz="1600" b="0" i="0" u="none" strike="noStrike" dirty="0">
                          <a:solidFill>
                            <a:srgbClr val="000000"/>
                          </a:solidFill>
                          <a:effectLst/>
                          <a:latin typeface="標楷體" panose="03000509000000000000" pitchFamily="65" charset="-120"/>
                          <a:ea typeface="標楷體" panose="03000509000000000000" pitchFamily="65" charset="-120"/>
                        </a:rPr>
                        <a:t>免稅部分</a:t>
                      </a:r>
                    </a:p>
                  </a:txBody>
                  <a:tcPr marL="0" marR="0" marT="0" marB="0" anchor="ctr">
                    <a:lnL>
                      <a:noFill/>
                    </a:lnL>
                    <a:lnR>
                      <a:noFill/>
                    </a:lnR>
                    <a:lnT>
                      <a:noFill/>
                    </a:lnT>
                    <a:lnB>
                      <a:noFill/>
                    </a:lnB>
                  </a:tcPr>
                </a:tc>
                <a:tc>
                  <a:txBody>
                    <a:bodyPr/>
                    <a:lstStyle/>
                    <a:p>
                      <a:pPr algn="ct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rPr>
                        <a:t>340</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gridSpan="2">
                  <a:txBody>
                    <a:bodyPr/>
                    <a:lstStyle/>
                    <a:p>
                      <a:pPr algn="l" fontAlgn="ctr"/>
                      <a:endParaRPr lang="zh-TW" altLang="en-US"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hMerge="1">
                  <a:txBody>
                    <a:bodyPr/>
                    <a:lstStyle/>
                    <a:p>
                      <a:endParaRPr lang="zh-TW" altLang="en-US"/>
                    </a:p>
                  </a:txBody>
                  <a:tcPr/>
                </a:tc>
                <a:tc>
                  <a:txBody>
                    <a:bodyPr/>
                    <a:lstStyle/>
                    <a:p>
                      <a:pPr algn="l" fontAlgn="ctr"/>
                      <a:endParaRPr lang="zh-TW" altLang="en-US"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r>
              <a:tr h="200025">
                <a:tc gridSpan="4">
                  <a:txBody>
                    <a:bodyPr/>
                    <a:lstStyle/>
                    <a:p>
                      <a:pPr algn="l" fontAlgn="ctr"/>
                      <a:r>
                        <a:rPr lang="zh-TW" altLang="en-US" sz="1600" b="0" i="0" u="none" strike="noStrike" dirty="0">
                          <a:solidFill>
                            <a:srgbClr val="000000"/>
                          </a:solidFill>
                          <a:effectLst/>
                          <a:latin typeface="標楷體" panose="03000509000000000000" pitchFamily="65" charset="-120"/>
                          <a:ea typeface="標楷體" panose="03000509000000000000" pitchFamily="65" charset="-120"/>
                        </a:rPr>
                        <a:t>得扣抵金額</a:t>
                      </a:r>
                      <a:r>
                        <a:rPr lang="en-US" altLang="zh-TW" sz="1600" b="0" i="0" u="none" strike="noStrike" dirty="0">
                          <a:solidFill>
                            <a:srgbClr val="000000"/>
                          </a:solidFill>
                          <a:effectLst/>
                          <a:latin typeface="標楷體" panose="03000509000000000000" pitchFamily="65" charset="-120"/>
                          <a:ea typeface="標楷體" panose="03000509000000000000" pitchFamily="65" charset="-120"/>
                        </a:rPr>
                        <a:t>=</a:t>
                      </a:r>
                      <a:r>
                        <a:rPr lang="en-US" sz="1600" b="0" i="0" u="none" strike="noStrike" dirty="0" err="1" smtClean="0">
                          <a:solidFill>
                            <a:srgbClr val="000000"/>
                          </a:solidFill>
                          <a:effectLst/>
                          <a:latin typeface="標楷體" panose="03000509000000000000" pitchFamily="65" charset="-120"/>
                          <a:ea typeface="標楷體" panose="03000509000000000000" pitchFamily="65" charset="-120"/>
                        </a:rPr>
                        <a:t>a+b</a:t>
                      </a:r>
                      <a:r>
                        <a:rPr lang="en-US" sz="1600" b="0" i="0" u="none" strike="noStrike" dirty="0" smtClean="0">
                          <a:solidFill>
                            <a:srgbClr val="000000"/>
                          </a:solidFill>
                          <a:effectLst/>
                          <a:latin typeface="標楷體" panose="03000509000000000000" pitchFamily="65" charset="-120"/>
                          <a:ea typeface="標楷體" panose="03000509000000000000" pitchFamily="65" charset="-120"/>
                        </a:rPr>
                        <a:t>=92+0=92</a:t>
                      </a:r>
                      <a:endParaRPr lang="en-US"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ctr"/>
                      <a:endParaRPr lang="zh-TW" altLang="en-US"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r>
              <a:tr h="200025">
                <a:tc>
                  <a:txBody>
                    <a:bodyPr/>
                    <a:lstStyle/>
                    <a:p>
                      <a:pPr algn="l" fontAlgn="ctr"/>
                      <a:endParaRPr lang="zh-TW" altLang="en-US"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6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gridSpan="2">
                  <a:txBody>
                    <a:bodyPr/>
                    <a:lstStyle/>
                    <a:p>
                      <a:pPr algn="l" fontAlgn="ctr"/>
                      <a:endParaRPr lang="zh-TW" altLang="en-US"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hMerge="1">
                  <a:txBody>
                    <a:bodyPr/>
                    <a:lstStyle/>
                    <a:p>
                      <a:endParaRPr lang="zh-TW" altLang="en-US"/>
                    </a:p>
                  </a:txBody>
                  <a:tcPr/>
                </a:tc>
                <a:tc>
                  <a:txBody>
                    <a:bodyPr/>
                    <a:lstStyle/>
                    <a:p>
                      <a:pPr algn="l" fontAlgn="ctr"/>
                      <a:endParaRPr lang="zh-TW" altLang="en-US"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6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r>
              <a:tr h="200025">
                <a:tc gridSpan="6">
                  <a:txBody>
                    <a:bodyPr/>
                    <a:lstStyle/>
                    <a:p>
                      <a:pPr algn="l" fontAlgn="ctr"/>
                      <a:r>
                        <a:rPr lang="zh-TW" altLang="en-US" sz="1600" b="0" i="0" u="none" strike="noStrike" dirty="0">
                          <a:solidFill>
                            <a:srgbClr val="FF0000"/>
                          </a:solidFill>
                          <a:effectLst/>
                          <a:latin typeface="標楷體" panose="03000509000000000000" pitchFamily="65" charset="-120"/>
                          <a:ea typeface="標楷體" panose="03000509000000000000" pitchFamily="65" charset="-120"/>
                        </a:rPr>
                        <a:t>使用「直接扣抵法」較為有利</a:t>
                      </a:r>
                      <a:r>
                        <a:rPr lang="en-US" altLang="zh-TW" sz="1600" b="0" i="0" u="none" strike="noStrike" dirty="0">
                          <a:solidFill>
                            <a:srgbClr val="FF0000"/>
                          </a:solidFill>
                          <a:effectLst/>
                          <a:latin typeface="標楷體" panose="03000509000000000000" pitchFamily="65" charset="-120"/>
                          <a:ea typeface="標楷體" panose="03000509000000000000" pitchFamily="65" charset="-120"/>
                        </a:rPr>
                        <a:t>【</a:t>
                      </a:r>
                      <a:r>
                        <a:rPr lang="zh-TW" altLang="en-US" sz="1600" b="0" i="0" u="none" strike="noStrike" dirty="0">
                          <a:solidFill>
                            <a:srgbClr val="FF0000"/>
                          </a:solidFill>
                          <a:effectLst/>
                          <a:latin typeface="標楷體" panose="03000509000000000000" pitchFamily="65" charset="-120"/>
                          <a:ea typeface="標楷體" panose="03000509000000000000" pitchFamily="65" charset="-120"/>
                        </a:rPr>
                        <a:t>扣抵</a:t>
                      </a:r>
                      <a:r>
                        <a:rPr lang="zh-TW" altLang="en-US" sz="1600" b="0" i="0" u="none" strike="noStrike" dirty="0" smtClean="0">
                          <a:solidFill>
                            <a:srgbClr val="FF0000"/>
                          </a:solidFill>
                          <a:effectLst/>
                          <a:latin typeface="標楷體" panose="03000509000000000000" pitchFamily="65" charset="-120"/>
                          <a:ea typeface="標楷體" panose="03000509000000000000" pitchFamily="65" charset="-120"/>
                        </a:rPr>
                        <a:t>金額</a:t>
                      </a:r>
                      <a:r>
                        <a:rPr lang="en-US" altLang="zh-TW" sz="1600" b="0" i="0" u="none" strike="noStrike" dirty="0" smtClean="0">
                          <a:solidFill>
                            <a:srgbClr val="FF0000"/>
                          </a:solidFill>
                          <a:effectLst/>
                          <a:latin typeface="標楷體" panose="03000509000000000000" pitchFamily="65" charset="-120"/>
                          <a:ea typeface="標楷體" panose="03000509000000000000" pitchFamily="65" charset="-120"/>
                        </a:rPr>
                        <a:t>92&gt;</a:t>
                      </a:r>
                      <a:r>
                        <a:rPr lang="zh-TW" altLang="en-US" sz="1600" b="0" i="0" u="none" strike="noStrike" dirty="0">
                          <a:solidFill>
                            <a:srgbClr val="FF0000"/>
                          </a:solidFill>
                          <a:effectLst/>
                          <a:latin typeface="標楷體" panose="03000509000000000000" pitchFamily="65" charset="-120"/>
                          <a:ea typeface="標楷體" panose="03000509000000000000" pitchFamily="65" charset="-120"/>
                        </a:rPr>
                        <a:t>比例扣抵</a:t>
                      </a:r>
                      <a:r>
                        <a:rPr lang="zh-TW" altLang="en-US" sz="1600" b="0" i="0" u="none" strike="noStrike" dirty="0" smtClean="0">
                          <a:solidFill>
                            <a:srgbClr val="FF0000"/>
                          </a:solidFill>
                          <a:effectLst/>
                          <a:latin typeface="標楷體" panose="03000509000000000000" pitchFamily="65" charset="-120"/>
                          <a:ea typeface="標楷體" panose="03000509000000000000" pitchFamily="65" charset="-120"/>
                        </a:rPr>
                        <a:t>法</a:t>
                      </a:r>
                      <a:r>
                        <a:rPr lang="en-US" altLang="zh-TW" sz="1600" b="0" i="0" u="none" strike="noStrike" dirty="0" smtClean="0">
                          <a:solidFill>
                            <a:srgbClr val="FF0000"/>
                          </a:solidFill>
                          <a:effectLst/>
                          <a:latin typeface="標楷體" panose="03000509000000000000" pitchFamily="65" charset="-120"/>
                          <a:ea typeface="標楷體" panose="03000509000000000000" pitchFamily="65" charset="-120"/>
                        </a:rPr>
                        <a:t>86】</a:t>
                      </a:r>
                      <a:endParaRPr lang="en-US" altLang="zh-TW" sz="1600" b="0" i="0" u="none" strike="noStrike" dirty="0">
                        <a:solidFill>
                          <a:srgbClr val="FF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bl>
          </a:graphicData>
        </a:graphic>
      </p:graphicFrame>
    </p:spTree>
    <p:extLst>
      <p:ext uri="{BB962C8B-B14F-4D97-AF65-F5344CB8AC3E}">
        <p14:creationId xmlns:p14="http://schemas.microsoft.com/office/powerpoint/2010/main" xmlns="" val="25578828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17</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xmlns="" val="1585939614"/>
              </p:ext>
            </p:extLst>
          </p:nvPr>
        </p:nvGraphicFramePr>
        <p:xfrm>
          <a:off x="395536" y="1340768"/>
          <a:ext cx="8496942" cy="4643928"/>
        </p:xfrm>
        <a:graphic>
          <a:graphicData uri="http://schemas.openxmlformats.org/drawingml/2006/table">
            <a:tbl>
              <a:tblPr/>
              <a:tblGrid>
                <a:gridCol w="863430"/>
                <a:gridCol w="800635"/>
                <a:gridCol w="816335"/>
                <a:gridCol w="816335"/>
                <a:gridCol w="741765"/>
                <a:gridCol w="753540"/>
                <a:gridCol w="737842"/>
                <a:gridCol w="706443"/>
                <a:gridCol w="800635"/>
                <a:gridCol w="1459982"/>
              </a:tblGrid>
              <a:tr h="231497">
                <a:tc gridSpan="10">
                  <a:txBody>
                    <a:bodyPr/>
                    <a:lstStyle/>
                    <a:p>
                      <a:pPr algn="l" fontAlgn="ctr"/>
                      <a:r>
                        <a:rPr lang="zh-TW" altLang="en-US" sz="1400" b="1" i="0" u="none" strike="noStrike" dirty="0">
                          <a:solidFill>
                            <a:srgbClr val="FF0000"/>
                          </a:solidFill>
                          <a:effectLst/>
                          <a:latin typeface="標楷體" panose="03000509000000000000" pitchFamily="65" charset="-120"/>
                          <a:ea typeface="標楷體" panose="03000509000000000000" pitchFamily="65" charset="-120"/>
                        </a:rPr>
                        <a:t>●進項稅額</a:t>
                      </a:r>
                      <a:r>
                        <a:rPr lang="zh-TW" altLang="en-US" sz="1400" b="1" i="0" u="none" strike="noStrike" dirty="0" smtClean="0">
                          <a:solidFill>
                            <a:srgbClr val="FF0000"/>
                          </a:solidFill>
                          <a:effectLst/>
                          <a:latin typeface="標楷體" panose="03000509000000000000" pitchFamily="65" charset="-120"/>
                          <a:ea typeface="標楷體" panose="03000509000000000000" pitchFamily="65" charset="-120"/>
                        </a:rPr>
                        <a:t>：應</a:t>
                      </a:r>
                      <a:r>
                        <a:rPr lang="zh-TW" altLang="en-US" sz="1400" b="1" i="0" u="none" strike="noStrike" dirty="0">
                          <a:solidFill>
                            <a:srgbClr val="FF0000"/>
                          </a:solidFill>
                          <a:effectLst/>
                          <a:latin typeface="標楷體" panose="03000509000000000000" pitchFamily="65" charset="-120"/>
                          <a:ea typeface="標楷體" panose="03000509000000000000" pitchFamily="65" charset="-120"/>
                        </a:rPr>
                        <a:t>稅收</a:t>
                      </a:r>
                      <a:r>
                        <a:rPr lang="zh-TW" altLang="en-US" sz="1400" b="1" i="0" u="none" strike="noStrike" dirty="0" smtClean="0">
                          <a:solidFill>
                            <a:srgbClr val="FF0000"/>
                          </a:solidFill>
                          <a:effectLst/>
                          <a:latin typeface="標楷體" panose="03000509000000000000" pitchFamily="65" charset="-120"/>
                          <a:ea typeface="標楷體" panose="03000509000000000000" pitchFamily="65" charset="-120"/>
                        </a:rPr>
                        <a:t>入「專屬之進項稅額占比」</a:t>
                      </a:r>
                      <a:r>
                        <a:rPr lang="en-US" altLang="zh-TW" sz="1400" b="1" i="0" u="none" strike="noStrike" dirty="0" smtClean="0">
                          <a:solidFill>
                            <a:srgbClr val="FF0000"/>
                          </a:solidFill>
                          <a:effectLst/>
                          <a:latin typeface="標楷體" panose="03000509000000000000" pitchFamily="65" charset="-120"/>
                          <a:ea typeface="標楷體" panose="03000509000000000000" pitchFamily="65" charset="-120"/>
                        </a:rPr>
                        <a:t>&gt;</a:t>
                      </a:r>
                      <a:r>
                        <a:rPr lang="zh-TW" altLang="en-US" sz="1400" b="1" i="0" u="none" strike="noStrike" dirty="0" smtClean="0">
                          <a:solidFill>
                            <a:srgbClr val="FF0000"/>
                          </a:solidFill>
                          <a:effectLst/>
                          <a:latin typeface="標楷體" panose="03000509000000000000" pitchFamily="65" charset="-120"/>
                          <a:ea typeface="標楷體" panose="03000509000000000000" pitchFamily="65" charset="-120"/>
                        </a:rPr>
                        <a:t>「應稅銷售收入占比</a:t>
                      </a:r>
                      <a:r>
                        <a:rPr lang="en-US" altLang="zh-TW" sz="1400" b="1" i="0" u="none" strike="noStrike" dirty="0" smtClean="0">
                          <a:solidFill>
                            <a:srgbClr val="FF0000"/>
                          </a:solidFill>
                          <a:effectLst/>
                          <a:latin typeface="標楷體" panose="03000509000000000000" pitchFamily="65" charset="-120"/>
                          <a:ea typeface="標楷體" panose="03000509000000000000" pitchFamily="65" charset="-120"/>
                        </a:rPr>
                        <a:t>(</a:t>
                      </a:r>
                      <a:r>
                        <a:rPr lang="zh-TW" altLang="en-US" sz="1400" b="1" i="0" u="none" strike="noStrike" dirty="0" smtClean="0">
                          <a:solidFill>
                            <a:srgbClr val="FF0000"/>
                          </a:solidFill>
                          <a:effectLst/>
                          <a:latin typeface="標楷體" panose="03000509000000000000" pitchFamily="65" charset="-120"/>
                          <a:ea typeface="標楷體" panose="03000509000000000000" pitchFamily="65" charset="-120"/>
                        </a:rPr>
                        <a:t>可扣抵比率</a:t>
                      </a:r>
                      <a:r>
                        <a:rPr lang="en-US" altLang="zh-TW" sz="1400" b="1" i="0" u="none" strike="noStrike" dirty="0" smtClean="0">
                          <a:solidFill>
                            <a:srgbClr val="FF0000"/>
                          </a:solidFill>
                          <a:effectLst/>
                          <a:latin typeface="標楷體" panose="03000509000000000000" pitchFamily="65" charset="-120"/>
                          <a:ea typeface="標楷體" panose="03000509000000000000" pitchFamily="65" charset="-120"/>
                        </a:rPr>
                        <a:t>)</a:t>
                      </a:r>
                      <a:r>
                        <a:rPr lang="zh-TW" altLang="en-US" sz="1400" b="1" i="0" u="none" strike="noStrike" dirty="0" smtClean="0">
                          <a:solidFill>
                            <a:srgbClr val="FF0000"/>
                          </a:solidFill>
                          <a:effectLst/>
                          <a:latin typeface="標楷體" panose="03000509000000000000" pitchFamily="65" charset="-120"/>
                          <a:ea typeface="標楷體" panose="03000509000000000000" pitchFamily="65" charset="-120"/>
                        </a:rPr>
                        <a:t>」</a:t>
                      </a:r>
                      <a:endParaRPr lang="en-US" altLang="zh-TW" sz="1400" b="1" i="0" u="none" strike="noStrike" dirty="0">
                        <a:solidFill>
                          <a:srgbClr val="FF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pPr algn="l" fontAlgn="ctr"/>
                      <a:endParaRPr lang="zh-TW" altLang="en-US" sz="1400" b="0" i="0" u="none" strike="noStrike" dirty="0">
                        <a:solidFill>
                          <a:srgbClr val="000000"/>
                        </a:solidFill>
                        <a:effectLst/>
                        <a:latin typeface="微軟正黑體"/>
                      </a:endParaRPr>
                    </a:p>
                  </a:txBody>
                  <a:tcPr marL="0" marR="0" marT="0" marB="0" anchor="ctr">
                    <a:lnL>
                      <a:noFill/>
                    </a:lnL>
                    <a:lnR>
                      <a:noFill/>
                    </a:lnR>
                    <a:lnT>
                      <a:noFill/>
                    </a:lnT>
                    <a:lnB>
                      <a:noFill/>
                    </a:lnB>
                  </a:tcPr>
                </a:tc>
                <a:tc hMerge="1">
                  <a:txBody>
                    <a:bodyPr/>
                    <a:lstStyle/>
                    <a:p>
                      <a:pPr algn="l" fontAlgn="ctr"/>
                      <a:endParaRPr lang="zh-TW" altLang="en-US" sz="1400" b="0" i="0" u="none" strike="noStrike" dirty="0">
                        <a:solidFill>
                          <a:srgbClr val="000000"/>
                        </a:solidFill>
                        <a:effectLst/>
                        <a:latin typeface="微軟正黑體"/>
                      </a:endParaRPr>
                    </a:p>
                  </a:txBody>
                  <a:tcPr marL="0" marR="0" marT="0" marB="0" anchor="ctr">
                    <a:lnL>
                      <a:noFill/>
                    </a:lnL>
                    <a:lnR>
                      <a:noFill/>
                    </a:lnR>
                    <a:lnT>
                      <a:noFill/>
                    </a:lnT>
                    <a:lnB>
                      <a:noFill/>
                    </a:lnB>
                  </a:tcPr>
                </a:tc>
                <a:tc hMerge="1">
                  <a:txBody>
                    <a:bodyPr/>
                    <a:lstStyle/>
                    <a:p>
                      <a:pPr algn="l" fontAlgn="ctr"/>
                      <a:endParaRPr lang="zh-TW" altLang="en-US" sz="1400" b="0" i="0" u="none" strike="noStrike" dirty="0">
                        <a:solidFill>
                          <a:srgbClr val="000000"/>
                        </a:solidFill>
                        <a:effectLst/>
                        <a:latin typeface="微軟正黑體"/>
                      </a:endParaRPr>
                    </a:p>
                  </a:txBody>
                  <a:tcPr marL="0" marR="0" marT="0" marB="0" anchor="ctr">
                    <a:lnL>
                      <a:noFill/>
                    </a:lnL>
                    <a:lnR>
                      <a:noFill/>
                    </a:lnR>
                    <a:lnT>
                      <a:noFill/>
                    </a:lnT>
                    <a:lnB>
                      <a:noFill/>
                    </a:lnB>
                  </a:tcPr>
                </a:tc>
              </a:tr>
              <a:tr h="231497">
                <a:tc gridSpan="10">
                  <a:txBody>
                    <a:bodyPr/>
                    <a:lstStyle/>
                    <a:p>
                      <a:pPr algn="l" fontAlgn="ctr"/>
                      <a:r>
                        <a:rPr lang="zh-TW" altLang="en-US" sz="1400" b="0" i="0" u="none" strike="noStrike" dirty="0">
                          <a:solidFill>
                            <a:schemeClr val="bg1"/>
                          </a:solidFill>
                          <a:effectLst/>
                          <a:latin typeface="標楷體" panose="03000509000000000000" pitchFamily="65" charset="-120"/>
                          <a:ea typeface="標楷體" panose="03000509000000000000" pitchFamily="65" charset="-120"/>
                        </a:rPr>
                        <a:t>假設</a:t>
                      </a:r>
                      <a:r>
                        <a:rPr lang="en-US" altLang="zh-TW" sz="1400" b="0" i="0" u="none" strike="noStrike" dirty="0">
                          <a:solidFill>
                            <a:schemeClr val="bg1"/>
                          </a:solidFill>
                          <a:effectLst/>
                          <a:latin typeface="標楷體" panose="03000509000000000000" pitchFamily="65" charset="-120"/>
                          <a:ea typeface="標楷體" panose="03000509000000000000" pitchFamily="65" charset="-120"/>
                        </a:rPr>
                        <a:t>:</a:t>
                      </a:r>
                      <a:r>
                        <a:rPr lang="zh-TW" altLang="en-US" sz="1400" b="0" i="0" u="none" strike="noStrike" dirty="0">
                          <a:solidFill>
                            <a:schemeClr val="bg1"/>
                          </a:solidFill>
                          <a:effectLst/>
                          <a:latin typeface="標楷體" panose="03000509000000000000" pitchFamily="65" charset="-120"/>
                          <a:ea typeface="標楷體" panose="03000509000000000000" pitchFamily="65" charset="-120"/>
                        </a:rPr>
                        <a:t>不可扣抵</a:t>
                      </a:r>
                      <a:r>
                        <a:rPr lang="zh-TW" altLang="en-US" sz="1400" b="0" i="0" u="none" strike="noStrike" dirty="0" smtClean="0">
                          <a:solidFill>
                            <a:schemeClr val="bg1"/>
                          </a:solidFill>
                          <a:effectLst/>
                          <a:latin typeface="標楷體" panose="03000509000000000000" pitchFamily="65" charset="-120"/>
                          <a:ea typeface="標楷體" panose="03000509000000000000" pitchFamily="65" charset="-120"/>
                        </a:rPr>
                        <a:t>比率</a:t>
                      </a:r>
                      <a:r>
                        <a:rPr lang="en-US" altLang="zh-TW" sz="1400" b="0" i="0" u="none" strike="noStrike" dirty="0" smtClean="0">
                          <a:solidFill>
                            <a:schemeClr val="bg1"/>
                          </a:solidFill>
                          <a:effectLst/>
                          <a:latin typeface="標楷體" panose="03000509000000000000" pitchFamily="65" charset="-120"/>
                          <a:ea typeface="標楷體" panose="03000509000000000000" pitchFamily="65" charset="-120"/>
                        </a:rPr>
                        <a:t>(</a:t>
                      </a:r>
                      <a:r>
                        <a:rPr lang="zh-TW" altLang="en-US" sz="1400" b="0" i="0" u="none" strike="noStrike" dirty="0" smtClean="0">
                          <a:solidFill>
                            <a:schemeClr val="bg1"/>
                          </a:solidFill>
                          <a:effectLst/>
                          <a:latin typeface="標楷體" panose="03000509000000000000" pitchFamily="65" charset="-120"/>
                          <a:ea typeface="標楷體" panose="03000509000000000000" pitchFamily="65" charset="-120"/>
                        </a:rPr>
                        <a:t>免稅銷售額占比</a:t>
                      </a:r>
                      <a:r>
                        <a:rPr lang="en-US" altLang="zh-TW" sz="1400" b="0" i="0" u="none" strike="noStrike" dirty="0" smtClean="0">
                          <a:solidFill>
                            <a:schemeClr val="bg1"/>
                          </a:solidFill>
                          <a:effectLst/>
                          <a:latin typeface="標楷體" panose="03000509000000000000" pitchFamily="65" charset="-120"/>
                          <a:ea typeface="標楷體" panose="03000509000000000000" pitchFamily="65" charset="-120"/>
                        </a:rPr>
                        <a:t>)</a:t>
                      </a:r>
                      <a:r>
                        <a:rPr lang="zh-TW" altLang="en-US" sz="1400" b="0" i="0" u="none" strike="noStrike" dirty="0" smtClean="0">
                          <a:solidFill>
                            <a:schemeClr val="bg1"/>
                          </a:solidFill>
                          <a:effectLst/>
                          <a:latin typeface="標楷體" panose="03000509000000000000" pitchFamily="65" charset="-120"/>
                          <a:ea typeface="標楷體" panose="03000509000000000000" pitchFamily="65" charset="-120"/>
                        </a:rPr>
                        <a:t>為 </a:t>
                      </a:r>
                      <a:r>
                        <a:rPr lang="en-US" altLang="zh-TW" sz="1400" b="0" i="0" u="none" strike="noStrike" dirty="0" smtClean="0">
                          <a:solidFill>
                            <a:schemeClr val="bg1"/>
                          </a:solidFill>
                          <a:effectLst/>
                          <a:latin typeface="標楷體" panose="03000509000000000000" pitchFamily="65" charset="-120"/>
                          <a:ea typeface="標楷體" panose="03000509000000000000" pitchFamily="65" charset="-120"/>
                        </a:rPr>
                        <a:t>20% (</a:t>
                      </a:r>
                      <a:r>
                        <a:rPr lang="en-US" altLang="zh-TW" sz="1400" b="0" i="0" u="none" strike="noStrike" dirty="0">
                          <a:solidFill>
                            <a:schemeClr val="bg1"/>
                          </a:solidFill>
                          <a:effectLst/>
                          <a:latin typeface="標楷體" panose="03000509000000000000" pitchFamily="65" charset="-120"/>
                          <a:ea typeface="標楷體" panose="03000509000000000000" pitchFamily="65" charset="-120"/>
                        </a:rPr>
                        <a:t>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462993">
                <a:tc gridSpan="3">
                  <a:txBody>
                    <a:bodyPr/>
                    <a:lstStyle/>
                    <a:p>
                      <a:pPr algn="ctr" fontAlgn="ctr"/>
                      <a:r>
                        <a:rPr lang="zh-TW" altLang="en-US" sz="1400" b="0" i="0" u="none" strike="noStrike" dirty="0">
                          <a:solidFill>
                            <a:schemeClr val="bg1"/>
                          </a:solidFill>
                          <a:effectLst/>
                          <a:latin typeface="標楷體" panose="03000509000000000000" pitchFamily="65" charset="-120"/>
                          <a:ea typeface="標楷體" panose="03000509000000000000" pitchFamily="65" charset="-120"/>
                        </a:rPr>
                        <a:t>進貨進項稅額</a:t>
                      </a:r>
                      <a:br>
                        <a:rPr lang="zh-TW" altLang="en-US" sz="1400" b="0" i="0" u="none" strike="noStrike" dirty="0">
                          <a:solidFill>
                            <a:schemeClr val="bg1"/>
                          </a:solidFill>
                          <a:effectLst/>
                          <a:latin typeface="標楷體" panose="03000509000000000000" pitchFamily="65" charset="-120"/>
                          <a:ea typeface="標楷體" panose="03000509000000000000" pitchFamily="65" charset="-120"/>
                        </a:rPr>
                      </a:br>
                      <a:r>
                        <a:rPr lang="en-US" altLang="zh-TW" sz="1400" b="0" i="0" u="none" strike="noStrike" dirty="0">
                          <a:solidFill>
                            <a:schemeClr val="bg1"/>
                          </a:solidFill>
                          <a:effectLst/>
                          <a:latin typeface="標楷體" panose="03000509000000000000" pitchFamily="65" charset="-120"/>
                          <a:ea typeface="標楷體" panose="03000509000000000000" pitchFamily="65" charset="-120"/>
                        </a:rPr>
                        <a:t>(</a:t>
                      </a:r>
                      <a:r>
                        <a:rPr lang="en-US" sz="1400" b="0" i="0" u="none" strike="noStrike" dirty="0">
                          <a:solidFill>
                            <a:schemeClr val="bg1"/>
                          </a:solidFill>
                          <a:effectLst/>
                          <a:latin typeface="標楷體" panose="03000509000000000000" pitchFamily="65" charset="-120"/>
                          <a:ea typeface="標楷體" panose="03000509000000000000" pitchFamily="65" charset="-120"/>
                        </a:rPr>
                        <a:t>A=A1+A2+A3)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hMerge="1">
                  <a:txBody>
                    <a:bodyPr/>
                    <a:lstStyle/>
                    <a:p>
                      <a:endParaRPr lang="zh-TW" altLang="en-US"/>
                    </a:p>
                  </a:txBody>
                  <a:tcPr/>
                </a:tc>
                <a:tc hMerge="1">
                  <a:txBody>
                    <a:bodyPr/>
                    <a:lstStyle/>
                    <a:p>
                      <a:endParaRPr lang="zh-TW" altLang="en-US"/>
                    </a:p>
                  </a:txBody>
                  <a:tcPr/>
                </a:tc>
                <a:tc gridSpan="3">
                  <a:txBody>
                    <a:bodyPr/>
                    <a:lstStyle/>
                    <a:p>
                      <a:pPr algn="ctr" fontAlgn="ctr"/>
                      <a:r>
                        <a:rPr lang="zh-TW" altLang="en-US" sz="1400" b="0" i="0" u="none" strike="noStrike" dirty="0">
                          <a:solidFill>
                            <a:schemeClr val="bg1"/>
                          </a:solidFill>
                          <a:effectLst/>
                          <a:latin typeface="標楷體" panose="03000509000000000000" pitchFamily="65" charset="-120"/>
                          <a:ea typeface="標楷體" panose="03000509000000000000" pitchFamily="65" charset="-120"/>
                        </a:rPr>
                        <a:t>固資進項稅額</a:t>
                      </a:r>
                      <a:br>
                        <a:rPr lang="zh-TW" altLang="en-US" sz="1400" b="0" i="0" u="none" strike="noStrike" dirty="0">
                          <a:solidFill>
                            <a:schemeClr val="bg1"/>
                          </a:solidFill>
                          <a:effectLst/>
                          <a:latin typeface="標楷體" panose="03000509000000000000" pitchFamily="65" charset="-120"/>
                          <a:ea typeface="標楷體" panose="03000509000000000000" pitchFamily="65" charset="-120"/>
                        </a:rPr>
                      </a:br>
                      <a:r>
                        <a:rPr lang="en-US" altLang="zh-TW" sz="1400" b="0" i="0" u="none" strike="noStrike" dirty="0">
                          <a:solidFill>
                            <a:schemeClr val="bg1"/>
                          </a:solidFill>
                          <a:effectLst/>
                          <a:latin typeface="標楷體" panose="03000509000000000000" pitchFamily="65" charset="-120"/>
                          <a:ea typeface="標楷體" panose="03000509000000000000" pitchFamily="65" charset="-120"/>
                        </a:rPr>
                        <a:t>(B=B1+B2+B3)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hMerge="1">
                  <a:txBody>
                    <a:bodyPr/>
                    <a:lstStyle/>
                    <a:p>
                      <a:endParaRPr lang="zh-TW" altLang="en-US"/>
                    </a:p>
                  </a:txBody>
                  <a:tcPr/>
                </a:tc>
                <a:tc hMerge="1">
                  <a:txBody>
                    <a:bodyPr/>
                    <a:lstStyle/>
                    <a:p>
                      <a:endParaRPr lang="zh-TW" altLang="en-US"/>
                    </a:p>
                  </a:txBody>
                  <a:tcPr/>
                </a:tc>
                <a:tc gridSpan="3">
                  <a:txBody>
                    <a:bodyPr/>
                    <a:lstStyle/>
                    <a:p>
                      <a:pPr algn="ctr" fontAlgn="ctr"/>
                      <a:r>
                        <a:rPr lang="zh-TW" altLang="en-US" sz="1400" b="0" i="0" u="none" strike="noStrike">
                          <a:solidFill>
                            <a:schemeClr val="bg1"/>
                          </a:solidFill>
                          <a:effectLst/>
                          <a:latin typeface="標楷體" panose="03000509000000000000" pitchFamily="65" charset="-120"/>
                          <a:ea typeface="標楷體" panose="03000509000000000000" pitchFamily="65" charset="-120"/>
                        </a:rPr>
                        <a:t>費用進項稅額</a:t>
                      </a:r>
                      <a:br>
                        <a:rPr lang="zh-TW" altLang="en-US" sz="1400" b="0" i="0" u="none" strike="noStrike">
                          <a:solidFill>
                            <a:schemeClr val="bg1"/>
                          </a:solidFill>
                          <a:effectLst/>
                          <a:latin typeface="標楷體" panose="03000509000000000000" pitchFamily="65" charset="-120"/>
                          <a:ea typeface="標楷體" panose="03000509000000000000" pitchFamily="65" charset="-120"/>
                        </a:rPr>
                      </a:br>
                      <a:r>
                        <a:rPr lang="en-US" altLang="zh-TW" sz="1400" b="0" i="0" u="none" strike="noStrike">
                          <a:solidFill>
                            <a:schemeClr val="bg1"/>
                          </a:solidFill>
                          <a:effectLst/>
                          <a:latin typeface="標楷體" panose="03000509000000000000" pitchFamily="65" charset="-120"/>
                          <a:ea typeface="標楷體" panose="03000509000000000000" pitchFamily="65" charset="-120"/>
                        </a:rPr>
                        <a:t>(C=C1+C2+C3)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hMerge="1">
                  <a:txBody>
                    <a:bodyPr/>
                    <a:lstStyle/>
                    <a:p>
                      <a:endParaRPr lang="zh-TW" altLang="en-US"/>
                    </a:p>
                  </a:txBody>
                  <a:tcPr/>
                </a:tc>
                <a:tc hMerge="1">
                  <a:txBody>
                    <a:bodyPr/>
                    <a:lstStyle/>
                    <a:p>
                      <a:endParaRPr lang="zh-TW" altLang="en-US"/>
                    </a:p>
                  </a:txBody>
                  <a:tcPr/>
                </a:tc>
                <a:tc>
                  <a:txBody>
                    <a:bodyPr/>
                    <a:lstStyle/>
                    <a:p>
                      <a:pPr algn="ctr" fontAlgn="ctr"/>
                      <a:r>
                        <a:rPr lang="zh-TW" altLang="en-US" sz="1400" b="0" i="0" u="none" strike="noStrike" dirty="0">
                          <a:solidFill>
                            <a:schemeClr val="bg1"/>
                          </a:solidFill>
                          <a:effectLst/>
                          <a:latin typeface="標楷體" panose="03000509000000000000" pitchFamily="65" charset="-120"/>
                          <a:ea typeface="標楷體" panose="03000509000000000000" pitchFamily="65" charset="-120"/>
                        </a:rPr>
                        <a:t>合計</a:t>
                      </a:r>
                      <a:br>
                        <a:rPr lang="zh-TW" altLang="en-US" sz="1400" b="0" i="0" u="none" strike="noStrike" dirty="0">
                          <a:solidFill>
                            <a:schemeClr val="bg1"/>
                          </a:solidFill>
                          <a:effectLst/>
                          <a:latin typeface="標楷體" panose="03000509000000000000" pitchFamily="65" charset="-120"/>
                          <a:ea typeface="標楷體" panose="03000509000000000000" pitchFamily="65" charset="-120"/>
                        </a:rPr>
                      </a:br>
                      <a:r>
                        <a:rPr lang="en-US" sz="1400" b="0" i="0" u="none" strike="noStrike" dirty="0">
                          <a:solidFill>
                            <a:schemeClr val="bg1"/>
                          </a:solidFill>
                          <a:effectLst/>
                          <a:latin typeface="標楷體" panose="03000509000000000000" pitchFamily="65" charset="-120"/>
                          <a:ea typeface="標楷體" panose="03000509000000000000" pitchFamily="65" charset="-120"/>
                        </a:rPr>
                        <a:t>E=(A+B+C)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r>
              <a:tr h="231497">
                <a:tc gridSpan="3">
                  <a:txBody>
                    <a:bodyPr/>
                    <a:lstStyle/>
                    <a:p>
                      <a:pPr algn="ctr" fontAlgn="ctr"/>
                      <a:r>
                        <a:rPr lang="en-US" altLang="zh-TW" sz="1400" b="0" i="0" u="none" strike="noStrike" dirty="0" smtClean="0">
                          <a:solidFill>
                            <a:srgbClr val="000000"/>
                          </a:solidFill>
                          <a:effectLst/>
                          <a:latin typeface="標楷體" panose="03000509000000000000" pitchFamily="65" charset="-120"/>
                          <a:ea typeface="標楷體" panose="03000509000000000000" pitchFamily="65" charset="-120"/>
                        </a:rPr>
                        <a:t>1000</a:t>
                      </a:r>
                      <a:endParaRPr lang="en-US" altLang="zh-TW"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3">
                  <a:txBody>
                    <a:bodyPr/>
                    <a:lstStyle/>
                    <a:p>
                      <a:pPr algn="ctr" fontAlgn="ctr"/>
                      <a:r>
                        <a:rPr lang="en-US" altLang="zh-TW" sz="1400" b="0" i="0" u="none" strike="noStrike" dirty="0">
                          <a:solidFill>
                            <a:srgbClr val="000000"/>
                          </a:solidFill>
                          <a:effectLst/>
                          <a:latin typeface="標楷體" panose="03000509000000000000" pitchFamily="65" charset="-120"/>
                          <a:ea typeface="標楷體" panose="03000509000000000000" pitchFamily="65" charset="-12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3">
                  <a:txBody>
                    <a:bodyPr/>
                    <a:lstStyle/>
                    <a:p>
                      <a:pPr algn="ctr" fontAlgn="ctr"/>
                      <a:r>
                        <a:rPr lang="en-US" altLang="zh-TW" sz="1400" b="0" i="0" u="none" strike="noStrike" dirty="0">
                          <a:solidFill>
                            <a:srgbClr val="000000"/>
                          </a:solidFill>
                          <a:effectLst/>
                          <a:latin typeface="標楷體" panose="03000509000000000000" pitchFamily="65" charset="-120"/>
                          <a:ea typeface="標楷體" panose="03000509000000000000" pitchFamily="65" charset="-12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a:txBody>
                    <a:bodyPr/>
                    <a:lstStyle/>
                    <a:p>
                      <a:pPr algn="ctr" fontAlgn="ctr"/>
                      <a:r>
                        <a:rPr lang="en-US" altLang="zh-TW" sz="1400" b="0" i="0" u="none" strike="noStrike" dirty="0" smtClean="0">
                          <a:solidFill>
                            <a:srgbClr val="000000"/>
                          </a:solidFill>
                          <a:effectLst/>
                          <a:latin typeface="標楷體" panose="03000509000000000000" pitchFamily="65" charset="-120"/>
                          <a:ea typeface="標楷體" panose="03000509000000000000" pitchFamily="65" charset="-120"/>
                        </a:rPr>
                        <a:t>1,200</a:t>
                      </a:r>
                      <a:endParaRPr lang="en-US" altLang="zh-TW"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4490">
                <a:tc>
                  <a:txBody>
                    <a:bodyPr/>
                    <a:lstStyle/>
                    <a:p>
                      <a:pPr algn="ctr" fontAlgn="ctr"/>
                      <a:r>
                        <a:rPr lang="zh-TW" altLang="en-US" sz="1400" b="0" i="0" u="none" strike="noStrike" dirty="0">
                          <a:solidFill>
                            <a:schemeClr val="bg1"/>
                          </a:solidFill>
                          <a:effectLst/>
                          <a:latin typeface="標楷體" panose="03000509000000000000" pitchFamily="65" charset="-120"/>
                          <a:ea typeface="標楷體" panose="03000509000000000000" pitchFamily="65" charset="-120"/>
                        </a:rPr>
                        <a:t>應稅</a:t>
                      </a:r>
                      <a:br>
                        <a:rPr lang="zh-TW" altLang="en-US" sz="1400" b="0" i="0" u="none" strike="noStrike" dirty="0">
                          <a:solidFill>
                            <a:schemeClr val="bg1"/>
                          </a:solidFill>
                          <a:effectLst/>
                          <a:latin typeface="標楷體" panose="03000509000000000000" pitchFamily="65" charset="-120"/>
                          <a:ea typeface="標楷體" panose="03000509000000000000" pitchFamily="65" charset="-120"/>
                        </a:rPr>
                      </a:br>
                      <a:r>
                        <a:rPr lang="en-US" altLang="zh-TW" sz="1400" b="0" i="0" u="none" strike="noStrike" dirty="0">
                          <a:solidFill>
                            <a:schemeClr val="bg1"/>
                          </a:solidFill>
                          <a:effectLst/>
                          <a:latin typeface="標楷體" panose="03000509000000000000" pitchFamily="65" charset="-120"/>
                          <a:ea typeface="標楷體" panose="03000509000000000000" pitchFamily="65" charset="-120"/>
                        </a:rPr>
                        <a:t>(</a:t>
                      </a:r>
                      <a:r>
                        <a:rPr lang="en-US" sz="1400" b="0" i="0" u="none" strike="noStrike" dirty="0">
                          <a:solidFill>
                            <a:schemeClr val="bg1"/>
                          </a:solidFill>
                          <a:effectLst/>
                          <a:latin typeface="標楷體" panose="03000509000000000000" pitchFamily="65" charset="-120"/>
                          <a:ea typeface="標楷體" panose="03000509000000000000" pitchFamily="65" charset="-120"/>
                        </a:rPr>
                        <a:t>A1)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ctr"/>
                      <a:r>
                        <a:rPr lang="zh-TW" altLang="en-US" sz="1400" b="0" i="0" u="none" strike="noStrike" dirty="0">
                          <a:solidFill>
                            <a:schemeClr val="bg1"/>
                          </a:solidFill>
                          <a:effectLst/>
                          <a:latin typeface="標楷體" panose="03000509000000000000" pitchFamily="65" charset="-120"/>
                          <a:ea typeface="標楷體" panose="03000509000000000000" pitchFamily="65" charset="-120"/>
                        </a:rPr>
                        <a:t>免稅</a:t>
                      </a:r>
                      <a:br>
                        <a:rPr lang="zh-TW" altLang="en-US" sz="1400" b="0" i="0" u="none" strike="noStrike" dirty="0">
                          <a:solidFill>
                            <a:schemeClr val="bg1"/>
                          </a:solidFill>
                          <a:effectLst/>
                          <a:latin typeface="標楷體" panose="03000509000000000000" pitchFamily="65" charset="-120"/>
                          <a:ea typeface="標楷體" panose="03000509000000000000" pitchFamily="65" charset="-120"/>
                        </a:rPr>
                      </a:br>
                      <a:r>
                        <a:rPr lang="en-US" altLang="zh-TW" sz="1400" b="0" i="0" u="none" strike="noStrike" dirty="0">
                          <a:solidFill>
                            <a:schemeClr val="bg1"/>
                          </a:solidFill>
                          <a:effectLst/>
                          <a:latin typeface="標楷體" panose="03000509000000000000" pitchFamily="65" charset="-120"/>
                          <a:ea typeface="標楷體" panose="03000509000000000000" pitchFamily="65" charset="-120"/>
                        </a:rPr>
                        <a:t>(</a:t>
                      </a:r>
                      <a:r>
                        <a:rPr lang="en-US" sz="1400" b="0" i="0" u="none" strike="noStrike" dirty="0">
                          <a:solidFill>
                            <a:schemeClr val="bg1"/>
                          </a:solidFill>
                          <a:effectLst/>
                          <a:latin typeface="標楷體" panose="03000509000000000000" pitchFamily="65" charset="-120"/>
                          <a:ea typeface="標楷體" panose="03000509000000000000" pitchFamily="65" charset="-120"/>
                        </a:rPr>
                        <a:t>A2)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ctr"/>
                      <a:r>
                        <a:rPr lang="zh-TW" altLang="en-US" sz="1400" b="0" i="0" u="none" strike="noStrike" dirty="0">
                          <a:solidFill>
                            <a:schemeClr val="bg1"/>
                          </a:solidFill>
                          <a:effectLst/>
                          <a:latin typeface="標楷體" panose="03000509000000000000" pitchFamily="65" charset="-120"/>
                          <a:ea typeface="標楷體" panose="03000509000000000000" pitchFamily="65" charset="-120"/>
                        </a:rPr>
                        <a:t>共用</a:t>
                      </a:r>
                      <a:br>
                        <a:rPr lang="zh-TW" altLang="en-US" sz="1400" b="0" i="0" u="none" strike="noStrike" dirty="0">
                          <a:solidFill>
                            <a:schemeClr val="bg1"/>
                          </a:solidFill>
                          <a:effectLst/>
                          <a:latin typeface="標楷體" panose="03000509000000000000" pitchFamily="65" charset="-120"/>
                          <a:ea typeface="標楷體" panose="03000509000000000000" pitchFamily="65" charset="-120"/>
                        </a:rPr>
                      </a:br>
                      <a:r>
                        <a:rPr lang="en-US" altLang="zh-TW" sz="1400" b="0" i="0" u="none" strike="noStrike" dirty="0">
                          <a:solidFill>
                            <a:schemeClr val="bg1"/>
                          </a:solidFill>
                          <a:effectLst/>
                          <a:latin typeface="標楷體" panose="03000509000000000000" pitchFamily="65" charset="-120"/>
                          <a:ea typeface="標楷體" panose="03000509000000000000" pitchFamily="65" charset="-120"/>
                        </a:rPr>
                        <a:t>(</a:t>
                      </a:r>
                      <a:r>
                        <a:rPr lang="en-US" sz="1400" b="0" i="0" u="none" strike="noStrike" dirty="0">
                          <a:solidFill>
                            <a:schemeClr val="bg1"/>
                          </a:solidFill>
                          <a:effectLst/>
                          <a:latin typeface="標楷體" panose="03000509000000000000" pitchFamily="65" charset="-120"/>
                          <a:ea typeface="標楷體" panose="03000509000000000000" pitchFamily="65" charset="-120"/>
                        </a:rPr>
                        <a:t>A3)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ctr"/>
                      <a:r>
                        <a:rPr lang="zh-TW" altLang="en-US" sz="1400" b="0" i="0" u="none" strike="noStrike" dirty="0">
                          <a:solidFill>
                            <a:schemeClr val="bg1"/>
                          </a:solidFill>
                          <a:effectLst/>
                          <a:latin typeface="標楷體" panose="03000509000000000000" pitchFamily="65" charset="-120"/>
                          <a:ea typeface="標楷體" panose="03000509000000000000" pitchFamily="65" charset="-120"/>
                        </a:rPr>
                        <a:t>應稅</a:t>
                      </a:r>
                      <a:br>
                        <a:rPr lang="zh-TW" altLang="en-US" sz="1400" b="0" i="0" u="none" strike="noStrike" dirty="0">
                          <a:solidFill>
                            <a:schemeClr val="bg1"/>
                          </a:solidFill>
                          <a:effectLst/>
                          <a:latin typeface="標楷體" panose="03000509000000000000" pitchFamily="65" charset="-120"/>
                          <a:ea typeface="標楷體" panose="03000509000000000000" pitchFamily="65" charset="-120"/>
                        </a:rPr>
                      </a:br>
                      <a:r>
                        <a:rPr lang="en-US" altLang="zh-TW" sz="1400" b="0" i="0" u="none" strike="noStrike" dirty="0">
                          <a:solidFill>
                            <a:schemeClr val="bg1"/>
                          </a:solidFill>
                          <a:effectLst/>
                          <a:latin typeface="標楷體" panose="03000509000000000000" pitchFamily="65" charset="-120"/>
                          <a:ea typeface="標楷體" panose="03000509000000000000" pitchFamily="65" charset="-120"/>
                        </a:rPr>
                        <a:t>(</a:t>
                      </a:r>
                      <a:r>
                        <a:rPr lang="en-US" sz="1400" b="0" i="0" u="none" strike="noStrike" dirty="0">
                          <a:solidFill>
                            <a:schemeClr val="bg1"/>
                          </a:solidFill>
                          <a:effectLst/>
                          <a:latin typeface="標楷體" panose="03000509000000000000" pitchFamily="65" charset="-120"/>
                          <a:ea typeface="標楷體" panose="03000509000000000000" pitchFamily="65" charset="-120"/>
                        </a:rPr>
                        <a:t>B1)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ctr"/>
                      <a:r>
                        <a:rPr lang="zh-TW" altLang="en-US" sz="1400" b="0" i="0" u="none" strike="noStrike" dirty="0">
                          <a:solidFill>
                            <a:schemeClr val="bg1"/>
                          </a:solidFill>
                          <a:effectLst/>
                          <a:latin typeface="標楷體" panose="03000509000000000000" pitchFamily="65" charset="-120"/>
                          <a:ea typeface="標楷體" panose="03000509000000000000" pitchFamily="65" charset="-120"/>
                        </a:rPr>
                        <a:t>免稅</a:t>
                      </a:r>
                      <a:br>
                        <a:rPr lang="zh-TW" altLang="en-US" sz="1400" b="0" i="0" u="none" strike="noStrike" dirty="0">
                          <a:solidFill>
                            <a:schemeClr val="bg1"/>
                          </a:solidFill>
                          <a:effectLst/>
                          <a:latin typeface="標楷體" panose="03000509000000000000" pitchFamily="65" charset="-120"/>
                          <a:ea typeface="標楷體" panose="03000509000000000000" pitchFamily="65" charset="-120"/>
                        </a:rPr>
                      </a:br>
                      <a:r>
                        <a:rPr lang="en-US" altLang="zh-TW" sz="1400" b="0" i="0" u="none" strike="noStrike" dirty="0">
                          <a:solidFill>
                            <a:schemeClr val="bg1"/>
                          </a:solidFill>
                          <a:effectLst/>
                          <a:latin typeface="標楷體" panose="03000509000000000000" pitchFamily="65" charset="-120"/>
                          <a:ea typeface="標楷體" panose="03000509000000000000" pitchFamily="65" charset="-120"/>
                        </a:rPr>
                        <a:t>(</a:t>
                      </a:r>
                      <a:r>
                        <a:rPr lang="en-US" sz="1400" b="0" i="0" u="none" strike="noStrike" dirty="0">
                          <a:solidFill>
                            <a:schemeClr val="bg1"/>
                          </a:solidFill>
                          <a:effectLst/>
                          <a:latin typeface="標楷體" panose="03000509000000000000" pitchFamily="65" charset="-120"/>
                          <a:ea typeface="標楷體" panose="03000509000000000000" pitchFamily="65" charset="-120"/>
                        </a:rPr>
                        <a:t>B2)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ctr"/>
                      <a:r>
                        <a:rPr lang="zh-TW" altLang="en-US" sz="1400" b="0" i="0" u="none" strike="noStrike" dirty="0">
                          <a:solidFill>
                            <a:schemeClr val="bg1"/>
                          </a:solidFill>
                          <a:effectLst/>
                          <a:latin typeface="標楷體" panose="03000509000000000000" pitchFamily="65" charset="-120"/>
                          <a:ea typeface="標楷體" panose="03000509000000000000" pitchFamily="65" charset="-120"/>
                        </a:rPr>
                        <a:t>共用</a:t>
                      </a:r>
                      <a:br>
                        <a:rPr lang="zh-TW" altLang="en-US" sz="1400" b="0" i="0" u="none" strike="noStrike" dirty="0">
                          <a:solidFill>
                            <a:schemeClr val="bg1"/>
                          </a:solidFill>
                          <a:effectLst/>
                          <a:latin typeface="標楷體" panose="03000509000000000000" pitchFamily="65" charset="-120"/>
                          <a:ea typeface="標楷體" panose="03000509000000000000" pitchFamily="65" charset="-120"/>
                        </a:rPr>
                      </a:br>
                      <a:r>
                        <a:rPr lang="en-US" altLang="zh-TW" sz="1400" b="0" i="0" u="none" strike="noStrike" dirty="0">
                          <a:solidFill>
                            <a:schemeClr val="bg1"/>
                          </a:solidFill>
                          <a:effectLst/>
                          <a:latin typeface="標楷體" panose="03000509000000000000" pitchFamily="65" charset="-120"/>
                          <a:ea typeface="標楷體" panose="03000509000000000000" pitchFamily="65" charset="-120"/>
                        </a:rPr>
                        <a:t>(</a:t>
                      </a:r>
                      <a:r>
                        <a:rPr lang="en-US" sz="1400" b="0" i="0" u="none" strike="noStrike" dirty="0">
                          <a:solidFill>
                            <a:schemeClr val="bg1"/>
                          </a:solidFill>
                          <a:effectLst/>
                          <a:latin typeface="標楷體" panose="03000509000000000000" pitchFamily="65" charset="-120"/>
                          <a:ea typeface="標楷體" panose="03000509000000000000" pitchFamily="65" charset="-120"/>
                        </a:rPr>
                        <a:t>B3)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ctr"/>
                      <a:r>
                        <a:rPr lang="zh-TW" altLang="en-US" sz="1400" b="0" i="0" u="none" strike="noStrike" dirty="0">
                          <a:solidFill>
                            <a:schemeClr val="bg1"/>
                          </a:solidFill>
                          <a:effectLst/>
                          <a:latin typeface="標楷體" panose="03000509000000000000" pitchFamily="65" charset="-120"/>
                          <a:ea typeface="標楷體" panose="03000509000000000000" pitchFamily="65" charset="-120"/>
                        </a:rPr>
                        <a:t>應稅</a:t>
                      </a:r>
                      <a:br>
                        <a:rPr lang="zh-TW" altLang="en-US" sz="1400" b="0" i="0" u="none" strike="noStrike" dirty="0">
                          <a:solidFill>
                            <a:schemeClr val="bg1"/>
                          </a:solidFill>
                          <a:effectLst/>
                          <a:latin typeface="標楷體" panose="03000509000000000000" pitchFamily="65" charset="-120"/>
                          <a:ea typeface="標楷體" panose="03000509000000000000" pitchFamily="65" charset="-120"/>
                        </a:rPr>
                      </a:br>
                      <a:r>
                        <a:rPr lang="en-US" altLang="zh-TW" sz="1400" b="0" i="0" u="none" strike="noStrike" dirty="0">
                          <a:solidFill>
                            <a:schemeClr val="bg1"/>
                          </a:solidFill>
                          <a:effectLst/>
                          <a:latin typeface="標楷體" panose="03000509000000000000" pitchFamily="65" charset="-120"/>
                          <a:ea typeface="標楷體" panose="03000509000000000000" pitchFamily="65" charset="-120"/>
                        </a:rPr>
                        <a:t>(</a:t>
                      </a:r>
                      <a:r>
                        <a:rPr lang="en-US" sz="1400" b="0" i="0" u="none" strike="noStrike" dirty="0">
                          <a:solidFill>
                            <a:schemeClr val="bg1"/>
                          </a:solidFill>
                          <a:effectLst/>
                          <a:latin typeface="標楷體" panose="03000509000000000000" pitchFamily="65" charset="-120"/>
                          <a:ea typeface="標楷體" panose="03000509000000000000" pitchFamily="65" charset="-120"/>
                        </a:rPr>
                        <a:t>C1)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ctr"/>
                      <a:r>
                        <a:rPr lang="zh-TW" altLang="en-US" sz="1400" b="0" i="0" u="none" strike="noStrike" dirty="0">
                          <a:solidFill>
                            <a:schemeClr val="bg1"/>
                          </a:solidFill>
                          <a:effectLst/>
                          <a:latin typeface="標楷體" panose="03000509000000000000" pitchFamily="65" charset="-120"/>
                          <a:ea typeface="標楷體" panose="03000509000000000000" pitchFamily="65" charset="-120"/>
                        </a:rPr>
                        <a:t>免稅</a:t>
                      </a:r>
                      <a:br>
                        <a:rPr lang="zh-TW" altLang="en-US" sz="1400" b="0" i="0" u="none" strike="noStrike" dirty="0">
                          <a:solidFill>
                            <a:schemeClr val="bg1"/>
                          </a:solidFill>
                          <a:effectLst/>
                          <a:latin typeface="標楷體" panose="03000509000000000000" pitchFamily="65" charset="-120"/>
                          <a:ea typeface="標楷體" panose="03000509000000000000" pitchFamily="65" charset="-120"/>
                        </a:rPr>
                      </a:br>
                      <a:r>
                        <a:rPr lang="en-US" altLang="zh-TW" sz="1400" b="0" i="0" u="none" strike="noStrike" dirty="0">
                          <a:solidFill>
                            <a:schemeClr val="bg1"/>
                          </a:solidFill>
                          <a:effectLst/>
                          <a:latin typeface="標楷體" panose="03000509000000000000" pitchFamily="65" charset="-120"/>
                          <a:ea typeface="標楷體" panose="03000509000000000000" pitchFamily="65" charset="-120"/>
                        </a:rPr>
                        <a:t>(</a:t>
                      </a:r>
                      <a:r>
                        <a:rPr lang="en-US" sz="1400" b="0" i="0" u="none" strike="noStrike" dirty="0">
                          <a:solidFill>
                            <a:schemeClr val="bg1"/>
                          </a:solidFill>
                          <a:effectLst/>
                          <a:latin typeface="標楷體" panose="03000509000000000000" pitchFamily="65" charset="-120"/>
                          <a:ea typeface="標楷體" panose="03000509000000000000" pitchFamily="65" charset="-120"/>
                        </a:rPr>
                        <a:t>C2)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ctr"/>
                      <a:r>
                        <a:rPr lang="zh-TW" altLang="en-US" sz="1400" b="0" i="0" u="none" strike="noStrike" dirty="0">
                          <a:solidFill>
                            <a:schemeClr val="bg1"/>
                          </a:solidFill>
                          <a:effectLst/>
                          <a:latin typeface="標楷體" panose="03000509000000000000" pitchFamily="65" charset="-120"/>
                          <a:ea typeface="標楷體" panose="03000509000000000000" pitchFamily="65" charset="-120"/>
                        </a:rPr>
                        <a:t>共用</a:t>
                      </a:r>
                      <a:br>
                        <a:rPr lang="zh-TW" altLang="en-US" sz="1400" b="0" i="0" u="none" strike="noStrike" dirty="0">
                          <a:solidFill>
                            <a:schemeClr val="bg1"/>
                          </a:solidFill>
                          <a:effectLst/>
                          <a:latin typeface="標楷體" panose="03000509000000000000" pitchFamily="65" charset="-120"/>
                          <a:ea typeface="標楷體" panose="03000509000000000000" pitchFamily="65" charset="-120"/>
                        </a:rPr>
                      </a:br>
                      <a:r>
                        <a:rPr lang="en-US" altLang="zh-TW" sz="1400" b="0" i="0" u="none" strike="noStrike" dirty="0">
                          <a:solidFill>
                            <a:schemeClr val="bg1"/>
                          </a:solidFill>
                          <a:effectLst/>
                          <a:latin typeface="標楷體" panose="03000509000000000000" pitchFamily="65" charset="-120"/>
                          <a:ea typeface="標楷體" panose="03000509000000000000" pitchFamily="65" charset="-120"/>
                        </a:rPr>
                        <a:t>(</a:t>
                      </a:r>
                      <a:r>
                        <a:rPr lang="en-US" sz="1400" b="0" i="0" u="none" strike="noStrike" dirty="0">
                          <a:solidFill>
                            <a:schemeClr val="bg1"/>
                          </a:solidFill>
                          <a:effectLst/>
                          <a:latin typeface="標楷體" panose="03000509000000000000" pitchFamily="65" charset="-120"/>
                          <a:ea typeface="標楷體" panose="03000509000000000000" pitchFamily="65" charset="-120"/>
                        </a:rPr>
                        <a:t>C3)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c>
                  <a:txBody>
                    <a:bodyPr/>
                    <a:lstStyle/>
                    <a:p>
                      <a:pPr algn="ctr" fontAlgn="ctr"/>
                      <a:r>
                        <a:rPr lang="zh-TW" altLang="en-US" sz="1400" b="0" i="0" u="none" strike="noStrike" dirty="0">
                          <a:solidFill>
                            <a:schemeClr val="bg1"/>
                          </a:solidFill>
                          <a:effectLst/>
                          <a:latin typeface="標楷體" panose="03000509000000000000" pitchFamily="65" charset="-120"/>
                          <a:ea typeface="標楷體" panose="03000509000000000000" pitchFamily="65" charset="-120"/>
                        </a:rPr>
                        <a:t>合計</a:t>
                      </a:r>
                      <a:br>
                        <a:rPr lang="zh-TW" altLang="en-US" sz="1400" b="0" i="0" u="none" strike="noStrike" dirty="0">
                          <a:solidFill>
                            <a:schemeClr val="bg1"/>
                          </a:solidFill>
                          <a:effectLst/>
                          <a:latin typeface="標楷體" panose="03000509000000000000" pitchFamily="65" charset="-120"/>
                          <a:ea typeface="標楷體" panose="03000509000000000000" pitchFamily="65" charset="-120"/>
                        </a:rPr>
                      </a:br>
                      <a:r>
                        <a:rPr lang="en-US" sz="1400" b="0" i="0" u="none" strike="noStrike" dirty="0">
                          <a:solidFill>
                            <a:schemeClr val="bg1"/>
                          </a:solidFill>
                          <a:effectLst/>
                          <a:latin typeface="標楷體" panose="03000509000000000000" pitchFamily="65" charset="-120"/>
                          <a:ea typeface="標楷體" panose="03000509000000000000" pitchFamily="65" charset="-120"/>
                        </a:rPr>
                        <a:t>F=(A1+A2+…C2+C3)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solidFill>
                  </a:tcPr>
                </a:tc>
              </a:tr>
              <a:tr h="231497">
                <a:tc>
                  <a:txBody>
                    <a:bodyPr/>
                    <a:lstStyle/>
                    <a:p>
                      <a:pPr algn="ctr" fontAlgn="ctr"/>
                      <a:r>
                        <a:rPr lang="en-US" altLang="zh-TW" sz="1400" b="0" i="0" u="none" strike="noStrike" dirty="0" smtClean="0">
                          <a:solidFill>
                            <a:srgbClr val="000000"/>
                          </a:solidFill>
                          <a:effectLst/>
                          <a:latin typeface="標楷體" panose="03000509000000000000" pitchFamily="65" charset="-120"/>
                          <a:ea typeface="標楷體" panose="03000509000000000000" pitchFamily="65" charset="-120"/>
                        </a:rPr>
                        <a:t>1000</a:t>
                      </a:r>
                      <a:endParaRPr lang="en-US" altLang="zh-TW"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400" b="0" i="0" u="none" strike="noStrike" dirty="0" smtClean="0">
                          <a:solidFill>
                            <a:srgbClr val="000000"/>
                          </a:solidFill>
                          <a:effectLst/>
                          <a:latin typeface="標楷體" panose="03000509000000000000" pitchFamily="65" charset="-120"/>
                          <a:ea typeface="標楷體" panose="03000509000000000000" pitchFamily="65" charset="-120"/>
                        </a:rPr>
                        <a:t>0</a:t>
                      </a:r>
                      <a:endParaRPr lang="en-US" altLang="zh-TW"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400" b="0" i="0" u="none" strike="noStrike" dirty="0" smtClean="0">
                          <a:solidFill>
                            <a:srgbClr val="000000"/>
                          </a:solidFill>
                          <a:effectLst/>
                          <a:latin typeface="標楷體" panose="03000509000000000000" pitchFamily="65" charset="-120"/>
                          <a:ea typeface="標楷體" panose="03000509000000000000" pitchFamily="65" charset="-120"/>
                        </a:rPr>
                        <a:t>0</a:t>
                      </a:r>
                      <a:endParaRPr lang="en-US" altLang="zh-TW"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400" b="0" i="0" u="none" strike="noStrike" dirty="0" smtClean="0">
                          <a:solidFill>
                            <a:srgbClr val="000000"/>
                          </a:solidFill>
                          <a:effectLst/>
                          <a:latin typeface="標楷體" panose="03000509000000000000" pitchFamily="65" charset="-120"/>
                          <a:ea typeface="標楷體" panose="03000509000000000000" pitchFamily="65" charset="-120"/>
                        </a:rPr>
                        <a:t>70</a:t>
                      </a:r>
                      <a:endParaRPr lang="en-US" altLang="zh-TW"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400" b="0" i="0" u="none" strike="noStrike" dirty="0" smtClean="0">
                          <a:solidFill>
                            <a:srgbClr val="000000"/>
                          </a:solidFill>
                          <a:effectLst/>
                          <a:latin typeface="標楷體" panose="03000509000000000000" pitchFamily="65" charset="-120"/>
                          <a:ea typeface="標楷體" panose="03000509000000000000" pitchFamily="65" charset="-120"/>
                        </a:rPr>
                        <a:t>10</a:t>
                      </a:r>
                      <a:endParaRPr lang="en-US" altLang="zh-TW"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400" b="0" i="0" u="none" strike="noStrike" dirty="0" smtClean="0">
                          <a:solidFill>
                            <a:srgbClr val="000000"/>
                          </a:solidFill>
                          <a:effectLst/>
                          <a:latin typeface="標楷體" panose="03000509000000000000" pitchFamily="65" charset="-120"/>
                          <a:ea typeface="標楷體" panose="03000509000000000000" pitchFamily="65" charset="-120"/>
                        </a:rPr>
                        <a:t>20</a:t>
                      </a:r>
                      <a:endParaRPr lang="en-US" altLang="zh-TW"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400" b="0" i="0" u="none" strike="noStrike" dirty="0" smtClean="0">
                          <a:solidFill>
                            <a:srgbClr val="000000"/>
                          </a:solidFill>
                          <a:effectLst/>
                          <a:latin typeface="標楷體" panose="03000509000000000000" pitchFamily="65" charset="-120"/>
                          <a:ea typeface="標楷體" panose="03000509000000000000" pitchFamily="65" charset="-120"/>
                        </a:rPr>
                        <a:t>70</a:t>
                      </a:r>
                      <a:endParaRPr lang="en-US" altLang="zh-TW"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400" b="0" i="0" u="none" strike="noStrike" dirty="0" smtClean="0">
                          <a:solidFill>
                            <a:srgbClr val="000000"/>
                          </a:solidFill>
                          <a:effectLst/>
                          <a:latin typeface="標楷體" panose="03000509000000000000" pitchFamily="65" charset="-120"/>
                          <a:ea typeface="標楷體" panose="03000509000000000000" pitchFamily="65" charset="-120"/>
                        </a:rPr>
                        <a:t>10</a:t>
                      </a:r>
                      <a:endParaRPr lang="en-US" altLang="zh-TW"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400" b="0" i="0" u="none" strike="noStrike" dirty="0" smtClean="0">
                          <a:solidFill>
                            <a:srgbClr val="000000"/>
                          </a:solidFill>
                          <a:effectLst/>
                          <a:latin typeface="標楷體" panose="03000509000000000000" pitchFamily="65" charset="-120"/>
                          <a:ea typeface="標楷體" panose="03000509000000000000" pitchFamily="65" charset="-120"/>
                        </a:rPr>
                        <a:t>20</a:t>
                      </a:r>
                      <a:endParaRPr lang="en-US" altLang="zh-TW"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400" b="0" i="0" u="none" strike="noStrike" dirty="0" smtClean="0">
                          <a:solidFill>
                            <a:srgbClr val="000000"/>
                          </a:solidFill>
                          <a:effectLst/>
                          <a:latin typeface="標楷體" panose="03000509000000000000" pitchFamily="65" charset="-120"/>
                          <a:ea typeface="標楷體" panose="03000509000000000000" pitchFamily="65" charset="-120"/>
                        </a:rPr>
                        <a:t>1,200</a:t>
                      </a:r>
                      <a:endParaRPr lang="en-US" altLang="zh-TW"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521">
                <a:tc gridSpan="2">
                  <a:txBody>
                    <a:bodyPr/>
                    <a:lstStyle/>
                    <a:p>
                      <a:pPr algn="l" fontAlgn="ctr"/>
                      <a:r>
                        <a:rPr lang="zh-TW" altLang="en-US" sz="1400" b="1" i="0" u="none" strike="noStrike">
                          <a:solidFill>
                            <a:srgbClr val="000000"/>
                          </a:solidFill>
                          <a:effectLst/>
                          <a:latin typeface="標楷體" panose="03000509000000000000" pitchFamily="65" charset="-120"/>
                          <a:ea typeface="標楷體" panose="03000509000000000000" pitchFamily="65" charset="-120"/>
                        </a:rPr>
                        <a:t>一、比例扣抵法</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zh-TW" altLang="en-US"/>
                    </a:p>
                  </a:txBody>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r>
              <a:tr h="231497">
                <a:tc gridSpan="2">
                  <a:txBody>
                    <a:bodyPr/>
                    <a:lstStyle/>
                    <a:p>
                      <a:pPr algn="l" fontAlgn="ctr"/>
                      <a:r>
                        <a:rPr lang="zh-TW" altLang="en-US" sz="1400" b="0" i="0" u="none" strike="noStrike" dirty="0">
                          <a:solidFill>
                            <a:srgbClr val="000000"/>
                          </a:solidFill>
                          <a:effectLst/>
                          <a:latin typeface="標楷體" panose="03000509000000000000" pitchFamily="65" charset="-120"/>
                          <a:ea typeface="標楷體" panose="03000509000000000000" pitchFamily="65" charset="-120"/>
                        </a:rPr>
                        <a:t>得扣抵金額</a:t>
                      </a:r>
                      <a:r>
                        <a:rPr lang="en-US" altLang="zh-TW" sz="1400" b="0" i="0" u="none" strike="noStrike" dirty="0">
                          <a:solidFill>
                            <a:srgbClr val="000000"/>
                          </a:solidFill>
                          <a:effectLst/>
                          <a:latin typeface="標楷體" panose="03000509000000000000" pitchFamily="65" charset="-120"/>
                          <a:ea typeface="標楷體" panose="03000509000000000000" pitchFamily="65" charset="-120"/>
                        </a:rPr>
                        <a:t>:</a:t>
                      </a:r>
                      <a:r>
                        <a:rPr lang="en-US" sz="1400" b="0" i="0" u="none" strike="noStrike" dirty="0">
                          <a:solidFill>
                            <a:srgbClr val="000000"/>
                          </a:solidFill>
                          <a:effectLst/>
                          <a:latin typeface="標楷體" panose="03000509000000000000" pitchFamily="65" charset="-120"/>
                          <a:ea typeface="標楷體" panose="03000509000000000000" pitchFamily="65" charset="-120"/>
                        </a:rPr>
                        <a:t>E*D=</a:t>
                      </a:r>
                    </a:p>
                  </a:txBody>
                  <a:tcPr marL="0" marR="0" marT="0" marB="0" anchor="ctr">
                    <a:lnL>
                      <a:noFill/>
                    </a:lnL>
                    <a:lnR>
                      <a:noFill/>
                    </a:lnR>
                    <a:lnT>
                      <a:noFill/>
                    </a:lnT>
                    <a:lnB>
                      <a:noFill/>
                    </a:lnB>
                  </a:tcPr>
                </a:tc>
                <a:tc hMerge="1">
                  <a:txBody>
                    <a:bodyPr/>
                    <a:lstStyle/>
                    <a:p>
                      <a:endParaRPr lang="zh-TW" altLang="en-US"/>
                    </a:p>
                  </a:txBody>
                  <a:tcPr/>
                </a:tc>
                <a:tc>
                  <a:txBody>
                    <a:bodyPr/>
                    <a:lstStyle/>
                    <a:p>
                      <a:pPr algn="r" fontAlgn="ctr"/>
                      <a:r>
                        <a:rPr lang="en-US" altLang="zh-TW" sz="1400" b="0" i="0" u="none" strike="noStrike" dirty="0" smtClean="0">
                          <a:solidFill>
                            <a:srgbClr val="000000"/>
                          </a:solidFill>
                          <a:effectLst/>
                          <a:latin typeface="標楷體" panose="03000509000000000000" pitchFamily="65" charset="-120"/>
                          <a:ea typeface="標楷體" panose="03000509000000000000" pitchFamily="65" charset="-120"/>
                        </a:rPr>
                        <a:t>1,200</a:t>
                      </a:r>
                      <a:endParaRPr lang="en-US" altLang="zh-TW"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r>
                        <a:rPr lang="zh-TW" altLang="en-US" sz="1400" b="0" i="0" u="none" strike="noStrike">
                          <a:solidFill>
                            <a:srgbClr val="000000"/>
                          </a:solidFill>
                          <a:effectLst/>
                          <a:latin typeface="標楷體" panose="03000509000000000000" pitchFamily="65" charset="-120"/>
                          <a:ea typeface="標楷體" panose="03000509000000000000" pitchFamily="65" charset="-120"/>
                        </a:rPr>
                        <a:t>*</a:t>
                      </a:r>
                    </a:p>
                  </a:txBody>
                  <a:tcPr marL="0" marR="0" marT="0" marB="0" anchor="ctr">
                    <a:lnL>
                      <a:noFill/>
                    </a:lnL>
                    <a:lnR>
                      <a:noFill/>
                    </a:lnR>
                    <a:lnT>
                      <a:noFill/>
                    </a:lnT>
                    <a:lnB>
                      <a:noFill/>
                    </a:lnB>
                  </a:tcPr>
                </a:tc>
                <a:tc>
                  <a:txBody>
                    <a:bodyPr/>
                    <a:lstStyle/>
                    <a:p>
                      <a:pPr algn="l" fontAlgn="ctr"/>
                      <a:r>
                        <a:rPr lang="en-US" altLang="zh-TW" sz="1400" b="0" i="0" u="none" strike="noStrike" dirty="0">
                          <a:solidFill>
                            <a:srgbClr val="000000"/>
                          </a:solidFill>
                          <a:effectLst/>
                          <a:latin typeface="標楷體" panose="03000509000000000000" pitchFamily="65" charset="-120"/>
                          <a:ea typeface="標楷體" panose="03000509000000000000" pitchFamily="65" charset="-120"/>
                        </a:rPr>
                        <a:t>(</a:t>
                      </a:r>
                      <a:r>
                        <a:rPr lang="en-US" altLang="zh-TW" sz="1400" b="0" i="0" u="none" strike="noStrike" dirty="0" smtClean="0">
                          <a:solidFill>
                            <a:srgbClr val="000000"/>
                          </a:solidFill>
                          <a:effectLst/>
                          <a:latin typeface="標楷體" panose="03000509000000000000" pitchFamily="65" charset="-120"/>
                          <a:ea typeface="標楷體" panose="03000509000000000000" pitchFamily="65" charset="-120"/>
                        </a:rPr>
                        <a:t>1-20</a:t>
                      </a:r>
                      <a:r>
                        <a:rPr lang="en-US" altLang="zh-TW" sz="1400" b="0" i="0" u="none" strike="noStrike" dirty="0">
                          <a:solidFill>
                            <a:srgbClr val="000000"/>
                          </a:solidFill>
                          <a:effectLst/>
                          <a:latin typeface="標楷體" panose="03000509000000000000" pitchFamily="65" charset="-120"/>
                          <a:ea typeface="標楷體" panose="03000509000000000000" pitchFamily="65" charset="-120"/>
                        </a:rPr>
                        <a:t>%)</a:t>
                      </a:r>
                    </a:p>
                  </a:txBody>
                  <a:tcPr marL="0" marR="0" marT="0" marB="0" anchor="ctr">
                    <a:lnL>
                      <a:noFill/>
                    </a:lnL>
                    <a:lnR>
                      <a:noFill/>
                    </a:lnR>
                    <a:lnT>
                      <a:noFill/>
                    </a:lnT>
                    <a:lnB>
                      <a:noFill/>
                    </a:lnB>
                  </a:tcPr>
                </a:tc>
                <a:tc>
                  <a:txBody>
                    <a:bodyPr/>
                    <a:lstStyle/>
                    <a:p>
                      <a:pPr algn="l" fontAlgn="ctr"/>
                      <a:r>
                        <a:rPr lang="en-US" altLang="zh-TW" sz="1400" b="0" i="0" u="none" strike="noStrike">
                          <a:solidFill>
                            <a:srgbClr val="000000"/>
                          </a:solidFill>
                          <a:effectLst/>
                          <a:latin typeface="標楷體" panose="03000509000000000000" pitchFamily="65" charset="-120"/>
                          <a:ea typeface="標楷體" panose="03000509000000000000" pitchFamily="65" charset="-120"/>
                        </a:rPr>
                        <a:t>=</a:t>
                      </a:r>
                    </a:p>
                  </a:txBody>
                  <a:tcPr marL="0" marR="0" marT="0" marB="0" anchor="ctr">
                    <a:lnL>
                      <a:noFill/>
                    </a:lnL>
                    <a:lnR>
                      <a:noFill/>
                    </a:lnR>
                    <a:lnT>
                      <a:noFill/>
                    </a:lnT>
                    <a:lnB>
                      <a:noFill/>
                    </a:lnB>
                  </a:tcPr>
                </a:tc>
                <a:tc>
                  <a:txBody>
                    <a:bodyPr/>
                    <a:lstStyle/>
                    <a:p>
                      <a:pPr algn="r" fontAlgn="ctr"/>
                      <a:r>
                        <a:rPr lang="en-US" altLang="zh-TW" sz="1400" b="0" i="0" u="none" strike="noStrike" dirty="0" smtClean="0">
                          <a:solidFill>
                            <a:srgbClr val="000000"/>
                          </a:solidFill>
                          <a:effectLst/>
                          <a:latin typeface="標楷體" panose="03000509000000000000" pitchFamily="65" charset="-120"/>
                          <a:ea typeface="標楷體" panose="03000509000000000000" pitchFamily="65" charset="-120"/>
                        </a:rPr>
                        <a:t>960</a:t>
                      </a:r>
                      <a:endParaRPr lang="en-US" altLang="zh-TW"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r>
              <a:tr h="231497">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r>
              <a:tr h="242521">
                <a:tc gridSpan="4">
                  <a:txBody>
                    <a:bodyPr/>
                    <a:lstStyle/>
                    <a:p>
                      <a:pPr algn="l" fontAlgn="ctr"/>
                      <a:r>
                        <a:rPr lang="zh-TW" altLang="en-US" sz="1400" b="1" i="0" u="none" strike="noStrike">
                          <a:solidFill>
                            <a:srgbClr val="000000"/>
                          </a:solidFill>
                          <a:effectLst/>
                          <a:latin typeface="標楷體" panose="03000509000000000000" pitchFamily="65" charset="-120"/>
                          <a:ea typeface="標楷體" panose="03000509000000000000" pitchFamily="65" charset="-120"/>
                        </a:rPr>
                        <a:t>二、直接扣抵法</a:t>
                      </a:r>
                      <a:r>
                        <a:rPr lang="en-US" altLang="zh-TW" sz="1400" b="1" i="0" u="none" strike="noStrike">
                          <a:solidFill>
                            <a:srgbClr val="000000"/>
                          </a:solidFill>
                          <a:effectLst/>
                          <a:latin typeface="標楷體" panose="03000509000000000000" pitchFamily="65" charset="-120"/>
                          <a:ea typeface="標楷體" panose="03000509000000000000" pitchFamily="65" charset="-120"/>
                        </a:rPr>
                        <a:t>【</a:t>
                      </a:r>
                      <a:r>
                        <a:rPr lang="zh-TW" altLang="en-US" sz="1400" b="1" i="0" u="none" strike="noStrike">
                          <a:solidFill>
                            <a:srgbClr val="000000"/>
                          </a:solidFill>
                          <a:effectLst/>
                          <a:latin typeface="標楷體" panose="03000509000000000000" pitchFamily="65" charset="-120"/>
                          <a:ea typeface="標楷體" panose="03000509000000000000" pitchFamily="65" charset="-120"/>
                        </a:rPr>
                        <a:t>單獨辨認</a:t>
                      </a:r>
                      <a:r>
                        <a:rPr lang="en-US" altLang="zh-TW" sz="1400" b="1" i="0" u="none" strike="noStrike">
                          <a:solidFill>
                            <a:srgbClr val="000000"/>
                          </a:solidFill>
                          <a:effectLst/>
                          <a:latin typeface="標楷體" panose="03000509000000000000" pitchFamily="65" charset="-120"/>
                          <a:ea typeface="標楷體" panose="03000509000000000000" pitchFamily="65" charset="-120"/>
                        </a:rPr>
                        <a:t>】</a:t>
                      </a:r>
                    </a:p>
                  </a:txBody>
                  <a:tcPr marL="0" marR="0" marT="0" marB="0" anchor="ctr">
                    <a:lnL>
                      <a:noFill/>
                    </a:lnL>
                    <a:lnR>
                      <a:noFill/>
                    </a:lnR>
                    <a:lnT>
                      <a:noFill/>
                    </a:lnT>
                    <a:lnB>
                      <a:noFill/>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r>
              <a:tr h="231497">
                <a:tc gridSpan="4">
                  <a:txBody>
                    <a:bodyPr/>
                    <a:lstStyle/>
                    <a:p>
                      <a:pPr algn="l" fontAlgn="ctr"/>
                      <a:r>
                        <a:rPr lang="en-US" sz="1400" b="0" i="0" u="none" strike="noStrike">
                          <a:solidFill>
                            <a:srgbClr val="000000"/>
                          </a:solidFill>
                          <a:effectLst/>
                          <a:latin typeface="標楷體" panose="03000509000000000000" pitchFamily="65" charset="-120"/>
                          <a:ea typeface="標楷體" panose="03000509000000000000" pitchFamily="65" charset="-120"/>
                        </a:rPr>
                        <a:t>a.</a:t>
                      </a:r>
                      <a:r>
                        <a:rPr lang="zh-TW" altLang="en-US" sz="1400" b="0" i="0" u="none" strike="noStrike">
                          <a:solidFill>
                            <a:srgbClr val="000000"/>
                          </a:solidFill>
                          <a:effectLst/>
                          <a:latin typeface="標楷體" panose="03000509000000000000" pitchFamily="65" charset="-120"/>
                          <a:ea typeface="標楷體" panose="03000509000000000000" pitchFamily="65" charset="-120"/>
                        </a:rPr>
                        <a:t>應稅部分</a:t>
                      </a:r>
                      <a:r>
                        <a:rPr lang="en-US" altLang="zh-TW" sz="1400" b="0" i="0" u="none" strike="noStrike">
                          <a:solidFill>
                            <a:srgbClr val="000000"/>
                          </a:solidFill>
                          <a:effectLst/>
                          <a:latin typeface="標楷體" panose="03000509000000000000" pitchFamily="65" charset="-120"/>
                          <a:ea typeface="標楷體" panose="03000509000000000000" pitchFamily="65" charset="-120"/>
                        </a:rPr>
                        <a:t>(</a:t>
                      </a:r>
                      <a:r>
                        <a:rPr lang="en-US" sz="1400" b="0" i="0" u="none" strike="noStrike">
                          <a:solidFill>
                            <a:srgbClr val="000000"/>
                          </a:solidFill>
                          <a:effectLst/>
                          <a:latin typeface="標楷體" panose="03000509000000000000" pitchFamily="65" charset="-120"/>
                          <a:ea typeface="標楷體" panose="03000509000000000000" pitchFamily="65" charset="-120"/>
                        </a:rPr>
                        <a:t>A1+B1+C1)*(1-0%)=</a:t>
                      </a:r>
                    </a:p>
                  </a:txBody>
                  <a:tcPr marL="0" marR="0" marT="0" marB="0" anchor="ctr">
                    <a:lnL>
                      <a:noFill/>
                    </a:lnL>
                    <a:lnR>
                      <a:noFill/>
                    </a:lnR>
                    <a:lnT>
                      <a:noFill/>
                    </a:lnT>
                    <a:lnB>
                      <a:noFill/>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r" fontAlgn="ctr"/>
                      <a:r>
                        <a:rPr lang="en-US" altLang="zh-TW" sz="1400" b="0" i="0" u="none" strike="noStrike" dirty="0" smtClean="0">
                          <a:solidFill>
                            <a:srgbClr val="000000"/>
                          </a:solidFill>
                          <a:effectLst/>
                          <a:latin typeface="標楷體" panose="03000509000000000000" pitchFamily="65" charset="-120"/>
                          <a:ea typeface="標楷體" panose="03000509000000000000" pitchFamily="65" charset="-120"/>
                        </a:rPr>
                        <a:t>1,140</a:t>
                      </a:r>
                      <a:endParaRPr lang="en-US" altLang="zh-TW"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r>
                        <a:rPr lang="zh-TW" altLang="en-US" sz="1400" b="0" i="0" u="none" strike="noStrike">
                          <a:solidFill>
                            <a:srgbClr val="000000"/>
                          </a:solidFill>
                          <a:effectLst/>
                          <a:latin typeface="標楷體" panose="03000509000000000000" pitchFamily="65" charset="-120"/>
                          <a:ea typeface="標楷體" panose="03000509000000000000" pitchFamily="65" charset="-120"/>
                        </a:rPr>
                        <a:t>*</a:t>
                      </a:r>
                    </a:p>
                  </a:txBody>
                  <a:tcPr marL="0" marR="0" marT="0" marB="0" anchor="ctr">
                    <a:lnL>
                      <a:noFill/>
                    </a:lnL>
                    <a:lnR>
                      <a:noFill/>
                    </a:lnR>
                    <a:lnT>
                      <a:noFill/>
                    </a:lnT>
                    <a:lnB>
                      <a:noFill/>
                    </a:lnB>
                  </a:tcPr>
                </a:tc>
                <a:tc>
                  <a:txBody>
                    <a:bodyPr/>
                    <a:lstStyle/>
                    <a:p>
                      <a:pPr algn="l" fontAlgn="ctr"/>
                      <a:r>
                        <a:rPr lang="en-US" altLang="zh-TW" sz="1400" b="0" i="0" u="none" strike="noStrike">
                          <a:solidFill>
                            <a:srgbClr val="000000"/>
                          </a:solidFill>
                          <a:effectLst/>
                          <a:latin typeface="標楷體" panose="03000509000000000000" pitchFamily="65" charset="-120"/>
                          <a:ea typeface="標楷體" panose="03000509000000000000" pitchFamily="65" charset="-120"/>
                        </a:rPr>
                        <a:t>(1-0%)</a:t>
                      </a:r>
                    </a:p>
                  </a:txBody>
                  <a:tcPr marL="0" marR="0" marT="0" marB="0" anchor="ctr">
                    <a:lnL>
                      <a:noFill/>
                    </a:lnL>
                    <a:lnR>
                      <a:noFill/>
                    </a:lnR>
                    <a:lnT>
                      <a:noFill/>
                    </a:lnT>
                    <a:lnB>
                      <a:noFill/>
                    </a:lnB>
                  </a:tcPr>
                </a:tc>
                <a:tc>
                  <a:txBody>
                    <a:bodyPr/>
                    <a:lstStyle/>
                    <a:p>
                      <a:pPr algn="l" fontAlgn="ctr"/>
                      <a:r>
                        <a:rPr lang="en-US" altLang="zh-TW" sz="1400" b="0" i="0" u="none" strike="noStrike" dirty="0">
                          <a:solidFill>
                            <a:srgbClr val="000000"/>
                          </a:solidFill>
                          <a:effectLst/>
                          <a:latin typeface="標楷體" panose="03000509000000000000" pitchFamily="65" charset="-120"/>
                          <a:ea typeface="標楷體" panose="03000509000000000000" pitchFamily="65" charset="-120"/>
                        </a:rPr>
                        <a:t>=</a:t>
                      </a:r>
                    </a:p>
                  </a:txBody>
                  <a:tcPr marL="0" marR="0" marT="0" marB="0" anchor="ctr">
                    <a:lnL>
                      <a:noFill/>
                    </a:lnL>
                    <a:lnR>
                      <a:noFill/>
                    </a:lnR>
                    <a:lnT>
                      <a:noFill/>
                    </a:lnT>
                    <a:lnB>
                      <a:noFill/>
                    </a:lnB>
                  </a:tcPr>
                </a:tc>
                <a:tc>
                  <a:txBody>
                    <a:bodyPr/>
                    <a:lstStyle/>
                    <a:p>
                      <a:pPr algn="r" fontAlgn="ctr"/>
                      <a:r>
                        <a:rPr lang="en-US" altLang="zh-TW" sz="1400" b="0" i="0" u="none" strike="noStrike" dirty="0" smtClean="0">
                          <a:solidFill>
                            <a:srgbClr val="000000"/>
                          </a:solidFill>
                          <a:effectLst/>
                          <a:latin typeface="標楷體" panose="03000509000000000000" pitchFamily="65" charset="-120"/>
                          <a:ea typeface="標楷體" panose="03000509000000000000" pitchFamily="65" charset="-120"/>
                        </a:rPr>
                        <a:t>1,140</a:t>
                      </a:r>
                      <a:endParaRPr lang="en-US" altLang="zh-TW"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r>
              <a:tr h="454936">
                <a:tc gridSpan="4">
                  <a:txBody>
                    <a:bodyPr/>
                    <a:lstStyle/>
                    <a:p>
                      <a:pPr algn="l" fontAlgn="ctr"/>
                      <a:r>
                        <a:rPr lang="en-US" sz="1400" b="0" i="0" u="none" strike="noStrike">
                          <a:solidFill>
                            <a:srgbClr val="000000"/>
                          </a:solidFill>
                          <a:effectLst/>
                          <a:latin typeface="標楷體" panose="03000509000000000000" pitchFamily="65" charset="-120"/>
                          <a:ea typeface="標楷體" panose="03000509000000000000" pitchFamily="65" charset="-120"/>
                        </a:rPr>
                        <a:t>b.</a:t>
                      </a:r>
                      <a:r>
                        <a:rPr lang="zh-TW" altLang="en-US" sz="1400" b="0" i="0" u="none" strike="noStrike">
                          <a:solidFill>
                            <a:srgbClr val="000000"/>
                          </a:solidFill>
                          <a:effectLst/>
                          <a:latin typeface="標楷體" panose="03000509000000000000" pitchFamily="65" charset="-120"/>
                          <a:ea typeface="標楷體" panose="03000509000000000000" pitchFamily="65" charset="-120"/>
                        </a:rPr>
                        <a:t>免稅部分</a:t>
                      </a:r>
                      <a:r>
                        <a:rPr lang="en-US" altLang="zh-TW" sz="1400" b="0" i="0" u="none" strike="noStrike">
                          <a:solidFill>
                            <a:srgbClr val="000000"/>
                          </a:solidFill>
                          <a:effectLst/>
                          <a:latin typeface="標楷體" panose="03000509000000000000" pitchFamily="65" charset="-120"/>
                          <a:ea typeface="標楷體" panose="03000509000000000000" pitchFamily="65" charset="-120"/>
                        </a:rPr>
                        <a:t>(</a:t>
                      </a:r>
                      <a:r>
                        <a:rPr lang="en-US" sz="1400" b="0" i="0" u="none" strike="noStrike">
                          <a:solidFill>
                            <a:srgbClr val="000000"/>
                          </a:solidFill>
                          <a:effectLst/>
                          <a:latin typeface="標楷體" panose="03000509000000000000" pitchFamily="65" charset="-120"/>
                          <a:ea typeface="標楷體" panose="03000509000000000000" pitchFamily="65" charset="-120"/>
                        </a:rPr>
                        <a:t>A2+B2+C2)*(1-100%)=</a:t>
                      </a:r>
                    </a:p>
                  </a:txBody>
                  <a:tcPr marL="0" marR="0" marT="0" marB="0" anchor="ctr">
                    <a:lnL>
                      <a:noFill/>
                    </a:lnL>
                    <a:lnR>
                      <a:noFill/>
                    </a:lnR>
                    <a:lnT>
                      <a:noFill/>
                    </a:lnT>
                    <a:lnB>
                      <a:noFill/>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r" fontAlgn="ctr"/>
                      <a:r>
                        <a:rPr lang="en-US" altLang="zh-TW" sz="1400" b="0" i="0" u="none" strike="noStrike" dirty="0" smtClean="0">
                          <a:solidFill>
                            <a:srgbClr val="000000"/>
                          </a:solidFill>
                          <a:effectLst/>
                          <a:latin typeface="標楷體" panose="03000509000000000000" pitchFamily="65" charset="-120"/>
                          <a:ea typeface="標楷體" panose="03000509000000000000" pitchFamily="65" charset="-120"/>
                        </a:rPr>
                        <a:t>20</a:t>
                      </a:r>
                      <a:endParaRPr lang="en-US" altLang="zh-TW"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r>
                        <a:rPr lang="zh-TW" altLang="en-US" sz="1400" b="0" i="0" u="none" strike="noStrike">
                          <a:solidFill>
                            <a:srgbClr val="000000"/>
                          </a:solidFill>
                          <a:effectLst/>
                          <a:latin typeface="標楷體" panose="03000509000000000000" pitchFamily="65" charset="-120"/>
                          <a:ea typeface="標楷體" panose="03000509000000000000" pitchFamily="65" charset="-120"/>
                        </a:rPr>
                        <a:t>*</a:t>
                      </a:r>
                    </a:p>
                  </a:txBody>
                  <a:tcPr marL="0" marR="0" marT="0" marB="0" anchor="ctr">
                    <a:lnL>
                      <a:noFill/>
                    </a:lnL>
                    <a:lnR>
                      <a:noFill/>
                    </a:lnR>
                    <a:lnT>
                      <a:noFill/>
                    </a:lnT>
                    <a:lnB>
                      <a:noFill/>
                    </a:lnB>
                  </a:tcPr>
                </a:tc>
                <a:tc>
                  <a:txBody>
                    <a:bodyPr/>
                    <a:lstStyle/>
                    <a:p>
                      <a:pPr algn="l" fontAlgn="ctr"/>
                      <a:r>
                        <a:rPr lang="en-US" altLang="zh-TW" sz="1400" b="0" i="0" u="none" strike="noStrike">
                          <a:solidFill>
                            <a:srgbClr val="000000"/>
                          </a:solidFill>
                          <a:effectLst/>
                          <a:latin typeface="標楷體" panose="03000509000000000000" pitchFamily="65" charset="-120"/>
                          <a:ea typeface="標楷體" panose="03000509000000000000" pitchFamily="65" charset="-120"/>
                        </a:rPr>
                        <a:t>(1-100%)</a:t>
                      </a:r>
                    </a:p>
                  </a:txBody>
                  <a:tcPr marL="0" marR="0" marT="0" marB="0" anchor="ctr">
                    <a:lnL>
                      <a:noFill/>
                    </a:lnL>
                    <a:lnR>
                      <a:noFill/>
                    </a:lnR>
                    <a:lnT>
                      <a:noFill/>
                    </a:lnT>
                    <a:lnB>
                      <a:noFill/>
                    </a:lnB>
                  </a:tcPr>
                </a:tc>
                <a:tc>
                  <a:txBody>
                    <a:bodyPr/>
                    <a:lstStyle/>
                    <a:p>
                      <a:pPr algn="l" fontAlgn="ctr"/>
                      <a:r>
                        <a:rPr lang="en-US" altLang="zh-TW" sz="1400" b="0" i="0" u="none" strike="noStrike" dirty="0">
                          <a:solidFill>
                            <a:srgbClr val="000000"/>
                          </a:solidFill>
                          <a:effectLst/>
                          <a:latin typeface="標楷體" panose="03000509000000000000" pitchFamily="65" charset="-120"/>
                          <a:ea typeface="標楷體" panose="03000509000000000000" pitchFamily="65" charset="-120"/>
                        </a:rPr>
                        <a:t>=</a:t>
                      </a:r>
                    </a:p>
                  </a:txBody>
                  <a:tcPr marL="0" marR="0" marT="0" marB="0" anchor="ctr">
                    <a:lnL>
                      <a:noFill/>
                    </a:lnL>
                    <a:lnR>
                      <a:noFill/>
                    </a:lnR>
                    <a:lnT>
                      <a:noFill/>
                    </a:lnT>
                    <a:lnB>
                      <a:noFill/>
                    </a:lnB>
                  </a:tcPr>
                </a:tc>
                <a:tc>
                  <a:txBody>
                    <a:bodyPr/>
                    <a:lstStyle/>
                    <a:p>
                      <a:pPr algn="r" fontAlgn="ctr"/>
                      <a:r>
                        <a:rPr lang="en-US" altLang="zh-TW" sz="1400" b="0" i="0" u="none" strike="noStrike" dirty="0" smtClean="0">
                          <a:solidFill>
                            <a:srgbClr val="000000"/>
                          </a:solidFill>
                          <a:effectLst/>
                          <a:latin typeface="標楷體" panose="03000509000000000000" pitchFamily="65" charset="-120"/>
                          <a:ea typeface="標楷體" panose="03000509000000000000" pitchFamily="65" charset="-120"/>
                        </a:rPr>
                        <a:t>0</a:t>
                      </a:r>
                      <a:endParaRPr lang="en-US" altLang="zh-TW"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r>
              <a:tr h="231497">
                <a:tc gridSpan="4">
                  <a:txBody>
                    <a:bodyPr/>
                    <a:lstStyle/>
                    <a:p>
                      <a:pPr algn="l" fontAlgn="ctr"/>
                      <a:r>
                        <a:rPr lang="en-US" sz="1400" b="0" i="0" u="none" strike="noStrike">
                          <a:solidFill>
                            <a:srgbClr val="000000"/>
                          </a:solidFill>
                          <a:effectLst/>
                          <a:latin typeface="標楷體" panose="03000509000000000000" pitchFamily="65" charset="-120"/>
                          <a:ea typeface="標楷體" panose="03000509000000000000" pitchFamily="65" charset="-120"/>
                        </a:rPr>
                        <a:t>c.</a:t>
                      </a:r>
                      <a:r>
                        <a:rPr lang="zh-TW" altLang="en-US" sz="1400" b="0" i="0" u="none" strike="noStrike">
                          <a:solidFill>
                            <a:srgbClr val="000000"/>
                          </a:solidFill>
                          <a:effectLst/>
                          <a:latin typeface="標楷體" panose="03000509000000000000" pitchFamily="65" charset="-120"/>
                          <a:ea typeface="標楷體" panose="03000509000000000000" pitchFamily="65" charset="-120"/>
                        </a:rPr>
                        <a:t>共用部分</a:t>
                      </a:r>
                      <a:r>
                        <a:rPr lang="en-US" altLang="zh-TW" sz="1400" b="0" i="0" u="none" strike="noStrike">
                          <a:solidFill>
                            <a:srgbClr val="000000"/>
                          </a:solidFill>
                          <a:effectLst/>
                          <a:latin typeface="標楷體" panose="03000509000000000000" pitchFamily="65" charset="-120"/>
                          <a:ea typeface="標楷體" panose="03000509000000000000" pitchFamily="65" charset="-120"/>
                        </a:rPr>
                        <a:t>(</a:t>
                      </a:r>
                      <a:r>
                        <a:rPr lang="en-US" sz="1400" b="0" i="0" u="none" strike="noStrike">
                          <a:solidFill>
                            <a:srgbClr val="000000"/>
                          </a:solidFill>
                          <a:effectLst/>
                          <a:latin typeface="標楷體" panose="03000509000000000000" pitchFamily="65" charset="-120"/>
                          <a:ea typeface="標楷體" panose="03000509000000000000" pitchFamily="65" charset="-120"/>
                        </a:rPr>
                        <a:t>A3+B3+C3)*(1-D)=</a:t>
                      </a:r>
                    </a:p>
                  </a:txBody>
                  <a:tcPr marL="0" marR="0" marT="0" marB="0" anchor="ctr">
                    <a:lnL>
                      <a:noFill/>
                    </a:lnL>
                    <a:lnR>
                      <a:noFill/>
                    </a:lnR>
                    <a:lnT>
                      <a:noFill/>
                    </a:lnT>
                    <a:lnB>
                      <a:noFill/>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r" fontAlgn="ctr"/>
                      <a:r>
                        <a:rPr lang="en-US" altLang="zh-TW" sz="1400" b="0" i="0" u="none" strike="noStrike" dirty="0" smtClean="0">
                          <a:solidFill>
                            <a:srgbClr val="000000"/>
                          </a:solidFill>
                          <a:effectLst/>
                          <a:latin typeface="標楷體" panose="03000509000000000000" pitchFamily="65" charset="-120"/>
                          <a:ea typeface="標楷體" panose="03000509000000000000" pitchFamily="65" charset="-120"/>
                        </a:rPr>
                        <a:t>40</a:t>
                      </a:r>
                      <a:endParaRPr lang="en-US" altLang="zh-TW"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r>
                        <a:rPr lang="zh-TW" altLang="en-US" sz="1400" b="0" i="0" u="none" strike="noStrike">
                          <a:solidFill>
                            <a:srgbClr val="000000"/>
                          </a:solidFill>
                          <a:effectLst/>
                          <a:latin typeface="標楷體" panose="03000509000000000000" pitchFamily="65" charset="-120"/>
                          <a:ea typeface="標楷體" panose="03000509000000000000" pitchFamily="65" charset="-120"/>
                        </a:rPr>
                        <a:t>*</a:t>
                      </a:r>
                    </a:p>
                  </a:txBody>
                  <a:tcPr marL="0" marR="0" marT="0" marB="0" anchor="ctr">
                    <a:lnL>
                      <a:noFill/>
                    </a:lnL>
                    <a:lnR>
                      <a:noFill/>
                    </a:lnR>
                    <a:lnT>
                      <a:noFill/>
                    </a:lnT>
                    <a:lnB>
                      <a:noFill/>
                    </a:lnB>
                  </a:tcPr>
                </a:tc>
                <a:tc>
                  <a:txBody>
                    <a:bodyPr/>
                    <a:lstStyle/>
                    <a:p>
                      <a:pPr algn="l" fontAlgn="ctr"/>
                      <a:r>
                        <a:rPr lang="en-US" altLang="zh-TW" sz="1400" b="0" i="0" u="none" strike="noStrike" dirty="0">
                          <a:solidFill>
                            <a:srgbClr val="000000"/>
                          </a:solidFill>
                          <a:effectLst/>
                          <a:latin typeface="標楷體" panose="03000509000000000000" pitchFamily="65" charset="-120"/>
                          <a:ea typeface="標楷體" panose="03000509000000000000" pitchFamily="65" charset="-120"/>
                        </a:rPr>
                        <a:t>(</a:t>
                      </a:r>
                      <a:r>
                        <a:rPr lang="en-US" altLang="zh-TW" sz="1400" b="0" i="0" u="none" strike="noStrike" dirty="0" smtClean="0">
                          <a:solidFill>
                            <a:srgbClr val="000000"/>
                          </a:solidFill>
                          <a:effectLst/>
                          <a:latin typeface="標楷體" panose="03000509000000000000" pitchFamily="65" charset="-120"/>
                          <a:ea typeface="標楷體" panose="03000509000000000000" pitchFamily="65" charset="-120"/>
                        </a:rPr>
                        <a:t>1-20</a:t>
                      </a:r>
                      <a:r>
                        <a:rPr lang="en-US" altLang="zh-TW" sz="1400" b="0" i="0" u="none" strike="noStrike" dirty="0">
                          <a:solidFill>
                            <a:srgbClr val="000000"/>
                          </a:solidFill>
                          <a:effectLst/>
                          <a:latin typeface="標楷體" panose="03000509000000000000" pitchFamily="65" charset="-120"/>
                          <a:ea typeface="標楷體" panose="03000509000000000000" pitchFamily="65" charset="-120"/>
                        </a:rPr>
                        <a:t>%)</a:t>
                      </a:r>
                    </a:p>
                  </a:txBody>
                  <a:tcPr marL="0" marR="0" marT="0" marB="0" anchor="ctr">
                    <a:lnL>
                      <a:noFill/>
                    </a:lnL>
                    <a:lnR>
                      <a:noFill/>
                    </a:lnR>
                    <a:lnT>
                      <a:noFill/>
                    </a:lnT>
                    <a:lnB>
                      <a:noFill/>
                    </a:lnB>
                  </a:tcPr>
                </a:tc>
                <a:tc>
                  <a:txBody>
                    <a:bodyPr/>
                    <a:lstStyle/>
                    <a:p>
                      <a:pPr algn="l" fontAlgn="ctr"/>
                      <a:r>
                        <a:rPr lang="en-US" altLang="zh-TW" sz="1400" b="0" i="0" u="none" strike="noStrike" dirty="0">
                          <a:solidFill>
                            <a:srgbClr val="000000"/>
                          </a:solidFill>
                          <a:effectLst/>
                          <a:latin typeface="標楷體" panose="03000509000000000000" pitchFamily="65" charset="-120"/>
                          <a:ea typeface="標楷體" panose="03000509000000000000" pitchFamily="65" charset="-120"/>
                        </a:rPr>
                        <a:t>=</a:t>
                      </a:r>
                    </a:p>
                  </a:txBody>
                  <a:tcPr marL="0" marR="0" marT="0" marB="0" anchor="ctr">
                    <a:lnL>
                      <a:noFill/>
                    </a:lnL>
                    <a:lnR>
                      <a:noFill/>
                    </a:lnR>
                    <a:lnT>
                      <a:noFill/>
                    </a:lnT>
                    <a:lnB>
                      <a:noFill/>
                    </a:lnB>
                  </a:tcPr>
                </a:tc>
                <a:tc>
                  <a:txBody>
                    <a:bodyPr/>
                    <a:lstStyle/>
                    <a:p>
                      <a:pPr algn="r" fontAlgn="ctr"/>
                      <a:r>
                        <a:rPr lang="en-US" altLang="zh-TW" sz="1400" b="0" i="0" u="none" strike="noStrike" dirty="0" smtClean="0">
                          <a:solidFill>
                            <a:srgbClr val="000000"/>
                          </a:solidFill>
                          <a:effectLst/>
                          <a:latin typeface="標楷體" panose="03000509000000000000" pitchFamily="65" charset="-120"/>
                          <a:ea typeface="標楷體" panose="03000509000000000000" pitchFamily="65" charset="-120"/>
                        </a:rPr>
                        <a:t>32</a:t>
                      </a:r>
                      <a:endParaRPr lang="en-US" altLang="zh-TW"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r>
              <a:tr h="231497">
                <a:tc gridSpan="4">
                  <a:txBody>
                    <a:bodyPr/>
                    <a:lstStyle/>
                    <a:p>
                      <a:pPr algn="l" fontAlgn="ctr"/>
                      <a:r>
                        <a:rPr lang="zh-TW" altLang="en-US" sz="1400" b="0" i="0" u="none" strike="noStrike" dirty="0">
                          <a:solidFill>
                            <a:srgbClr val="000000"/>
                          </a:solidFill>
                          <a:effectLst/>
                          <a:latin typeface="標楷體" panose="03000509000000000000" pitchFamily="65" charset="-120"/>
                          <a:ea typeface="標楷體" panose="03000509000000000000" pitchFamily="65" charset="-120"/>
                        </a:rPr>
                        <a:t>得扣抵金額</a:t>
                      </a:r>
                      <a:r>
                        <a:rPr lang="en-US" altLang="zh-TW" sz="1400" b="0" i="0" u="none" strike="noStrike" dirty="0">
                          <a:solidFill>
                            <a:srgbClr val="000000"/>
                          </a:solidFill>
                          <a:effectLst/>
                          <a:latin typeface="標楷體" panose="03000509000000000000" pitchFamily="65" charset="-120"/>
                          <a:ea typeface="標楷體" panose="03000509000000000000" pitchFamily="65" charset="-120"/>
                        </a:rPr>
                        <a:t>=</a:t>
                      </a:r>
                      <a:r>
                        <a:rPr lang="en-US" sz="1400" b="0" i="0" u="none" strike="noStrike" dirty="0" err="1" smtClean="0">
                          <a:solidFill>
                            <a:srgbClr val="000000"/>
                          </a:solidFill>
                          <a:effectLst/>
                          <a:latin typeface="標楷體" panose="03000509000000000000" pitchFamily="65" charset="-120"/>
                          <a:ea typeface="標楷體" panose="03000509000000000000" pitchFamily="65" charset="-120"/>
                        </a:rPr>
                        <a:t>a+b+c</a:t>
                      </a:r>
                      <a:r>
                        <a:rPr lang="en-US" sz="1400" b="0" i="0" u="none" strike="noStrike" dirty="0" smtClean="0">
                          <a:solidFill>
                            <a:srgbClr val="000000"/>
                          </a:solidFill>
                          <a:effectLst/>
                          <a:latin typeface="標楷體" panose="03000509000000000000" pitchFamily="65" charset="-120"/>
                          <a:ea typeface="標楷體" panose="03000509000000000000" pitchFamily="65" charset="-120"/>
                        </a:rPr>
                        <a:t>=1,140+0+32=1,172</a:t>
                      </a:r>
                      <a:endParaRPr lang="en-US"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r>
              <a:tr h="231497">
                <a:tc gridSpan="7">
                  <a:txBody>
                    <a:bodyPr/>
                    <a:lstStyle/>
                    <a:p>
                      <a:pPr algn="l" fontAlgn="ctr"/>
                      <a:endParaRPr lang="en-US" altLang="zh-TW" sz="1400" b="1" i="0" u="none" strike="noStrike" dirty="0">
                        <a:solidFill>
                          <a:srgbClr val="FF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ctr"/>
                      <a:endParaRPr lang="zh-TW" altLang="en-US"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r>
              <a:tr h="231497">
                <a:tc gridSpan="7">
                  <a:txBody>
                    <a:bodyPr/>
                    <a:lstStyle/>
                    <a:p>
                      <a:pPr algn="l" fontAlgn="ctr"/>
                      <a:r>
                        <a:rPr lang="zh-TW" altLang="en-US" sz="1400" b="1" i="0" u="none" strike="noStrike" dirty="0">
                          <a:solidFill>
                            <a:srgbClr val="FF0000"/>
                          </a:solidFill>
                          <a:effectLst/>
                          <a:latin typeface="標楷體" panose="03000509000000000000" pitchFamily="65" charset="-120"/>
                          <a:ea typeface="標楷體" panose="03000509000000000000" pitchFamily="65" charset="-120"/>
                        </a:rPr>
                        <a:t>使用「直接扣抵法」較為有利</a:t>
                      </a:r>
                      <a:r>
                        <a:rPr lang="en-US" altLang="zh-TW" sz="1400" b="1" i="0" u="none" strike="noStrike" dirty="0">
                          <a:solidFill>
                            <a:srgbClr val="FF0000"/>
                          </a:solidFill>
                          <a:effectLst/>
                          <a:latin typeface="標楷體" panose="03000509000000000000" pitchFamily="65" charset="-120"/>
                          <a:ea typeface="標楷體" panose="03000509000000000000" pitchFamily="65" charset="-120"/>
                        </a:rPr>
                        <a:t>【</a:t>
                      </a:r>
                      <a:r>
                        <a:rPr lang="zh-TW" altLang="en-US" sz="1400" b="1" i="0" u="none" strike="noStrike" dirty="0">
                          <a:solidFill>
                            <a:srgbClr val="FF0000"/>
                          </a:solidFill>
                          <a:effectLst/>
                          <a:latin typeface="標楷體" panose="03000509000000000000" pitchFamily="65" charset="-120"/>
                          <a:ea typeface="標楷體" panose="03000509000000000000" pitchFamily="65" charset="-120"/>
                        </a:rPr>
                        <a:t>扣抵</a:t>
                      </a:r>
                      <a:r>
                        <a:rPr lang="zh-TW" altLang="en-US" sz="1400" b="1" i="0" u="none" strike="noStrike" dirty="0" smtClean="0">
                          <a:solidFill>
                            <a:srgbClr val="FF0000"/>
                          </a:solidFill>
                          <a:effectLst/>
                          <a:latin typeface="標楷體" panose="03000509000000000000" pitchFamily="65" charset="-120"/>
                          <a:ea typeface="標楷體" panose="03000509000000000000" pitchFamily="65" charset="-120"/>
                        </a:rPr>
                        <a:t>金額</a:t>
                      </a:r>
                      <a:r>
                        <a:rPr lang="en-US" altLang="zh-TW" sz="1400" b="1" i="0" u="none" strike="noStrike" dirty="0" smtClean="0">
                          <a:solidFill>
                            <a:srgbClr val="FF0000"/>
                          </a:solidFill>
                          <a:effectLst/>
                          <a:latin typeface="標楷體" panose="03000509000000000000" pitchFamily="65" charset="-120"/>
                          <a:ea typeface="標楷體" panose="03000509000000000000" pitchFamily="65" charset="-120"/>
                        </a:rPr>
                        <a:t>1,172&gt;</a:t>
                      </a:r>
                      <a:r>
                        <a:rPr lang="zh-TW" altLang="en-US" sz="1400" b="1" i="0" u="none" strike="noStrike" dirty="0">
                          <a:solidFill>
                            <a:srgbClr val="FF0000"/>
                          </a:solidFill>
                          <a:effectLst/>
                          <a:latin typeface="標楷體" panose="03000509000000000000" pitchFamily="65" charset="-120"/>
                          <a:ea typeface="標楷體" panose="03000509000000000000" pitchFamily="65" charset="-120"/>
                        </a:rPr>
                        <a:t>比例扣抵</a:t>
                      </a:r>
                      <a:r>
                        <a:rPr lang="zh-TW" altLang="en-US" sz="1400" b="1" i="0" u="none" strike="noStrike" dirty="0" smtClean="0">
                          <a:solidFill>
                            <a:srgbClr val="FF0000"/>
                          </a:solidFill>
                          <a:effectLst/>
                          <a:latin typeface="標楷體" panose="03000509000000000000" pitchFamily="65" charset="-120"/>
                          <a:ea typeface="標楷體" panose="03000509000000000000" pitchFamily="65" charset="-120"/>
                        </a:rPr>
                        <a:t>法</a:t>
                      </a:r>
                      <a:r>
                        <a:rPr lang="en-US" altLang="zh-TW" sz="1400" b="1" i="0" u="none" strike="noStrike" dirty="0" smtClean="0">
                          <a:solidFill>
                            <a:srgbClr val="FF0000"/>
                          </a:solidFill>
                          <a:effectLst/>
                          <a:latin typeface="標楷體" panose="03000509000000000000" pitchFamily="65" charset="-120"/>
                          <a:ea typeface="標楷體" panose="03000509000000000000" pitchFamily="65" charset="-120"/>
                        </a:rPr>
                        <a:t>960</a:t>
                      </a:r>
                      <a:r>
                        <a:rPr lang="en-US" altLang="zh-TW" sz="1400" b="1" i="0" u="none" strike="noStrike" dirty="0">
                          <a:solidFill>
                            <a:srgbClr val="FF0000"/>
                          </a:solidFill>
                          <a:effectLst/>
                          <a:latin typeface="標楷體" panose="03000509000000000000" pitchFamily="65" charset="-120"/>
                          <a:ea typeface="標楷體" panose="03000509000000000000" pitchFamily="65" charset="-120"/>
                        </a:rPr>
                        <a:t>】</a:t>
                      </a:r>
                    </a:p>
                  </a:txBody>
                  <a:tcPr marL="0" marR="0" marT="0" marB="0" anchor="ctr">
                    <a:lnL>
                      <a:noFill/>
                    </a:lnL>
                    <a:lnR>
                      <a:noFill/>
                    </a:lnR>
                    <a:lnT>
                      <a:noFill/>
                    </a:lnT>
                    <a:lnB>
                      <a:noFill/>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ctr"/>
                      <a:endParaRPr lang="zh-TW" altLang="en-US"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c>
                  <a:txBody>
                    <a:bodyPr/>
                    <a:lstStyle/>
                    <a:p>
                      <a:pPr algn="l" fontAlgn="ctr"/>
                      <a:endParaRPr lang="zh-TW" altLang="en-US" sz="1400" b="0" i="0" u="none" strike="noStrike" dirty="0">
                        <a:solidFill>
                          <a:srgbClr val="000000"/>
                        </a:solidFill>
                        <a:effectLst/>
                        <a:latin typeface="標楷體" panose="03000509000000000000" pitchFamily="65" charset="-120"/>
                        <a:ea typeface="標楷體" panose="03000509000000000000" pitchFamily="65" charset="-120"/>
                      </a:endParaRPr>
                    </a:p>
                  </a:txBody>
                  <a:tcPr marL="0" marR="0" marT="0" marB="0" anchor="ctr">
                    <a:lnL>
                      <a:noFill/>
                    </a:lnL>
                    <a:lnR>
                      <a:noFill/>
                    </a:lnR>
                    <a:lnT>
                      <a:noFill/>
                    </a:lnT>
                    <a:lnB>
                      <a:noFill/>
                    </a:lnB>
                  </a:tcPr>
                </a:tc>
              </a:tr>
            </a:tbl>
          </a:graphicData>
        </a:graphic>
      </p:graphicFrame>
      <p:sp>
        <p:nvSpPr>
          <p:cNvPr id="6" name="Rectangle 2"/>
          <p:cNvSpPr txBox="1">
            <a:spLocks noChangeArrowheads="1"/>
          </p:cNvSpPr>
          <p:nvPr/>
        </p:nvSpPr>
        <p:spPr>
          <a:xfrm>
            <a:off x="467544" y="332656"/>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4000" b="1" dirty="0" smtClean="0">
                <a:latin typeface="標楷體" pitchFamily="65" charset="-120"/>
                <a:ea typeface="標楷體" pitchFamily="65" charset="-120"/>
              </a:rPr>
              <a:t>1.4.6 </a:t>
            </a:r>
            <a:r>
              <a:rPr lang="zh-TW" altLang="en-US" sz="4000" b="1" dirty="0" smtClean="0">
                <a:latin typeface="標楷體" pitchFamily="65" charset="-120"/>
                <a:ea typeface="標楷體" pitchFamily="65" charset="-120"/>
              </a:rPr>
              <a:t>營業稅─兼營</a:t>
            </a:r>
            <a:r>
              <a:rPr lang="zh-TW" altLang="en-US" sz="4000" b="1" dirty="0">
                <a:latin typeface="標楷體" pitchFamily="65" charset="-120"/>
                <a:ea typeface="標楷體" pitchFamily="65" charset="-120"/>
              </a:rPr>
              <a:t>營業人設算</a:t>
            </a:r>
            <a:endParaRPr lang="en-US" altLang="zh-TW" b="1" dirty="0" smtClean="0">
              <a:latin typeface="標楷體" pitchFamily="65" charset="-120"/>
              <a:ea typeface="標楷體" pitchFamily="65" charset="-120"/>
            </a:endParaRPr>
          </a:p>
        </p:txBody>
      </p:sp>
    </p:spTree>
    <p:extLst>
      <p:ext uri="{BB962C8B-B14F-4D97-AF65-F5344CB8AC3E}">
        <p14:creationId xmlns:p14="http://schemas.microsoft.com/office/powerpoint/2010/main" xmlns="" val="18238076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18</a:t>
            </a:fld>
            <a:endParaRPr lang="zh-TW" altLang="en-US"/>
          </a:p>
        </p:txBody>
      </p:sp>
      <p:sp>
        <p:nvSpPr>
          <p:cNvPr id="5" name="Rectangle 2"/>
          <p:cNvSpPr txBox="1">
            <a:spLocks noChangeArrowheads="1"/>
          </p:cNvSpPr>
          <p:nvPr/>
        </p:nvSpPr>
        <p:spPr bwMode="auto">
          <a:xfrm>
            <a:off x="838573" y="476672"/>
            <a:ext cx="7848227" cy="575320"/>
          </a:xfrm>
          <a:prstGeom prst="rect">
            <a:avLst/>
          </a:prstGeom>
          <a:noFill/>
          <a:ln w="9525">
            <a:noFill/>
            <a:miter lim="800000"/>
            <a:headEnd/>
            <a:tailEnd/>
          </a:ln>
          <a:effectLst>
            <a:outerShdw dist="35921" dir="2700000" algn="ctr" rotWithShape="0">
              <a:srgbClr val="DDDDDD">
                <a:alpha val="50000"/>
              </a:srgbClr>
            </a:outerShdw>
          </a:effectLst>
        </p:spPr>
        <p:txBody>
          <a:bodyPr anchor="ctr"/>
          <a:lstStyle/>
          <a:p>
            <a:pPr algn="ctr">
              <a:defRPr/>
            </a:pPr>
            <a:r>
              <a:rPr lang="zh-TW" altLang="en-US" sz="4000" b="1" kern="0" dirty="0">
                <a:solidFill>
                  <a:schemeClr val="bg1">
                    <a:lumMod val="75000"/>
                  </a:schemeClr>
                </a:solidFill>
                <a:latin typeface="標楷體" pitchFamily="65" charset="-120"/>
                <a:ea typeface="標楷體" pitchFamily="65" charset="-120"/>
                <a:cs typeface="+mj-cs"/>
              </a:rPr>
              <a:t>第一</a:t>
            </a:r>
            <a:r>
              <a:rPr lang="zh-TW" altLang="en-US" sz="4000" b="1" kern="0" dirty="0" smtClean="0">
                <a:solidFill>
                  <a:schemeClr val="bg1">
                    <a:lumMod val="75000"/>
                  </a:schemeClr>
                </a:solidFill>
                <a:latin typeface="標楷體" pitchFamily="65" charset="-120"/>
                <a:ea typeface="標楷體" pitchFamily="65" charset="-120"/>
                <a:cs typeface="+mj-cs"/>
              </a:rPr>
              <a:t>章  科技</a:t>
            </a:r>
            <a:r>
              <a:rPr lang="zh-TW" altLang="en-US" sz="4000" b="1" kern="0" dirty="0">
                <a:solidFill>
                  <a:schemeClr val="bg1">
                    <a:lumMod val="75000"/>
                  </a:schemeClr>
                </a:solidFill>
                <a:latin typeface="標楷體" pitchFamily="65" charset="-120"/>
                <a:ea typeface="標楷體" pitchFamily="65" charset="-120"/>
                <a:cs typeface="+mj-cs"/>
              </a:rPr>
              <a:t>農業之</a:t>
            </a:r>
            <a:r>
              <a:rPr lang="zh-TW" altLang="en-US" sz="4000" b="1" kern="0" dirty="0" smtClean="0">
                <a:solidFill>
                  <a:schemeClr val="bg1">
                    <a:lumMod val="75000"/>
                  </a:schemeClr>
                </a:solidFill>
                <a:latin typeface="標楷體" pitchFamily="65" charset="-120"/>
                <a:ea typeface="標楷體" pitchFamily="65" charset="-120"/>
                <a:cs typeface="+mj-cs"/>
              </a:rPr>
              <a:t>重要稅務議題</a:t>
            </a:r>
            <a:endParaRPr lang="zh-TW" altLang="en-US" sz="4400" b="1" kern="0" dirty="0">
              <a:solidFill>
                <a:schemeClr val="bg1">
                  <a:lumMod val="75000"/>
                </a:schemeClr>
              </a:solidFill>
              <a:latin typeface="標楷體" pitchFamily="65" charset="-120"/>
              <a:ea typeface="標楷體" pitchFamily="65" charset="-120"/>
              <a:cs typeface="+mj-cs"/>
            </a:endParaRPr>
          </a:p>
        </p:txBody>
      </p:sp>
      <p:sp>
        <p:nvSpPr>
          <p:cNvPr id="6" name="副標題 10"/>
          <p:cNvSpPr txBox="1">
            <a:spLocks/>
          </p:cNvSpPr>
          <p:nvPr/>
        </p:nvSpPr>
        <p:spPr>
          <a:xfrm>
            <a:off x="514214" y="1340768"/>
            <a:ext cx="8496944" cy="4392488"/>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695325">
              <a:spcBef>
                <a:spcPts val="900"/>
              </a:spcBef>
              <a:buNone/>
            </a:pPr>
            <a:r>
              <a:rPr lang="en-US" altLang="zh-TW" dirty="0" smtClean="0">
                <a:solidFill>
                  <a:schemeClr val="bg1">
                    <a:lumMod val="85000"/>
                  </a:schemeClr>
                </a:solidFill>
                <a:latin typeface="標楷體" panose="03000509000000000000" pitchFamily="65" charset="-120"/>
                <a:ea typeface="標楷體" panose="03000509000000000000" pitchFamily="65" charset="-120"/>
              </a:rPr>
              <a:t>1.1</a:t>
            </a:r>
            <a:r>
              <a:rPr lang="zh-TW" altLang="en-US" dirty="0" smtClean="0">
                <a:solidFill>
                  <a:schemeClr val="bg1">
                    <a:lumMod val="85000"/>
                  </a:schemeClr>
                </a:solidFill>
                <a:latin typeface="標楷體" panose="03000509000000000000" pitchFamily="65" charset="-120"/>
                <a:ea typeface="標楷體" panose="03000509000000000000" pitchFamily="65" charset="-120"/>
              </a:rPr>
              <a:t> 科技農業產業鏈及商品態樣</a:t>
            </a:r>
            <a:endParaRPr lang="en-US" altLang="zh-TW" dirty="0" smtClean="0">
              <a:solidFill>
                <a:schemeClr val="bg1">
                  <a:lumMod val="85000"/>
                </a:schemeClr>
              </a:solidFill>
              <a:latin typeface="標楷體" panose="03000509000000000000" pitchFamily="65" charset="-120"/>
              <a:ea typeface="標楷體" panose="03000509000000000000" pitchFamily="65" charset="-120"/>
            </a:endParaRPr>
          </a:p>
          <a:p>
            <a:pPr marL="0" indent="0" defTabSz="695325">
              <a:spcBef>
                <a:spcPts val="900"/>
              </a:spcBef>
              <a:buNone/>
            </a:pPr>
            <a:r>
              <a:rPr lang="en-US" altLang="zh-TW" dirty="0" smtClean="0">
                <a:solidFill>
                  <a:schemeClr val="bg1">
                    <a:lumMod val="85000"/>
                  </a:schemeClr>
                </a:solidFill>
                <a:latin typeface="標楷體" panose="03000509000000000000" pitchFamily="65" charset="-120"/>
                <a:ea typeface="標楷體" panose="03000509000000000000" pitchFamily="65" charset="-120"/>
              </a:rPr>
              <a:t>1.2</a:t>
            </a:r>
            <a:r>
              <a:rPr lang="zh-TW" altLang="en-US" dirty="0" smtClean="0">
                <a:solidFill>
                  <a:schemeClr val="bg1">
                    <a:lumMod val="85000"/>
                  </a:schemeClr>
                </a:solidFill>
                <a:latin typeface="標楷體" panose="03000509000000000000" pitchFamily="65" charset="-120"/>
                <a:ea typeface="標楷體" panose="03000509000000000000" pitchFamily="65" charset="-120"/>
              </a:rPr>
              <a:t> 企業投資與營運決策之租稅管理議題</a:t>
            </a:r>
            <a:endParaRPr lang="en-US" altLang="zh-TW" dirty="0" smtClean="0">
              <a:solidFill>
                <a:schemeClr val="bg1">
                  <a:lumMod val="85000"/>
                </a:schemeClr>
              </a:solidFill>
              <a:latin typeface="標楷體" panose="03000509000000000000" pitchFamily="65" charset="-120"/>
              <a:ea typeface="標楷體" panose="03000509000000000000" pitchFamily="65" charset="-120"/>
            </a:endParaRPr>
          </a:p>
          <a:p>
            <a:pPr marL="0" indent="0" defTabSz="695325">
              <a:spcBef>
                <a:spcPts val="900"/>
              </a:spcBef>
              <a:buNone/>
            </a:pPr>
            <a:r>
              <a:rPr lang="en-US" altLang="zh-TW" dirty="0" smtClean="0">
                <a:solidFill>
                  <a:schemeClr val="bg1">
                    <a:lumMod val="85000"/>
                  </a:schemeClr>
                </a:solidFill>
                <a:latin typeface="標楷體" panose="03000509000000000000" pitchFamily="65" charset="-120"/>
                <a:ea typeface="標楷體" panose="03000509000000000000" pitchFamily="65" charset="-120"/>
              </a:rPr>
              <a:t>1.3</a:t>
            </a:r>
            <a:r>
              <a:rPr lang="zh-TW" altLang="en-US" dirty="0" smtClean="0">
                <a:solidFill>
                  <a:schemeClr val="bg1">
                    <a:lumMod val="85000"/>
                  </a:schemeClr>
                </a:solidFill>
                <a:latin typeface="標楷體" panose="03000509000000000000" pitchFamily="65" charset="-120"/>
                <a:ea typeface="標楷體" panose="03000509000000000000" pitchFamily="65" charset="-120"/>
              </a:rPr>
              <a:t> 營利事業營所稅及營業稅課稅方式彙總</a:t>
            </a:r>
            <a:endParaRPr lang="en-US" altLang="zh-TW" dirty="0" smtClean="0">
              <a:solidFill>
                <a:schemeClr val="bg1">
                  <a:lumMod val="85000"/>
                </a:schemeClr>
              </a:solidFill>
              <a:latin typeface="標楷體" panose="03000509000000000000" pitchFamily="65" charset="-120"/>
              <a:ea typeface="標楷體" panose="03000509000000000000" pitchFamily="65" charset="-120"/>
            </a:endParaRPr>
          </a:p>
          <a:p>
            <a:pPr marL="0" indent="0" defTabSz="695325">
              <a:spcBef>
                <a:spcPts val="900"/>
              </a:spcBef>
              <a:buNone/>
            </a:pPr>
            <a:r>
              <a:rPr lang="en-US" altLang="zh-TW" dirty="0" smtClean="0">
                <a:solidFill>
                  <a:schemeClr val="bg1">
                    <a:lumMod val="85000"/>
                  </a:schemeClr>
                </a:solidFill>
                <a:latin typeface="標楷體" panose="03000509000000000000" pitchFamily="65" charset="-120"/>
                <a:ea typeface="標楷體" panose="03000509000000000000" pitchFamily="65" charset="-120"/>
              </a:rPr>
              <a:t>1.4</a:t>
            </a:r>
            <a:r>
              <a:rPr lang="zh-TW" altLang="en-US" dirty="0" smtClean="0">
                <a:solidFill>
                  <a:schemeClr val="bg1">
                    <a:lumMod val="85000"/>
                  </a:schemeClr>
                </a:solidFill>
                <a:latin typeface="標楷體" panose="03000509000000000000" pitchFamily="65" charset="-120"/>
                <a:ea typeface="標楷體" panose="03000509000000000000" pitchFamily="65" charset="-120"/>
              </a:rPr>
              <a:t> 營業稅─農產品營業稅特性介紹</a:t>
            </a:r>
            <a:endParaRPr lang="en-US" altLang="zh-TW" dirty="0" smtClean="0">
              <a:solidFill>
                <a:schemeClr val="bg1">
                  <a:lumMod val="85000"/>
                </a:schemeClr>
              </a:solidFill>
              <a:latin typeface="標楷體" panose="03000509000000000000" pitchFamily="65" charset="-120"/>
              <a:ea typeface="標楷體" panose="03000509000000000000" pitchFamily="65" charset="-120"/>
            </a:endParaRPr>
          </a:p>
          <a:p>
            <a:pPr marL="0" indent="0" defTabSz="695325">
              <a:spcBef>
                <a:spcPts val="900"/>
              </a:spcBef>
              <a:buNone/>
            </a:pPr>
            <a:r>
              <a:rPr lang="en-US" altLang="zh-TW" b="1" dirty="0" smtClean="0">
                <a:solidFill>
                  <a:srgbClr val="C00000"/>
                </a:solidFill>
                <a:latin typeface="標楷體" panose="03000509000000000000" pitchFamily="65" charset="-120"/>
                <a:ea typeface="標楷體" panose="03000509000000000000" pitchFamily="65" charset="-120"/>
              </a:rPr>
              <a:t>1.5</a:t>
            </a:r>
            <a:r>
              <a:rPr lang="zh-TW" altLang="en-US" b="1" dirty="0" smtClean="0">
                <a:solidFill>
                  <a:srgbClr val="C00000"/>
                </a:solidFill>
                <a:latin typeface="標楷體" panose="03000509000000000000" pitchFamily="65" charset="-120"/>
                <a:ea typeface="標楷體" panose="03000509000000000000" pitchFamily="65" charset="-120"/>
              </a:rPr>
              <a:t> 所得稅─租稅優惠</a:t>
            </a:r>
            <a:endParaRPr lang="en-US" altLang="zh-TW" b="1" dirty="0" smtClean="0">
              <a:solidFill>
                <a:srgbClr val="C00000"/>
              </a:solidFill>
              <a:latin typeface="標楷體" panose="03000509000000000000" pitchFamily="65" charset="-120"/>
              <a:ea typeface="標楷體" panose="03000509000000000000" pitchFamily="65" charset="-120"/>
            </a:endParaRPr>
          </a:p>
          <a:p>
            <a:pPr marL="812800" lvl="2" indent="-355600" defTabSz="695325">
              <a:spcBef>
                <a:spcPts val="900"/>
              </a:spcBef>
              <a:buNone/>
            </a:pPr>
            <a:r>
              <a:rPr lang="en-US" altLang="zh-TW" dirty="0" smtClean="0">
                <a:latin typeface="標楷體" panose="03000509000000000000" pitchFamily="65" charset="-120"/>
                <a:ea typeface="標楷體" panose="03000509000000000000" pitchFamily="65" charset="-120"/>
              </a:rPr>
              <a:t>1.5.1 </a:t>
            </a:r>
            <a:r>
              <a:rPr lang="zh-TW" altLang="en-US" dirty="0" smtClean="0">
                <a:latin typeface="標楷體" panose="03000509000000000000" pitchFamily="65" charset="-120"/>
                <a:ea typeface="標楷體" panose="03000509000000000000" pitchFamily="65" charset="-120"/>
              </a:rPr>
              <a:t>產業創新條例─</a:t>
            </a:r>
            <a:endParaRPr lang="en-US" altLang="zh-TW" dirty="0" smtClean="0">
              <a:latin typeface="標楷體" panose="03000509000000000000" pitchFamily="65" charset="-120"/>
              <a:ea typeface="標楷體" panose="03000509000000000000" pitchFamily="65" charset="-120"/>
            </a:endParaRPr>
          </a:p>
          <a:p>
            <a:pPr marL="1270000" lvl="3" indent="-355600" defTabSz="695325">
              <a:spcBef>
                <a:spcPts val="900"/>
              </a:spcBef>
              <a:buFont typeface="Wingdings" panose="05000000000000000000" pitchFamily="2" charset="2"/>
              <a:buChar char="l"/>
            </a:pPr>
            <a:r>
              <a:rPr lang="zh-TW" altLang="en-US" dirty="0" smtClean="0">
                <a:latin typeface="標楷體" panose="03000509000000000000" pitchFamily="65" charset="-120"/>
                <a:ea typeface="標楷體" panose="03000509000000000000" pitchFamily="65" charset="-120"/>
              </a:rPr>
              <a:t>研發費用加計扣除或研發投抵、技術入股緩課、員工獎酬緩課</a:t>
            </a:r>
            <a:endParaRPr lang="en-US" altLang="zh-TW" dirty="0" smtClean="0">
              <a:latin typeface="標楷體" panose="03000509000000000000" pitchFamily="65" charset="-120"/>
              <a:ea typeface="標楷體" panose="03000509000000000000" pitchFamily="65" charset="-120"/>
            </a:endParaRPr>
          </a:p>
          <a:p>
            <a:pPr marL="812800" lvl="2" indent="-355600" defTabSz="695325">
              <a:spcBef>
                <a:spcPts val="900"/>
              </a:spcBef>
              <a:buNone/>
            </a:pPr>
            <a:r>
              <a:rPr lang="en-US" altLang="zh-TW" dirty="0" smtClean="0">
                <a:latin typeface="標楷體" panose="03000509000000000000" pitchFamily="65" charset="-120"/>
                <a:ea typeface="標楷體" panose="03000509000000000000" pitchFamily="65" charset="-120"/>
              </a:rPr>
              <a:t>1.5.2 </a:t>
            </a:r>
            <a:r>
              <a:rPr lang="zh-TW" altLang="en-US" dirty="0" smtClean="0">
                <a:latin typeface="標楷體" panose="03000509000000000000" pitchFamily="65" charset="-120"/>
                <a:ea typeface="標楷體" panose="03000509000000000000" pitchFamily="65" charset="-120"/>
              </a:rPr>
              <a:t>中小企業條例─員工薪資加計扣除</a:t>
            </a:r>
            <a:endParaRPr lang="en-US" altLang="zh-TW" dirty="0" smtClean="0">
              <a:latin typeface="標楷體" panose="03000509000000000000" pitchFamily="65" charset="-120"/>
              <a:ea typeface="標楷體" panose="03000509000000000000" pitchFamily="65" charset="-120"/>
            </a:endParaRPr>
          </a:p>
          <a:p>
            <a:pPr marL="812800" lvl="2" indent="-355600" defTabSz="695325">
              <a:spcBef>
                <a:spcPts val="900"/>
              </a:spcBef>
              <a:buNone/>
            </a:pPr>
            <a:r>
              <a:rPr lang="en-US" altLang="zh-TW" dirty="0" smtClean="0">
                <a:latin typeface="標楷體" panose="03000509000000000000" pitchFamily="65" charset="-120"/>
                <a:ea typeface="標楷體" panose="03000509000000000000" pitchFamily="65" charset="-120"/>
              </a:rPr>
              <a:t>1.5.3 </a:t>
            </a:r>
            <a:r>
              <a:rPr lang="zh-TW" altLang="en-US" dirty="0" smtClean="0">
                <a:latin typeface="標楷體" panose="03000509000000000000" pitchFamily="65" charset="-120"/>
                <a:ea typeface="標楷體" panose="03000509000000000000" pitchFamily="65" charset="-120"/>
              </a:rPr>
              <a:t>租稅優惠</a:t>
            </a:r>
            <a:endParaRPr lang="en-US" altLang="zh-TW" dirty="0" smtClean="0">
              <a:latin typeface="標楷體" panose="03000509000000000000" pitchFamily="65" charset="-120"/>
              <a:ea typeface="標楷體" panose="03000509000000000000" pitchFamily="65" charset="-120"/>
            </a:endParaRPr>
          </a:p>
          <a:p>
            <a:pPr marL="812800" lvl="2" indent="-355600" defTabSz="695325">
              <a:spcBef>
                <a:spcPts val="900"/>
              </a:spcBef>
              <a:buFont typeface="Wingdings" panose="05000000000000000000" pitchFamily="2" charset="2"/>
              <a:buChar char="n"/>
            </a:pPr>
            <a:endParaRPr lang="en-US" altLang="zh-TW" dirty="0" smtClean="0">
              <a:latin typeface="標楷體" panose="03000509000000000000" pitchFamily="65" charset="-120"/>
              <a:ea typeface="標楷體" panose="03000509000000000000" pitchFamily="65" charset="-120"/>
            </a:endParaRPr>
          </a:p>
          <a:p>
            <a:pPr marL="812800" lvl="2" indent="-355600" defTabSz="695325">
              <a:spcBef>
                <a:spcPts val="900"/>
              </a:spcBef>
              <a:buFont typeface="Wingdings" panose="05000000000000000000" pitchFamily="2" charset="2"/>
              <a:buChar char="n"/>
            </a:pPr>
            <a:endParaRPr lang="en-US" altLang="zh-TW" dirty="0" smtClean="0">
              <a:latin typeface="標楷體" panose="03000509000000000000" pitchFamily="65" charset="-120"/>
              <a:ea typeface="標楷體" panose="03000509000000000000" pitchFamily="65" charset="-120"/>
            </a:endParaRPr>
          </a:p>
          <a:p>
            <a:endParaRPr lang="zh-TW" altLang="en-US" dirty="0">
              <a:latin typeface="標楷體" panose="03000509000000000000" pitchFamily="65" charset="-120"/>
              <a:ea typeface="標楷體" panose="03000509000000000000" pitchFamily="65" charset="-12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19</a:t>
            </a:fld>
            <a:endParaRPr lang="zh-TW" altLang="en-US"/>
          </a:p>
        </p:txBody>
      </p:sp>
      <p:sp>
        <p:nvSpPr>
          <p:cNvPr id="5" name="Rectangle 2"/>
          <p:cNvSpPr txBox="1">
            <a:spLocks noChangeArrowheads="1"/>
          </p:cNvSpPr>
          <p:nvPr/>
        </p:nvSpPr>
        <p:spPr>
          <a:xfrm>
            <a:off x="467544" y="188640"/>
            <a:ext cx="8229600" cy="144016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altLang="zh-TW" sz="3600" b="1" dirty="0" smtClean="0">
                <a:latin typeface="標楷體" pitchFamily="65" charset="-120"/>
                <a:ea typeface="標楷體" pitchFamily="65" charset="-120"/>
              </a:rPr>
              <a:t>1.5.1 </a:t>
            </a:r>
            <a:r>
              <a:rPr lang="zh-TW" altLang="en-US" sz="3600" b="1" dirty="0" smtClean="0">
                <a:latin typeface="標楷體" pitchFamily="65" charset="-120"/>
                <a:ea typeface="標楷體" pitchFamily="65" charset="-120"/>
              </a:rPr>
              <a:t>產業創新條例</a:t>
            </a:r>
            <a:r>
              <a:rPr lang="en-US" altLang="zh-TW" sz="3600" b="1" dirty="0" smtClean="0">
                <a:latin typeface="標楷體" pitchFamily="65" charset="-120"/>
                <a:ea typeface="標楷體" pitchFamily="65" charset="-120"/>
                <a:cs typeface="+mn-cs"/>
              </a:rPr>
              <a:t>-</a:t>
            </a:r>
          </a:p>
          <a:p>
            <a:pPr algn="l">
              <a:defRPr/>
            </a:pPr>
            <a:r>
              <a:rPr lang="zh-TW" altLang="en-US" sz="3100" b="1" dirty="0" smtClean="0">
                <a:latin typeface="標楷體" pitchFamily="65" charset="-120"/>
                <a:ea typeface="標楷體" pitchFamily="65" charset="-120"/>
              </a:rPr>
              <a:t>       研發支出費用加倍扣除或選擇投資抵減</a:t>
            </a:r>
          </a:p>
        </p:txBody>
      </p:sp>
      <p:sp>
        <p:nvSpPr>
          <p:cNvPr id="7" name="Rectangle 5"/>
          <p:cNvSpPr>
            <a:spLocks noChangeArrowheads="1"/>
          </p:cNvSpPr>
          <p:nvPr/>
        </p:nvSpPr>
        <p:spPr bwMode="auto">
          <a:xfrm>
            <a:off x="497014" y="1484784"/>
            <a:ext cx="8425660" cy="396044"/>
          </a:xfrm>
          <a:prstGeom prst="rect">
            <a:avLst/>
          </a:prstGeom>
          <a:noFill/>
          <a:ln w="9525" algn="ctr">
            <a:noFill/>
            <a:miter lim="800000"/>
            <a:headEnd/>
            <a:tailEnd/>
          </a:ln>
        </p:spPr>
        <p:txBody>
          <a:bodyPr lIns="0"/>
          <a:lstStyle/>
          <a:p>
            <a:pPr marL="0" lvl="1" eaLnBrk="0" hangingPunct="0">
              <a:spcBef>
                <a:spcPts val="300"/>
              </a:spcBef>
              <a:spcAft>
                <a:spcPts val="300"/>
              </a:spcAft>
              <a:buClr>
                <a:srgbClr val="C00000"/>
              </a:buClr>
              <a:buSzPct val="100000"/>
              <a:tabLst>
                <a:tab pos="901700" algn="l"/>
              </a:tabLst>
              <a:defRPr/>
            </a:pPr>
            <a:r>
              <a:rPr lang="zh-TW" altLang="en-US" sz="1600" spc="-20" dirty="0" smtClean="0">
                <a:latin typeface="標楷體" panose="03000509000000000000" pitchFamily="65" charset="-120"/>
                <a:ea typeface="標楷體" panose="03000509000000000000" pitchFamily="65" charset="-120"/>
                <a:cs typeface="Arial" panose="020B0604020202020204" pitchFamily="34" charset="0"/>
              </a:rPr>
              <a:t>產業</a:t>
            </a:r>
            <a:r>
              <a:rPr lang="zh-TW" altLang="en-US" sz="1600" spc="-20" dirty="0">
                <a:latin typeface="標楷體" panose="03000509000000000000" pitchFamily="65" charset="-120"/>
                <a:ea typeface="標楷體" panose="03000509000000000000" pitchFamily="65" charset="-120"/>
                <a:cs typeface="Arial" panose="020B0604020202020204" pitchFamily="34" charset="0"/>
              </a:rPr>
              <a:t>創新條例第</a:t>
            </a:r>
            <a:r>
              <a:rPr lang="en-US" altLang="zh-TW" sz="1600" spc="-20" dirty="0">
                <a:latin typeface="標楷體" panose="03000509000000000000" pitchFamily="65" charset="-120"/>
                <a:ea typeface="標楷體" panose="03000509000000000000" pitchFamily="65" charset="-120"/>
                <a:cs typeface="Arial" panose="020B0604020202020204" pitchFamily="34" charset="0"/>
              </a:rPr>
              <a:t>10</a:t>
            </a:r>
            <a:r>
              <a:rPr lang="zh-TW" altLang="en-US" sz="1600" spc="-20" dirty="0">
                <a:latin typeface="標楷體" panose="03000509000000000000" pitchFamily="65" charset="-120"/>
                <a:ea typeface="標楷體" panose="03000509000000000000" pitchFamily="65" charset="-120"/>
                <a:cs typeface="Arial" panose="020B0604020202020204" pitchFamily="34" charset="0"/>
              </a:rPr>
              <a:t>條及第</a:t>
            </a:r>
            <a:r>
              <a:rPr lang="en-US" altLang="zh-TW" sz="1600" spc="-20" dirty="0">
                <a:latin typeface="標楷體" panose="03000509000000000000" pitchFamily="65" charset="-120"/>
                <a:ea typeface="標楷體" panose="03000509000000000000" pitchFamily="65" charset="-120"/>
                <a:cs typeface="Arial" panose="020B0604020202020204" pitchFamily="34" charset="0"/>
              </a:rPr>
              <a:t>12</a:t>
            </a:r>
            <a:r>
              <a:rPr lang="zh-TW" altLang="en-US" sz="1600" spc="-20" dirty="0">
                <a:latin typeface="標楷體" panose="03000509000000000000" pitchFamily="65" charset="-120"/>
                <a:ea typeface="標楷體" panose="03000509000000000000" pitchFamily="65" charset="-120"/>
                <a:cs typeface="Arial" panose="020B0604020202020204" pitchFamily="34" charset="0"/>
              </a:rPr>
              <a:t>條之</a:t>
            </a:r>
            <a:r>
              <a:rPr lang="en-US" altLang="zh-TW" sz="1600" spc="-20" dirty="0">
                <a:latin typeface="標楷體" panose="03000509000000000000" pitchFamily="65" charset="-120"/>
                <a:ea typeface="標楷體" panose="03000509000000000000" pitchFamily="65" charset="-120"/>
                <a:cs typeface="Arial" panose="020B0604020202020204" pitchFamily="34" charset="0"/>
              </a:rPr>
              <a:t>1 </a:t>
            </a:r>
            <a:r>
              <a:rPr lang="zh-TW" altLang="en-US" sz="1600" spc="-20" dirty="0" smtClean="0">
                <a:latin typeface="標楷體" panose="03000509000000000000" pitchFamily="65" charset="-120"/>
                <a:ea typeface="標楷體" panose="03000509000000000000" pitchFamily="65" charset="-120"/>
                <a:cs typeface="Arial" panose="020B0604020202020204" pitchFamily="34" charset="0"/>
              </a:rPr>
              <a:t>施行</a:t>
            </a:r>
            <a:r>
              <a:rPr lang="zh-TW" altLang="en-US" sz="1600" spc="-20" dirty="0">
                <a:latin typeface="標楷體" panose="03000509000000000000" pitchFamily="65" charset="-120"/>
                <a:ea typeface="標楷體" panose="03000509000000000000" pitchFamily="65" charset="-120"/>
                <a:cs typeface="Arial" panose="020B0604020202020204" pitchFamily="34" charset="0"/>
              </a:rPr>
              <a:t>期間自</a:t>
            </a:r>
            <a:r>
              <a:rPr lang="en-US" altLang="zh-TW" sz="1600" spc="-20" dirty="0">
                <a:latin typeface="標楷體" panose="03000509000000000000" pitchFamily="65" charset="-120"/>
                <a:ea typeface="標楷體" panose="03000509000000000000" pitchFamily="65" charset="-120"/>
                <a:cs typeface="Arial" panose="020B0604020202020204" pitchFamily="34" charset="0"/>
              </a:rPr>
              <a:t>105</a:t>
            </a:r>
            <a:r>
              <a:rPr lang="zh-TW" altLang="en-US" sz="1600" dirty="0">
                <a:latin typeface="標楷體" panose="03000509000000000000" pitchFamily="65" charset="-120"/>
                <a:ea typeface="標楷體" panose="03000509000000000000" pitchFamily="65" charset="-120"/>
                <a:cs typeface="Arial" panose="020B0604020202020204" pitchFamily="34" charset="0"/>
              </a:rPr>
              <a:t>年</a:t>
            </a:r>
            <a:r>
              <a:rPr lang="en-US" altLang="zh-TW" sz="1600" dirty="0">
                <a:latin typeface="標楷體" panose="03000509000000000000" pitchFamily="65" charset="-120"/>
                <a:ea typeface="標楷體" panose="03000509000000000000" pitchFamily="65" charset="-120"/>
                <a:cs typeface="Arial" panose="020B0604020202020204" pitchFamily="34" charset="0"/>
              </a:rPr>
              <a:t>1</a:t>
            </a:r>
            <a:r>
              <a:rPr lang="zh-TW" altLang="en-US" sz="1600" dirty="0">
                <a:latin typeface="標楷體" panose="03000509000000000000" pitchFamily="65" charset="-120"/>
                <a:ea typeface="標楷體" panose="03000509000000000000" pitchFamily="65" charset="-120"/>
                <a:cs typeface="Arial" panose="020B0604020202020204" pitchFamily="34" charset="0"/>
              </a:rPr>
              <a:t>月</a:t>
            </a:r>
            <a:r>
              <a:rPr lang="en-US" altLang="zh-TW" sz="1600" dirty="0">
                <a:latin typeface="標楷體" panose="03000509000000000000" pitchFamily="65" charset="-120"/>
                <a:ea typeface="標楷體" panose="03000509000000000000" pitchFamily="65" charset="-120"/>
                <a:cs typeface="Arial" panose="020B0604020202020204" pitchFamily="34" charset="0"/>
              </a:rPr>
              <a:t>1</a:t>
            </a:r>
            <a:r>
              <a:rPr lang="zh-TW" altLang="en-US" sz="1600" dirty="0">
                <a:latin typeface="標楷體" panose="03000509000000000000" pitchFamily="65" charset="-120"/>
                <a:ea typeface="標楷體" panose="03000509000000000000" pitchFamily="65" charset="-120"/>
                <a:cs typeface="Arial" panose="020B0604020202020204" pitchFamily="34" charset="0"/>
              </a:rPr>
              <a:t>日起至</a:t>
            </a:r>
            <a:r>
              <a:rPr lang="en-US" altLang="zh-TW" sz="1600" dirty="0">
                <a:latin typeface="標楷體" panose="03000509000000000000" pitchFamily="65" charset="-120"/>
                <a:ea typeface="標楷體" panose="03000509000000000000" pitchFamily="65" charset="-120"/>
                <a:cs typeface="Arial" panose="020B0604020202020204" pitchFamily="34" charset="0"/>
              </a:rPr>
              <a:t>108</a:t>
            </a:r>
            <a:r>
              <a:rPr lang="zh-TW" altLang="en-US" sz="1600" dirty="0">
                <a:latin typeface="標楷體" panose="03000509000000000000" pitchFamily="65" charset="-120"/>
                <a:ea typeface="標楷體" panose="03000509000000000000" pitchFamily="65" charset="-120"/>
                <a:cs typeface="Arial" panose="020B0604020202020204" pitchFamily="34" charset="0"/>
              </a:rPr>
              <a:t>年</a:t>
            </a:r>
            <a:r>
              <a:rPr lang="en-US" altLang="zh-TW" sz="1600" dirty="0">
                <a:latin typeface="標楷體" panose="03000509000000000000" pitchFamily="65" charset="-120"/>
                <a:ea typeface="標楷體" panose="03000509000000000000" pitchFamily="65" charset="-120"/>
                <a:cs typeface="Arial" panose="020B0604020202020204" pitchFamily="34" charset="0"/>
              </a:rPr>
              <a:t>12</a:t>
            </a:r>
            <a:r>
              <a:rPr lang="zh-TW" altLang="en-US" sz="1600" dirty="0">
                <a:latin typeface="標楷體" panose="03000509000000000000" pitchFamily="65" charset="-120"/>
                <a:ea typeface="標楷體" panose="03000509000000000000" pitchFamily="65" charset="-120"/>
                <a:cs typeface="Arial" panose="020B0604020202020204" pitchFamily="34" charset="0"/>
              </a:rPr>
              <a:t>月</a:t>
            </a:r>
            <a:r>
              <a:rPr lang="en-US" altLang="zh-TW" sz="1600" dirty="0">
                <a:latin typeface="標楷體" panose="03000509000000000000" pitchFamily="65" charset="-120"/>
                <a:ea typeface="標楷體" panose="03000509000000000000" pitchFamily="65" charset="-120"/>
                <a:cs typeface="Arial" panose="020B0604020202020204" pitchFamily="34" charset="0"/>
              </a:rPr>
              <a:t>31</a:t>
            </a:r>
            <a:r>
              <a:rPr lang="zh-TW" altLang="en-US" sz="1600" dirty="0">
                <a:latin typeface="標楷體" panose="03000509000000000000" pitchFamily="65" charset="-120"/>
                <a:ea typeface="標楷體" panose="03000509000000000000" pitchFamily="65" charset="-120"/>
                <a:cs typeface="Arial" panose="020B0604020202020204" pitchFamily="34" charset="0"/>
              </a:rPr>
              <a:t>日止。</a:t>
            </a:r>
            <a:endParaRPr lang="en-US" altLang="zh-TW" sz="1600" dirty="0">
              <a:latin typeface="標楷體" panose="03000509000000000000" pitchFamily="65" charset="-120"/>
              <a:ea typeface="標楷體" panose="03000509000000000000" pitchFamily="65" charset="-120"/>
              <a:cs typeface="Arial" panose="020B0604020202020204" pitchFamily="34" charset="0"/>
            </a:endParaRPr>
          </a:p>
          <a:p>
            <a:pPr marL="1260000" lvl="1" indent="-285750" eaLnBrk="0" hangingPunct="0">
              <a:spcAft>
                <a:spcPts val="300"/>
              </a:spcAft>
              <a:buClr>
                <a:srgbClr val="C00000"/>
              </a:buClr>
              <a:buSzPct val="100000"/>
              <a:buFont typeface="Arial" panose="020B0604020202020204" pitchFamily="34" charset="0"/>
              <a:buChar char="•"/>
              <a:tabLst>
                <a:tab pos="901700" algn="l"/>
              </a:tabLst>
              <a:defRPr/>
            </a:pPr>
            <a:endParaRPr lang="en-US" altLang="zh-TW" sz="1600" dirty="0" smtClean="0">
              <a:latin typeface="標楷體" panose="03000509000000000000" pitchFamily="65" charset="-120"/>
              <a:ea typeface="標楷體" panose="03000509000000000000" pitchFamily="65" charset="-120"/>
              <a:cs typeface="Arial" panose="020B0604020202020204" pitchFamily="34" charset="0"/>
            </a:endParaRPr>
          </a:p>
          <a:p>
            <a:pPr marL="377100" lvl="1" eaLnBrk="0" hangingPunct="0">
              <a:buClr>
                <a:srgbClr val="C00000"/>
              </a:buClr>
              <a:buSzPct val="100000"/>
              <a:tabLst>
                <a:tab pos="901700" algn="l"/>
              </a:tabLst>
              <a:defRPr/>
            </a:pPr>
            <a:endParaRPr lang="en-US" altLang="zh-TW" sz="1600" dirty="0" smtClean="0">
              <a:latin typeface="標楷體" panose="03000509000000000000" pitchFamily="65" charset="-120"/>
              <a:ea typeface="標楷體" panose="03000509000000000000" pitchFamily="65" charset="-120"/>
              <a:cs typeface="Arial" panose="020B0604020202020204" pitchFamily="34" charset="0"/>
            </a:endParaRPr>
          </a:p>
          <a:p>
            <a:pPr marL="720000" lvl="1" indent="-342900" eaLnBrk="0" hangingPunct="0">
              <a:buClr>
                <a:srgbClr val="C00000"/>
              </a:buClr>
              <a:buSzPct val="100000"/>
              <a:buFont typeface="+mj-lt"/>
              <a:buAutoNum type="arabicParenR"/>
              <a:tabLst>
                <a:tab pos="901700" algn="l"/>
              </a:tabLst>
              <a:defRPr/>
            </a:pPr>
            <a:endParaRPr lang="en-US" altLang="zh-TW" sz="1600" dirty="0">
              <a:latin typeface="標楷體" panose="03000509000000000000" pitchFamily="65" charset="-120"/>
              <a:ea typeface="標楷體" panose="03000509000000000000" pitchFamily="65" charset="-120"/>
            </a:endParaRPr>
          </a:p>
          <a:p>
            <a:pPr marL="0" lvl="1" eaLnBrk="0" hangingPunct="0">
              <a:buClr>
                <a:srgbClr val="C00000"/>
              </a:buClr>
              <a:buSzPct val="100000"/>
              <a:tabLst>
                <a:tab pos="901700" algn="l"/>
              </a:tabLst>
              <a:defRPr/>
            </a:pPr>
            <a:endParaRPr lang="en-US" altLang="zh-TW" sz="1600" dirty="0">
              <a:latin typeface="標楷體" panose="03000509000000000000" pitchFamily="65" charset="-120"/>
              <a:ea typeface="標楷體" panose="03000509000000000000" pitchFamily="65" charset="-120"/>
            </a:endParaRPr>
          </a:p>
          <a:p>
            <a:pPr marL="0" lvl="1" eaLnBrk="0" hangingPunct="0">
              <a:buClr>
                <a:srgbClr val="C00000"/>
              </a:buClr>
              <a:buSzPct val="100000"/>
              <a:tabLst>
                <a:tab pos="901700" algn="l"/>
              </a:tabLst>
              <a:defRPr/>
            </a:pPr>
            <a:endParaRPr lang="en-US" altLang="zh-TW" sz="1600" dirty="0" smtClean="0">
              <a:solidFill>
                <a:schemeClr val="tx2"/>
              </a:solidFill>
              <a:latin typeface="標楷體" panose="03000509000000000000" pitchFamily="65" charset="-120"/>
              <a:ea typeface="標楷體" panose="03000509000000000000" pitchFamily="65" charset="-120"/>
              <a:cs typeface="Arial" panose="020B0604020202020204" pitchFamily="34" charset="0"/>
            </a:endParaRPr>
          </a:p>
          <a:p>
            <a:pPr marL="0" lvl="1" eaLnBrk="0" hangingPunct="0">
              <a:buClr>
                <a:srgbClr val="C00000"/>
              </a:buClr>
              <a:buSzPct val="100000"/>
              <a:tabLst>
                <a:tab pos="901700" algn="l"/>
              </a:tabLst>
              <a:defRPr/>
            </a:pPr>
            <a:endParaRPr lang="en-US" altLang="zh-TW" sz="1600" dirty="0" smtClean="0">
              <a:solidFill>
                <a:schemeClr val="tx2"/>
              </a:solidFill>
              <a:latin typeface="標楷體" panose="03000509000000000000" pitchFamily="65" charset="-120"/>
              <a:ea typeface="標楷體" panose="03000509000000000000" pitchFamily="65" charset="-120"/>
              <a:cs typeface="Arial" panose="020B0604020202020204" pitchFamily="34" charset="0"/>
            </a:endParaRPr>
          </a:p>
          <a:p>
            <a:pPr marL="0" lvl="1" eaLnBrk="0" hangingPunct="0">
              <a:buClr>
                <a:srgbClr val="C00000"/>
              </a:buClr>
              <a:buSzPct val="100000"/>
              <a:tabLst>
                <a:tab pos="901700" algn="l"/>
              </a:tabLst>
              <a:defRPr/>
            </a:pPr>
            <a:endParaRPr lang="en-US" altLang="zh-TW" sz="1600" dirty="0">
              <a:solidFill>
                <a:schemeClr val="tx2"/>
              </a:solidFill>
              <a:latin typeface="標楷體" panose="03000509000000000000" pitchFamily="65" charset="-120"/>
              <a:ea typeface="標楷體" panose="03000509000000000000" pitchFamily="65" charset="-120"/>
              <a:cs typeface="Arial" panose="020B0604020202020204" pitchFamily="34" charset="0"/>
            </a:endParaRPr>
          </a:p>
          <a:p>
            <a:pPr marL="0" lvl="1" eaLnBrk="0" hangingPunct="0">
              <a:buClr>
                <a:srgbClr val="C00000"/>
              </a:buClr>
              <a:buSzPct val="100000"/>
              <a:tabLst>
                <a:tab pos="901700" algn="l"/>
              </a:tabLst>
              <a:defRPr/>
            </a:pPr>
            <a:endParaRPr lang="en-US" altLang="zh-TW" sz="1600" dirty="0" smtClean="0">
              <a:solidFill>
                <a:schemeClr val="tx2"/>
              </a:solidFill>
              <a:latin typeface="標楷體" panose="03000509000000000000" pitchFamily="65" charset="-120"/>
              <a:ea typeface="標楷體" panose="03000509000000000000" pitchFamily="65" charset="-120"/>
              <a:cs typeface="Arial" panose="020B0604020202020204" pitchFamily="34" charset="0"/>
            </a:endParaRPr>
          </a:p>
          <a:p>
            <a:pPr marL="0" lvl="1" eaLnBrk="0" hangingPunct="0">
              <a:buClr>
                <a:srgbClr val="C00000"/>
              </a:buClr>
              <a:buSzPct val="100000"/>
              <a:tabLst>
                <a:tab pos="901700" algn="l"/>
              </a:tabLst>
              <a:defRPr/>
            </a:pPr>
            <a:endParaRPr lang="en-US" altLang="zh-TW" sz="1600" dirty="0">
              <a:solidFill>
                <a:schemeClr val="tx2"/>
              </a:solidFill>
              <a:latin typeface="標楷體" panose="03000509000000000000" pitchFamily="65" charset="-120"/>
              <a:ea typeface="標楷體" panose="03000509000000000000" pitchFamily="65" charset="-120"/>
              <a:cs typeface="Arial" panose="020B0604020202020204" pitchFamily="34" charset="0"/>
            </a:endParaRPr>
          </a:p>
          <a:p>
            <a:pPr marL="0" lvl="1" eaLnBrk="0" hangingPunct="0">
              <a:buClr>
                <a:srgbClr val="C00000"/>
              </a:buClr>
              <a:buSzPct val="100000"/>
              <a:tabLst>
                <a:tab pos="901700" algn="l"/>
              </a:tabLst>
              <a:defRPr/>
            </a:pPr>
            <a:endParaRPr lang="en-US" altLang="zh-TW" sz="1600" dirty="0" smtClean="0">
              <a:solidFill>
                <a:schemeClr val="tx2"/>
              </a:solidFill>
              <a:latin typeface="標楷體" panose="03000509000000000000" pitchFamily="65" charset="-120"/>
              <a:ea typeface="標楷體" panose="03000509000000000000" pitchFamily="65" charset="-120"/>
              <a:cs typeface="Arial" panose="020B0604020202020204" pitchFamily="34" charset="0"/>
            </a:endParaRPr>
          </a:p>
          <a:p>
            <a:pPr marL="0" lvl="1" eaLnBrk="0" hangingPunct="0">
              <a:buClr>
                <a:srgbClr val="C00000"/>
              </a:buClr>
              <a:buSzPct val="100000"/>
              <a:tabLst>
                <a:tab pos="901700" algn="l"/>
              </a:tabLst>
              <a:defRPr/>
            </a:pPr>
            <a:endParaRPr lang="en-US" altLang="zh-TW" sz="1600" dirty="0">
              <a:solidFill>
                <a:schemeClr val="tx2"/>
              </a:solidFill>
              <a:latin typeface="標楷體" panose="03000509000000000000" pitchFamily="65" charset="-120"/>
              <a:ea typeface="標楷體" panose="03000509000000000000" pitchFamily="65" charset="-120"/>
              <a:cs typeface="Arial" panose="020B0604020202020204" pitchFamily="34" charset="0"/>
            </a:endParaRPr>
          </a:p>
          <a:p>
            <a:pPr marL="0" lvl="1" eaLnBrk="0" hangingPunct="0">
              <a:buClr>
                <a:srgbClr val="C00000"/>
              </a:buClr>
              <a:buSzPct val="100000"/>
              <a:tabLst>
                <a:tab pos="901700" algn="l"/>
              </a:tabLst>
              <a:defRPr/>
            </a:pPr>
            <a:endParaRPr lang="en-US" altLang="zh-TW" sz="1600" dirty="0" smtClean="0">
              <a:solidFill>
                <a:schemeClr val="tx2"/>
              </a:solidFill>
              <a:latin typeface="標楷體" panose="03000509000000000000" pitchFamily="65" charset="-120"/>
              <a:ea typeface="標楷體" panose="03000509000000000000" pitchFamily="65" charset="-120"/>
              <a:cs typeface="Arial" panose="020B0604020202020204" pitchFamily="34" charset="0"/>
            </a:endParaRPr>
          </a:p>
          <a:p>
            <a:pPr marL="0" lvl="1" eaLnBrk="0" hangingPunct="0">
              <a:buClr>
                <a:srgbClr val="C00000"/>
              </a:buClr>
              <a:buSzPct val="100000"/>
              <a:tabLst>
                <a:tab pos="901700" algn="l"/>
              </a:tabLst>
              <a:defRPr/>
            </a:pPr>
            <a:endParaRPr lang="en-US" altLang="zh-TW" sz="1600" dirty="0">
              <a:solidFill>
                <a:schemeClr val="tx2"/>
              </a:solidFill>
              <a:latin typeface="標楷體" panose="03000509000000000000" pitchFamily="65" charset="-120"/>
              <a:ea typeface="標楷體" panose="03000509000000000000" pitchFamily="65" charset="-120"/>
              <a:cs typeface="Arial" panose="020B0604020202020204" pitchFamily="34" charset="0"/>
            </a:endParaRPr>
          </a:p>
          <a:p>
            <a:pPr marL="0" lvl="1" eaLnBrk="0" hangingPunct="0">
              <a:buClr>
                <a:srgbClr val="C00000"/>
              </a:buClr>
              <a:buSzPct val="100000"/>
              <a:tabLst>
                <a:tab pos="901700" algn="l"/>
              </a:tabLst>
              <a:defRPr/>
            </a:pPr>
            <a:endParaRPr lang="en-US" altLang="zh-TW" sz="1600" dirty="0">
              <a:solidFill>
                <a:schemeClr val="tx2"/>
              </a:solidFill>
              <a:latin typeface="標楷體" panose="03000509000000000000" pitchFamily="65" charset="-120"/>
              <a:ea typeface="標楷體" panose="03000509000000000000" pitchFamily="65" charset="-120"/>
              <a:cs typeface="Arial" panose="020B0604020202020204" pitchFamily="34" charset="0"/>
            </a:endParaRPr>
          </a:p>
          <a:p>
            <a:pPr marL="0" lvl="1" eaLnBrk="0" hangingPunct="0">
              <a:buClr>
                <a:srgbClr val="C00000"/>
              </a:buClr>
              <a:buSzPct val="100000"/>
              <a:tabLst>
                <a:tab pos="901700" algn="l"/>
              </a:tabLst>
              <a:defRPr/>
            </a:pPr>
            <a:endParaRPr lang="en-US" altLang="zh-TW" sz="1600" dirty="0">
              <a:solidFill>
                <a:schemeClr val="tx2"/>
              </a:solidFill>
              <a:latin typeface="標楷體" panose="03000509000000000000" pitchFamily="65" charset="-120"/>
              <a:ea typeface="標楷體" panose="03000509000000000000" pitchFamily="65" charset="-120"/>
              <a:cs typeface="Arial" panose="020B0604020202020204" pitchFamily="34" charset="0"/>
            </a:endParaRPr>
          </a:p>
          <a:p>
            <a:pPr marL="0" lvl="1" eaLnBrk="0" hangingPunct="0">
              <a:buClr>
                <a:srgbClr val="C00000"/>
              </a:buClr>
              <a:buSzPct val="100000"/>
              <a:tabLst>
                <a:tab pos="901700" algn="l"/>
              </a:tabLst>
              <a:defRPr/>
            </a:pPr>
            <a:endParaRPr lang="zh-TW" altLang="en-US" sz="1600" dirty="0">
              <a:solidFill>
                <a:schemeClr val="tx2"/>
              </a:solidFill>
              <a:latin typeface="標楷體" panose="03000509000000000000" pitchFamily="65" charset="-120"/>
              <a:ea typeface="標楷體" panose="03000509000000000000" pitchFamily="65" charset="-120"/>
              <a:cs typeface="Arial" panose="020B0604020202020204" pitchFamily="34" charset="0"/>
            </a:endParaRPr>
          </a:p>
        </p:txBody>
      </p:sp>
      <p:grpSp>
        <p:nvGrpSpPr>
          <p:cNvPr id="8" name="群組 7"/>
          <p:cNvGrpSpPr/>
          <p:nvPr/>
        </p:nvGrpSpPr>
        <p:grpSpPr>
          <a:xfrm>
            <a:off x="322621" y="1808820"/>
            <a:ext cx="8570583" cy="4000881"/>
            <a:chOff x="611560" y="1743300"/>
            <a:chExt cx="8282520" cy="4139321"/>
          </a:xfrm>
        </p:grpSpPr>
        <p:sp>
          <p:nvSpPr>
            <p:cNvPr id="9" name="文字方塊 8"/>
            <p:cNvSpPr txBox="1"/>
            <p:nvPr/>
          </p:nvSpPr>
          <p:spPr>
            <a:xfrm>
              <a:off x="5901107" y="4039716"/>
              <a:ext cx="2992973" cy="973460"/>
            </a:xfrm>
            <a:prstGeom prst="rect">
              <a:avLst/>
            </a:prstGeom>
            <a:solidFill>
              <a:schemeClr val="accent1"/>
            </a:solidFill>
          </p:spPr>
          <p:style>
            <a:lnRef idx="1">
              <a:schemeClr val="accent4"/>
            </a:lnRef>
            <a:fillRef idx="2">
              <a:schemeClr val="accent4"/>
            </a:fillRef>
            <a:effectRef idx="1">
              <a:schemeClr val="accent4"/>
            </a:effectRef>
            <a:fontRef idx="minor">
              <a:schemeClr val="dk1"/>
            </a:fontRef>
          </p:style>
          <p:txBody>
            <a:bodyPr vert="horz" wrap="square" lIns="0" tIns="0" rIns="0" bIns="0" rtlCol="0" anchor="ctr" anchorCtr="0">
              <a:noAutofit/>
            </a:bodyPr>
            <a:lstStyle/>
            <a:p>
              <a:pPr marL="0" lvl="1" algn="ctr" eaLnBrk="0" hangingPunct="0">
                <a:buClr>
                  <a:srgbClr val="C00000"/>
                </a:buClr>
                <a:buSzPct val="100000"/>
                <a:tabLst>
                  <a:tab pos="901700" algn="l"/>
                </a:tabLst>
                <a:defRPr/>
              </a:pPr>
              <a:r>
                <a:rPr lang="zh-TW" altLang="en-US" b="1" dirty="0">
                  <a:solidFill>
                    <a:schemeClr val="bg1"/>
                  </a:solidFill>
                  <a:latin typeface="標楷體" panose="03000509000000000000" pitchFamily="65" charset="-120"/>
                  <a:ea typeface="標楷體" panose="03000509000000000000" pitchFamily="65" charset="-120"/>
                  <a:cs typeface="Arial" panose="020B0604020202020204" pitchFamily="34" charset="0"/>
                  <a:sym typeface="Wingdings"/>
                </a:rPr>
                <a:t></a:t>
              </a:r>
              <a:r>
                <a:rPr lang="zh-TW" altLang="en-US" b="1" dirty="0">
                  <a:solidFill>
                    <a:schemeClr val="bg1"/>
                  </a:solidFill>
                  <a:latin typeface="標楷體" panose="03000509000000000000" pitchFamily="65" charset="-120"/>
                  <a:ea typeface="標楷體" panose="03000509000000000000" pitchFamily="65" charset="-120"/>
                  <a:cs typeface="Arial" panose="020B0604020202020204" pitchFamily="34" charset="0"/>
                </a:rPr>
                <a:t>抵減率</a:t>
              </a:r>
              <a:r>
                <a:rPr lang="en-US" altLang="zh-TW" b="1" dirty="0">
                  <a:solidFill>
                    <a:schemeClr val="bg1"/>
                  </a:solidFill>
                  <a:latin typeface="標楷體" panose="03000509000000000000" pitchFamily="65" charset="-120"/>
                  <a:ea typeface="標楷體" panose="03000509000000000000" pitchFamily="65" charset="-120"/>
                  <a:cs typeface="Arial" panose="020B0604020202020204" pitchFamily="34" charset="0"/>
                </a:rPr>
                <a:t>10%</a:t>
              </a:r>
              <a:r>
                <a:rPr lang="zh-TW" altLang="en-US" b="1" dirty="0">
                  <a:solidFill>
                    <a:schemeClr val="bg1"/>
                  </a:solidFill>
                  <a:latin typeface="標楷體" panose="03000509000000000000" pitchFamily="65" charset="-120"/>
                  <a:ea typeface="標楷體" panose="03000509000000000000" pitchFamily="65" charset="-120"/>
                  <a:cs typeface="Arial" panose="020B0604020202020204" pitchFamily="34" charset="0"/>
                </a:rPr>
                <a:t>，</a:t>
              </a:r>
              <a:r>
                <a:rPr lang="en-US" altLang="zh-TW" b="1" dirty="0">
                  <a:solidFill>
                    <a:schemeClr val="bg1"/>
                  </a:solidFill>
                  <a:latin typeface="標楷體" panose="03000509000000000000" pitchFamily="65" charset="-120"/>
                  <a:ea typeface="標楷體" panose="03000509000000000000" pitchFamily="65" charset="-120"/>
                  <a:cs typeface="Arial" panose="020B0604020202020204" pitchFamily="34" charset="0"/>
                </a:rPr>
                <a:t/>
              </a:r>
              <a:br>
                <a:rPr lang="en-US" altLang="zh-TW" b="1" dirty="0">
                  <a:solidFill>
                    <a:schemeClr val="bg1"/>
                  </a:solidFill>
                  <a:latin typeface="標楷體" panose="03000509000000000000" pitchFamily="65" charset="-120"/>
                  <a:ea typeface="標楷體" panose="03000509000000000000" pitchFamily="65" charset="-120"/>
                  <a:cs typeface="Arial" panose="020B0604020202020204" pitchFamily="34" charset="0"/>
                </a:rPr>
              </a:br>
              <a:r>
                <a:rPr lang="zh-TW" altLang="en-US" b="1" dirty="0">
                  <a:solidFill>
                    <a:schemeClr val="bg1"/>
                  </a:solidFill>
                  <a:latin typeface="標楷體" panose="03000509000000000000" pitchFamily="65" charset="-120"/>
                  <a:ea typeface="標楷體" panose="03000509000000000000" pitchFamily="65" charset="-120"/>
                  <a:cs typeface="Arial" panose="020B0604020202020204" pitchFamily="34" charset="0"/>
                </a:rPr>
                <a:t>抵減年限「當年度起</a:t>
              </a:r>
              <a:r>
                <a:rPr lang="en-US" altLang="zh-TW" b="1" dirty="0">
                  <a:solidFill>
                    <a:schemeClr val="bg1"/>
                  </a:solidFill>
                  <a:latin typeface="標楷體" panose="03000509000000000000" pitchFamily="65" charset="-120"/>
                  <a:ea typeface="標楷體" panose="03000509000000000000" pitchFamily="65" charset="-120"/>
                  <a:cs typeface="Arial" panose="020B0604020202020204" pitchFamily="34" charset="0"/>
                </a:rPr>
                <a:t>3</a:t>
              </a:r>
              <a:r>
                <a:rPr lang="zh-TW" altLang="en-US" b="1" dirty="0">
                  <a:solidFill>
                    <a:schemeClr val="bg1"/>
                  </a:solidFill>
                  <a:latin typeface="標楷體" panose="03000509000000000000" pitchFamily="65" charset="-120"/>
                  <a:ea typeface="標楷體" panose="03000509000000000000" pitchFamily="65" charset="-120"/>
                  <a:cs typeface="Arial" panose="020B0604020202020204" pitchFamily="34" charset="0"/>
                </a:rPr>
                <a:t>年內</a:t>
              </a:r>
              <a:r>
                <a:rPr lang="zh-TW" altLang="en-US" b="1" dirty="0" smtClean="0">
                  <a:solidFill>
                    <a:schemeClr val="bg1"/>
                  </a:solidFill>
                  <a:latin typeface="標楷體" panose="03000509000000000000" pitchFamily="65" charset="-120"/>
                  <a:ea typeface="標楷體" panose="03000509000000000000" pitchFamily="65" charset="-120"/>
                  <a:cs typeface="Arial" panose="020B0604020202020204" pitchFamily="34" charset="0"/>
                </a:rPr>
                <a:t>」</a:t>
              </a:r>
              <a:endParaRPr lang="en-US" altLang="zh-TW" b="1" dirty="0" smtClean="0">
                <a:solidFill>
                  <a:schemeClr val="bg1"/>
                </a:solidFill>
                <a:latin typeface="標楷體" panose="03000509000000000000" pitchFamily="65" charset="-120"/>
                <a:ea typeface="標楷體" panose="03000509000000000000" pitchFamily="65" charset="-120"/>
                <a:cs typeface="Arial" panose="020B0604020202020204" pitchFamily="34" charset="0"/>
              </a:endParaRPr>
            </a:p>
            <a:p>
              <a:pPr marL="0" lvl="1" algn="ctr" eaLnBrk="0" hangingPunct="0">
                <a:buClr>
                  <a:srgbClr val="C00000"/>
                </a:buClr>
                <a:buSzPct val="100000"/>
                <a:tabLst>
                  <a:tab pos="901700" algn="l"/>
                </a:tabLst>
                <a:defRPr/>
              </a:pPr>
              <a:r>
                <a:rPr lang="en-US" altLang="zh-TW" b="1" u="sng" dirty="0" smtClean="0">
                  <a:solidFill>
                    <a:schemeClr val="bg1"/>
                  </a:solidFill>
                  <a:latin typeface="標楷體" panose="03000509000000000000" pitchFamily="65" charset="-120"/>
                  <a:ea typeface="標楷體" panose="03000509000000000000" pitchFamily="65" charset="-120"/>
                  <a:cs typeface="Arial" panose="020B0604020202020204" pitchFamily="34" charset="0"/>
                </a:rPr>
                <a:t>(</a:t>
              </a:r>
              <a:r>
                <a:rPr lang="zh-TW" altLang="en-US" b="1" u="sng" spc="-20" dirty="0">
                  <a:solidFill>
                    <a:schemeClr val="bg1"/>
                  </a:solidFill>
                  <a:latin typeface="標楷體" panose="03000509000000000000" pitchFamily="65" charset="-120"/>
                  <a:ea typeface="標楷體" panose="03000509000000000000" pitchFamily="65" charset="-120"/>
                  <a:cs typeface="Arial" panose="020B0604020202020204" pitchFamily="34" charset="0"/>
                </a:rPr>
                <a:t>產業創新條例第</a:t>
              </a:r>
              <a:r>
                <a:rPr lang="en-US" altLang="zh-TW" b="1" u="sng" spc="-20" dirty="0">
                  <a:solidFill>
                    <a:schemeClr val="bg1"/>
                  </a:solidFill>
                  <a:latin typeface="標楷體" panose="03000509000000000000" pitchFamily="65" charset="-120"/>
                  <a:ea typeface="標楷體" panose="03000509000000000000" pitchFamily="65" charset="-120"/>
                  <a:cs typeface="Arial" panose="020B0604020202020204" pitchFamily="34" charset="0"/>
                </a:rPr>
                <a:t>10</a:t>
              </a:r>
              <a:r>
                <a:rPr lang="zh-TW" altLang="en-US" b="1" u="sng" spc="-20" dirty="0">
                  <a:solidFill>
                    <a:schemeClr val="bg1"/>
                  </a:solidFill>
                  <a:latin typeface="標楷體" panose="03000509000000000000" pitchFamily="65" charset="-120"/>
                  <a:ea typeface="標楷體" panose="03000509000000000000" pitchFamily="65" charset="-120"/>
                  <a:cs typeface="Arial" panose="020B0604020202020204" pitchFamily="34" charset="0"/>
                </a:rPr>
                <a:t>條</a:t>
              </a:r>
              <a:r>
                <a:rPr lang="en-US" altLang="zh-TW" b="1" u="sng" dirty="0" smtClean="0">
                  <a:solidFill>
                    <a:schemeClr val="bg1"/>
                  </a:solidFill>
                  <a:latin typeface="標楷體" panose="03000509000000000000" pitchFamily="65" charset="-120"/>
                  <a:ea typeface="標楷體" panose="03000509000000000000" pitchFamily="65" charset="-120"/>
                  <a:cs typeface="Arial" panose="020B0604020202020204" pitchFamily="34" charset="0"/>
                </a:rPr>
                <a:t>)</a:t>
              </a:r>
              <a:endParaRPr lang="zh-TW" altLang="en-US" b="1" u="sng" dirty="0">
                <a:solidFill>
                  <a:schemeClr val="bg1"/>
                </a:solidFill>
                <a:latin typeface="標楷體" panose="03000509000000000000" pitchFamily="65" charset="-120"/>
                <a:ea typeface="標楷體" panose="03000509000000000000" pitchFamily="65" charset="-120"/>
              </a:endParaRPr>
            </a:p>
          </p:txBody>
        </p:sp>
        <p:grpSp>
          <p:nvGrpSpPr>
            <p:cNvPr id="10" name="群組 9"/>
            <p:cNvGrpSpPr/>
            <p:nvPr/>
          </p:nvGrpSpPr>
          <p:grpSpPr>
            <a:xfrm>
              <a:off x="611560" y="1743300"/>
              <a:ext cx="7795406" cy="4139321"/>
              <a:chOff x="611560" y="1743300"/>
              <a:chExt cx="7795406" cy="4139321"/>
            </a:xfrm>
          </p:grpSpPr>
          <p:sp>
            <p:nvSpPr>
              <p:cNvPr id="11" name="文字方塊 10"/>
              <p:cNvSpPr txBox="1"/>
              <p:nvPr/>
            </p:nvSpPr>
            <p:spPr>
              <a:xfrm>
                <a:off x="611560" y="3573016"/>
                <a:ext cx="1368152" cy="838200"/>
              </a:xfrm>
              <a:prstGeom prst="rect">
                <a:avLst/>
              </a:prstGeom>
              <a:solidFill>
                <a:schemeClr val="accent1"/>
              </a:solidFill>
            </p:spPr>
            <p:style>
              <a:lnRef idx="1">
                <a:schemeClr val="accent4"/>
              </a:lnRef>
              <a:fillRef idx="2">
                <a:schemeClr val="accent4"/>
              </a:fillRef>
              <a:effectRef idx="1">
                <a:schemeClr val="accent4"/>
              </a:effectRef>
              <a:fontRef idx="minor">
                <a:schemeClr val="dk1"/>
              </a:fontRef>
            </p:style>
            <p:txBody>
              <a:bodyPr vert="horz" wrap="square" lIns="0" tIns="0" rIns="0" bIns="0" rtlCol="0" anchor="ctr" anchorCtr="0">
                <a:noAutofit/>
              </a:bodyPr>
              <a:lstStyle/>
              <a:p>
                <a:pPr lvl="0" algn="ctr"/>
                <a:r>
                  <a:rPr lang="zh-TW" altLang="en-US" b="1" dirty="0" smtClean="0">
                    <a:solidFill>
                      <a:schemeClr val="bg1"/>
                    </a:solidFill>
                    <a:latin typeface="標楷體" panose="03000509000000000000" pitchFamily="65" charset="-120"/>
                    <a:ea typeface="標楷體" panose="03000509000000000000" pitchFamily="65" charset="-120"/>
                  </a:rPr>
                  <a:t>自行研發之</a:t>
                </a:r>
                <a:endParaRPr lang="en-US" altLang="zh-TW" b="1" dirty="0" smtClean="0">
                  <a:solidFill>
                    <a:schemeClr val="bg1"/>
                  </a:solidFill>
                  <a:latin typeface="標楷體" panose="03000509000000000000" pitchFamily="65" charset="-120"/>
                  <a:ea typeface="標楷體" panose="03000509000000000000" pitchFamily="65" charset="-120"/>
                </a:endParaRPr>
              </a:p>
              <a:p>
                <a:pPr lvl="0" algn="ctr"/>
                <a:r>
                  <a:rPr lang="zh-TW" altLang="en-US" b="1" dirty="0" smtClean="0">
                    <a:solidFill>
                      <a:schemeClr val="bg1"/>
                    </a:solidFill>
                    <a:latin typeface="標楷體" panose="03000509000000000000" pitchFamily="65" charset="-120"/>
                    <a:ea typeface="標楷體" panose="03000509000000000000" pitchFamily="65" charset="-120"/>
                  </a:rPr>
                  <a:t>智慧財產權</a:t>
                </a:r>
                <a:endParaRPr lang="en-US" altLang="zh-TW" b="1" dirty="0">
                  <a:solidFill>
                    <a:schemeClr val="bg1"/>
                  </a:solidFill>
                  <a:latin typeface="標楷體" panose="03000509000000000000" pitchFamily="65" charset="-120"/>
                  <a:ea typeface="標楷體" panose="03000509000000000000" pitchFamily="65" charset="-120"/>
                </a:endParaRPr>
              </a:p>
            </p:txBody>
          </p:sp>
          <p:sp>
            <p:nvSpPr>
              <p:cNvPr id="12" name="文字方塊 11"/>
              <p:cNvSpPr txBox="1"/>
              <p:nvPr/>
            </p:nvSpPr>
            <p:spPr>
              <a:xfrm>
                <a:off x="2436082" y="2875992"/>
                <a:ext cx="1296144" cy="792088"/>
              </a:xfrm>
              <a:prstGeom prst="rect">
                <a:avLst/>
              </a:prstGeom>
              <a:solidFill>
                <a:schemeClr val="accent1"/>
              </a:solidFill>
            </p:spPr>
            <p:style>
              <a:lnRef idx="1">
                <a:schemeClr val="accent4"/>
              </a:lnRef>
              <a:fillRef idx="2">
                <a:schemeClr val="accent4"/>
              </a:fillRef>
              <a:effectRef idx="1">
                <a:schemeClr val="accent4"/>
              </a:effectRef>
              <a:fontRef idx="minor">
                <a:schemeClr val="dk1"/>
              </a:fontRef>
            </p:style>
            <p:txBody>
              <a:bodyPr vert="horz" wrap="square" lIns="0" tIns="0" rIns="0" bIns="0" rtlCol="0" anchor="ctr" anchorCtr="0">
                <a:noAutofit/>
              </a:bodyPr>
              <a:lstStyle/>
              <a:p>
                <a:pPr lvl="0" algn="ctr"/>
                <a:r>
                  <a:rPr lang="zh-TW" altLang="en-US" b="1" dirty="0">
                    <a:solidFill>
                      <a:schemeClr val="bg1"/>
                    </a:solidFill>
                    <a:latin typeface="標楷體" panose="03000509000000000000" pitchFamily="65" charset="-120"/>
                    <a:ea typeface="標楷體" panose="03000509000000000000" pitchFamily="65" charset="-120"/>
                  </a:rPr>
                  <a:t>因</a:t>
                </a:r>
                <a:r>
                  <a:rPr lang="zh-TW" altLang="en-US" b="1" dirty="0" smtClean="0">
                    <a:solidFill>
                      <a:schemeClr val="bg1"/>
                    </a:solidFill>
                    <a:latin typeface="標楷體" panose="03000509000000000000" pitchFamily="65" charset="-120"/>
                    <a:ea typeface="標楷體" panose="03000509000000000000" pitchFamily="65" charset="-120"/>
                  </a:rPr>
                  <a:t>讓與或授權產生收益</a:t>
                </a:r>
                <a:endParaRPr lang="zh-TW" altLang="en-US" b="1" dirty="0">
                  <a:solidFill>
                    <a:schemeClr val="bg1"/>
                  </a:solidFill>
                  <a:latin typeface="標楷體" panose="03000509000000000000" pitchFamily="65" charset="-120"/>
                  <a:ea typeface="標楷體" panose="03000509000000000000" pitchFamily="65" charset="-120"/>
                </a:endParaRPr>
              </a:p>
            </p:txBody>
          </p:sp>
          <p:sp>
            <p:nvSpPr>
              <p:cNvPr id="13" name="文字方塊 12"/>
              <p:cNvSpPr txBox="1"/>
              <p:nvPr/>
            </p:nvSpPr>
            <p:spPr>
              <a:xfrm>
                <a:off x="2436082" y="4441885"/>
                <a:ext cx="1281780" cy="770384"/>
              </a:xfrm>
              <a:prstGeom prst="rect">
                <a:avLst/>
              </a:prstGeom>
              <a:solidFill>
                <a:schemeClr val="accent1"/>
              </a:solidFill>
            </p:spPr>
            <p:style>
              <a:lnRef idx="1">
                <a:schemeClr val="accent4"/>
              </a:lnRef>
              <a:fillRef idx="2">
                <a:schemeClr val="accent4"/>
              </a:fillRef>
              <a:effectRef idx="1">
                <a:schemeClr val="accent4"/>
              </a:effectRef>
              <a:fontRef idx="minor">
                <a:schemeClr val="dk1"/>
              </a:fontRef>
            </p:style>
            <p:txBody>
              <a:bodyPr vert="horz" wrap="square" lIns="0" tIns="0" rIns="0" bIns="0" rtlCol="0" anchor="ctr" anchorCtr="0">
                <a:noAutofit/>
              </a:bodyPr>
              <a:lstStyle/>
              <a:p>
                <a:pPr lvl="0" algn="ctr"/>
                <a:r>
                  <a:rPr lang="zh-TW" altLang="en-US" b="1" dirty="0">
                    <a:solidFill>
                      <a:schemeClr val="bg1"/>
                    </a:solidFill>
                    <a:latin typeface="標楷體" panose="03000509000000000000" pitchFamily="65" charset="-120"/>
                    <a:ea typeface="標楷體" panose="03000509000000000000" pitchFamily="65" charset="-120"/>
                  </a:rPr>
                  <a:t>未</a:t>
                </a:r>
                <a:r>
                  <a:rPr lang="zh-TW" altLang="en-US" b="1" dirty="0" smtClean="0">
                    <a:solidFill>
                      <a:schemeClr val="bg1"/>
                    </a:solidFill>
                    <a:latin typeface="標楷體" panose="03000509000000000000" pitchFamily="65" charset="-120"/>
                    <a:ea typeface="標楷體" panose="03000509000000000000" pitchFamily="65" charset="-120"/>
                  </a:rPr>
                  <a:t>產生收益</a:t>
                </a:r>
                <a:endParaRPr lang="zh-TW" altLang="en-US" b="1" dirty="0">
                  <a:solidFill>
                    <a:schemeClr val="bg1"/>
                  </a:solidFill>
                  <a:latin typeface="標楷體" panose="03000509000000000000" pitchFamily="65" charset="-120"/>
                  <a:ea typeface="標楷體" panose="03000509000000000000" pitchFamily="65" charset="-120"/>
                </a:endParaRPr>
              </a:p>
            </p:txBody>
          </p:sp>
          <p:sp>
            <p:nvSpPr>
              <p:cNvPr id="14" name="文字方塊 13"/>
              <p:cNvSpPr txBox="1"/>
              <p:nvPr/>
            </p:nvSpPr>
            <p:spPr>
              <a:xfrm>
                <a:off x="4120629" y="1743300"/>
                <a:ext cx="3450584" cy="838200"/>
              </a:xfrm>
              <a:prstGeom prst="rect">
                <a:avLst/>
              </a:prstGeom>
              <a:solidFill>
                <a:schemeClr val="accent1"/>
              </a:solidFill>
            </p:spPr>
            <p:style>
              <a:lnRef idx="1">
                <a:schemeClr val="accent4"/>
              </a:lnRef>
              <a:fillRef idx="2">
                <a:schemeClr val="accent4"/>
              </a:fillRef>
              <a:effectRef idx="1">
                <a:schemeClr val="accent4"/>
              </a:effectRef>
              <a:fontRef idx="minor">
                <a:schemeClr val="dk1"/>
              </a:fontRef>
            </p:style>
            <p:txBody>
              <a:bodyPr vert="horz" wrap="square" lIns="0" tIns="0" rIns="0" bIns="0" rtlCol="0" anchor="ctr" anchorCtr="0">
                <a:noAutofit/>
              </a:bodyPr>
              <a:lstStyle/>
              <a:p>
                <a:pPr algn="ctr"/>
                <a:r>
                  <a:rPr lang="zh-TW" altLang="en-US" b="1" dirty="0" smtClean="0">
                    <a:solidFill>
                      <a:schemeClr val="bg1"/>
                    </a:solidFill>
                    <a:latin typeface="標楷體" panose="03000509000000000000" pitchFamily="65" charset="-120"/>
                    <a:ea typeface="標楷體" panose="03000509000000000000" pitchFamily="65" charset="-120"/>
                    <a:sym typeface="Wingdings"/>
                  </a:rPr>
                  <a:t>當年度研發支出可</a:t>
                </a:r>
                <a:r>
                  <a:rPr lang="zh-TW" altLang="en-US" b="1" dirty="0" smtClean="0">
                    <a:solidFill>
                      <a:schemeClr val="bg1"/>
                    </a:solidFill>
                    <a:latin typeface="標楷體" panose="03000509000000000000" pitchFamily="65" charset="-120"/>
                    <a:ea typeface="標楷體" panose="03000509000000000000" pitchFamily="65" charset="-120"/>
                  </a:rPr>
                  <a:t>費用</a:t>
                </a:r>
                <a:r>
                  <a:rPr lang="zh-TW" altLang="en-US" b="1" dirty="0">
                    <a:solidFill>
                      <a:schemeClr val="bg1"/>
                    </a:solidFill>
                    <a:latin typeface="標楷體" panose="03000509000000000000" pitchFamily="65" charset="-120"/>
                    <a:ea typeface="標楷體" panose="03000509000000000000" pitchFamily="65" charset="-120"/>
                  </a:rPr>
                  <a:t>加倍扣除</a:t>
                </a:r>
                <a:endParaRPr lang="en-US" altLang="zh-TW" b="1" dirty="0">
                  <a:solidFill>
                    <a:schemeClr val="bg1"/>
                  </a:solidFill>
                  <a:latin typeface="標楷體" panose="03000509000000000000" pitchFamily="65" charset="-120"/>
                  <a:ea typeface="標楷體" panose="03000509000000000000" pitchFamily="65" charset="-120"/>
                </a:endParaRPr>
              </a:p>
              <a:p>
                <a:pPr algn="ctr"/>
                <a:r>
                  <a:rPr lang="en-US" altLang="zh-TW" b="1" u="sng" dirty="0">
                    <a:solidFill>
                      <a:schemeClr val="bg1"/>
                    </a:solidFill>
                    <a:latin typeface="標楷體" panose="03000509000000000000" pitchFamily="65" charset="-120"/>
                    <a:ea typeface="標楷體" panose="03000509000000000000" pitchFamily="65" charset="-120"/>
                  </a:rPr>
                  <a:t>(</a:t>
                </a:r>
                <a:r>
                  <a:rPr lang="zh-TW" altLang="en-US" b="1" u="sng" spc="-20" dirty="0">
                    <a:solidFill>
                      <a:schemeClr val="bg1"/>
                    </a:solidFill>
                    <a:latin typeface="標楷體" panose="03000509000000000000" pitchFamily="65" charset="-120"/>
                    <a:ea typeface="標楷體" panose="03000509000000000000" pitchFamily="65" charset="-120"/>
                    <a:cs typeface="Arial" panose="020B0604020202020204" pitchFamily="34" charset="0"/>
                  </a:rPr>
                  <a:t>產業創新條例第</a:t>
                </a:r>
                <a:r>
                  <a:rPr lang="en-US" altLang="zh-TW" b="1" u="sng" spc="-20" dirty="0">
                    <a:solidFill>
                      <a:schemeClr val="bg1"/>
                    </a:solidFill>
                    <a:latin typeface="標楷體" panose="03000509000000000000" pitchFamily="65" charset="-120"/>
                    <a:ea typeface="標楷體" panose="03000509000000000000" pitchFamily="65" charset="-120"/>
                    <a:cs typeface="Arial" panose="020B0604020202020204" pitchFamily="34" charset="0"/>
                  </a:rPr>
                  <a:t>12</a:t>
                </a:r>
                <a:r>
                  <a:rPr lang="zh-TW" altLang="en-US" b="1" u="sng" spc="-20" dirty="0">
                    <a:solidFill>
                      <a:schemeClr val="bg1"/>
                    </a:solidFill>
                    <a:latin typeface="標楷體" panose="03000509000000000000" pitchFamily="65" charset="-120"/>
                    <a:ea typeface="標楷體" panose="03000509000000000000" pitchFamily="65" charset="-120"/>
                    <a:cs typeface="Arial" panose="020B0604020202020204" pitchFamily="34" charset="0"/>
                  </a:rPr>
                  <a:t>條之</a:t>
                </a:r>
                <a:r>
                  <a:rPr lang="en-US" altLang="zh-TW" b="1" u="sng" spc="-20" dirty="0">
                    <a:solidFill>
                      <a:schemeClr val="bg1"/>
                    </a:solidFill>
                    <a:latin typeface="標楷體" panose="03000509000000000000" pitchFamily="65" charset="-120"/>
                    <a:ea typeface="標楷體" panose="03000509000000000000" pitchFamily="65" charset="-120"/>
                    <a:cs typeface="Arial" panose="020B0604020202020204" pitchFamily="34" charset="0"/>
                  </a:rPr>
                  <a:t>1</a:t>
                </a:r>
                <a:r>
                  <a:rPr lang="en-US" altLang="zh-TW" b="1" u="sng" spc="-20" dirty="0" smtClean="0">
                    <a:solidFill>
                      <a:schemeClr val="bg1"/>
                    </a:solidFill>
                    <a:latin typeface="標楷體" panose="03000509000000000000" pitchFamily="65" charset="-120"/>
                    <a:ea typeface="標楷體" panose="03000509000000000000" pitchFamily="65" charset="-120"/>
                    <a:cs typeface="Arial" panose="020B0604020202020204" pitchFamily="34" charset="0"/>
                  </a:rPr>
                  <a:t>)</a:t>
                </a:r>
                <a:endParaRPr lang="zh-TW" altLang="en-US" b="1" u="sng" dirty="0">
                  <a:solidFill>
                    <a:schemeClr val="bg1"/>
                  </a:solidFill>
                  <a:latin typeface="標楷體" panose="03000509000000000000" pitchFamily="65" charset="-120"/>
                  <a:ea typeface="標楷體" panose="03000509000000000000" pitchFamily="65" charset="-120"/>
                </a:endParaRPr>
              </a:p>
            </p:txBody>
          </p:sp>
          <p:cxnSp>
            <p:nvCxnSpPr>
              <p:cNvPr id="15" name="肘形接點 14"/>
              <p:cNvCxnSpPr>
                <a:stCxn id="11" idx="3"/>
                <a:endCxn id="12" idx="1"/>
              </p:cNvCxnSpPr>
              <p:nvPr/>
            </p:nvCxnSpPr>
            <p:spPr>
              <a:xfrm flipV="1">
                <a:off x="1979712" y="3272036"/>
                <a:ext cx="456370" cy="720080"/>
              </a:xfrm>
              <a:prstGeom prst="bentConnector3">
                <a:avLst>
                  <a:gd name="adj1" fmla="val 50000"/>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肘形接點 15"/>
              <p:cNvCxnSpPr>
                <a:stCxn id="11" idx="3"/>
                <a:endCxn id="13" idx="1"/>
              </p:cNvCxnSpPr>
              <p:nvPr/>
            </p:nvCxnSpPr>
            <p:spPr>
              <a:xfrm>
                <a:off x="1979712" y="3992116"/>
                <a:ext cx="456370" cy="834961"/>
              </a:xfrm>
              <a:prstGeom prst="bentConnector3">
                <a:avLst>
                  <a:gd name="adj1" fmla="val 50000"/>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文字方塊 16"/>
              <p:cNvSpPr txBox="1"/>
              <p:nvPr/>
            </p:nvSpPr>
            <p:spPr>
              <a:xfrm>
                <a:off x="4120629" y="3486944"/>
                <a:ext cx="1404434" cy="838200"/>
              </a:xfrm>
              <a:prstGeom prst="rect">
                <a:avLst/>
              </a:prstGeom>
              <a:solidFill>
                <a:schemeClr val="accent1"/>
              </a:solidFill>
            </p:spPr>
            <p:style>
              <a:lnRef idx="1">
                <a:schemeClr val="accent4"/>
              </a:lnRef>
              <a:fillRef idx="2">
                <a:schemeClr val="accent4"/>
              </a:fillRef>
              <a:effectRef idx="1">
                <a:schemeClr val="accent4"/>
              </a:effectRef>
              <a:fontRef idx="minor">
                <a:schemeClr val="dk1"/>
              </a:fontRef>
            </p:style>
            <p:txBody>
              <a:bodyPr vert="horz" wrap="square" lIns="0" tIns="0" rIns="0" bIns="0" rtlCol="0" anchor="ctr" anchorCtr="0">
                <a:noAutofit/>
              </a:bodyPr>
              <a:lstStyle/>
              <a:p>
                <a:pPr lvl="0" algn="ctr"/>
                <a:r>
                  <a:rPr lang="zh-TW" altLang="en-US" b="1" dirty="0" smtClean="0">
                    <a:solidFill>
                      <a:schemeClr val="bg1"/>
                    </a:solidFill>
                    <a:latin typeface="標楷體" panose="03000509000000000000" pitchFamily="65" charset="-120"/>
                    <a:ea typeface="標楷體" panose="03000509000000000000" pitchFamily="65" charset="-120"/>
                  </a:rPr>
                  <a:t>研發支出</a:t>
                </a:r>
                <a:endParaRPr lang="en-US" altLang="zh-TW" b="1" dirty="0" smtClean="0">
                  <a:solidFill>
                    <a:schemeClr val="bg1"/>
                  </a:solidFill>
                  <a:latin typeface="標楷體" panose="03000509000000000000" pitchFamily="65" charset="-120"/>
                  <a:ea typeface="標楷體" panose="03000509000000000000" pitchFamily="65" charset="-120"/>
                </a:endParaRPr>
              </a:p>
              <a:p>
                <a:pPr lvl="0" algn="ctr"/>
                <a:r>
                  <a:rPr lang="zh-TW" altLang="en-US" b="1" dirty="0" smtClean="0">
                    <a:solidFill>
                      <a:schemeClr val="bg1"/>
                    </a:solidFill>
                    <a:latin typeface="標楷體" panose="03000509000000000000" pitchFamily="65" charset="-120"/>
                    <a:ea typeface="標楷體" panose="03000509000000000000" pitchFamily="65" charset="-120"/>
                  </a:rPr>
                  <a:t>投資</a:t>
                </a:r>
                <a:r>
                  <a:rPr lang="zh-TW" altLang="en-US" b="1" dirty="0">
                    <a:solidFill>
                      <a:schemeClr val="bg1"/>
                    </a:solidFill>
                    <a:latin typeface="標楷體" panose="03000509000000000000" pitchFamily="65" charset="-120"/>
                    <a:ea typeface="標楷體" panose="03000509000000000000" pitchFamily="65" charset="-120"/>
                  </a:rPr>
                  <a:t>抵</a:t>
                </a:r>
                <a:r>
                  <a:rPr lang="zh-TW" altLang="en-US" b="1" dirty="0" smtClean="0">
                    <a:solidFill>
                      <a:schemeClr val="bg1"/>
                    </a:solidFill>
                    <a:latin typeface="標楷體" panose="03000509000000000000" pitchFamily="65" charset="-120"/>
                    <a:ea typeface="標楷體" panose="03000509000000000000" pitchFamily="65" charset="-120"/>
                  </a:rPr>
                  <a:t>減</a:t>
                </a:r>
                <a:endParaRPr lang="en-US" altLang="zh-TW" b="1" dirty="0" smtClean="0">
                  <a:solidFill>
                    <a:schemeClr val="bg1"/>
                  </a:solidFill>
                  <a:latin typeface="標楷體" panose="03000509000000000000" pitchFamily="65" charset="-120"/>
                  <a:ea typeface="標楷體" panose="03000509000000000000" pitchFamily="65" charset="-120"/>
                </a:endParaRPr>
              </a:p>
              <a:p>
                <a:pPr lvl="0" algn="ctr"/>
                <a:r>
                  <a:rPr lang="en-US" altLang="zh-TW" b="1" dirty="0" smtClean="0">
                    <a:solidFill>
                      <a:schemeClr val="bg1"/>
                    </a:solidFill>
                    <a:latin typeface="標楷體" panose="03000509000000000000" pitchFamily="65" charset="-120"/>
                    <a:ea typeface="標楷體" panose="03000509000000000000" pitchFamily="65" charset="-120"/>
                  </a:rPr>
                  <a:t>(</a:t>
                </a:r>
                <a:r>
                  <a:rPr lang="zh-TW" altLang="en-US" b="1" dirty="0">
                    <a:solidFill>
                      <a:schemeClr val="bg1"/>
                    </a:solidFill>
                    <a:latin typeface="標楷體" panose="03000509000000000000" pitchFamily="65" charset="-120"/>
                    <a:ea typeface="標楷體" panose="03000509000000000000" pitchFamily="65" charset="-120"/>
                  </a:rPr>
                  <a:t>註</a:t>
                </a:r>
                <a:r>
                  <a:rPr lang="en-US" altLang="zh-TW" b="1" dirty="0" smtClean="0">
                    <a:solidFill>
                      <a:schemeClr val="bg1"/>
                    </a:solidFill>
                    <a:latin typeface="標楷體" panose="03000509000000000000" pitchFamily="65" charset="-120"/>
                    <a:ea typeface="標楷體" panose="03000509000000000000" pitchFamily="65" charset="-120"/>
                  </a:rPr>
                  <a:t>)</a:t>
                </a:r>
                <a:endParaRPr lang="zh-TW" altLang="en-US" b="1" dirty="0">
                  <a:solidFill>
                    <a:schemeClr val="bg1"/>
                  </a:solidFill>
                  <a:latin typeface="標楷體" panose="03000509000000000000" pitchFamily="65" charset="-120"/>
                  <a:ea typeface="標楷體" panose="03000509000000000000" pitchFamily="65" charset="-120"/>
                </a:endParaRPr>
              </a:p>
            </p:txBody>
          </p:sp>
          <p:cxnSp>
            <p:nvCxnSpPr>
              <p:cNvPr id="18" name="肘形接點 17"/>
              <p:cNvCxnSpPr>
                <a:stCxn id="12" idx="3"/>
                <a:endCxn id="14" idx="1"/>
              </p:cNvCxnSpPr>
              <p:nvPr/>
            </p:nvCxnSpPr>
            <p:spPr>
              <a:xfrm flipV="1">
                <a:off x="3732226" y="2162400"/>
                <a:ext cx="388403" cy="1109636"/>
              </a:xfrm>
              <a:prstGeom prst="bentConnector3">
                <a:avLst>
                  <a:gd name="adj1" fmla="val 50000"/>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肘形接點 18"/>
              <p:cNvCxnSpPr>
                <a:stCxn id="12" idx="3"/>
                <a:endCxn id="17" idx="1"/>
              </p:cNvCxnSpPr>
              <p:nvPr/>
            </p:nvCxnSpPr>
            <p:spPr>
              <a:xfrm>
                <a:off x="3732225" y="3272036"/>
                <a:ext cx="388403" cy="634008"/>
              </a:xfrm>
              <a:prstGeom prst="bentConnector3">
                <a:avLst>
                  <a:gd name="adj1" fmla="val 50000"/>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0" name="文字方塊 19"/>
              <p:cNvSpPr txBox="1"/>
              <p:nvPr/>
            </p:nvSpPr>
            <p:spPr>
              <a:xfrm>
                <a:off x="5901107" y="2862409"/>
                <a:ext cx="2505859" cy="838200"/>
              </a:xfrm>
              <a:prstGeom prst="rect">
                <a:avLst/>
              </a:prstGeom>
              <a:solidFill>
                <a:schemeClr val="accent1"/>
              </a:solidFill>
            </p:spPr>
            <p:style>
              <a:lnRef idx="1">
                <a:schemeClr val="accent4"/>
              </a:lnRef>
              <a:fillRef idx="2">
                <a:schemeClr val="accent4"/>
              </a:fillRef>
              <a:effectRef idx="1">
                <a:schemeClr val="accent4"/>
              </a:effectRef>
              <a:fontRef idx="minor">
                <a:schemeClr val="dk1"/>
              </a:fontRef>
            </p:style>
            <p:txBody>
              <a:bodyPr vert="horz" wrap="square" lIns="0" tIns="0" rIns="0" bIns="0" rtlCol="0" anchor="ctr" anchorCtr="0">
                <a:noAutofit/>
              </a:bodyPr>
              <a:lstStyle/>
              <a:p>
                <a:pPr algn="ctr"/>
                <a:r>
                  <a:rPr lang="zh-TW" altLang="en-US" b="1" dirty="0">
                    <a:solidFill>
                      <a:schemeClr val="bg1"/>
                    </a:solidFill>
                    <a:latin typeface="標楷體" panose="03000509000000000000" pitchFamily="65" charset="-120"/>
                    <a:ea typeface="標楷體" panose="03000509000000000000" pitchFamily="65" charset="-120"/>
                    <a:cs typeface="Arial" panose="020B0604020202020204" pitchFamily="34" charset="0"/>
                    <a:sym typeface="Wingdings"/>
                  </a:rPr>
                  <a:t></a:t>
                </a:r>
                <a:r>
                  <a:rPr lang="zh-TW" altLang="en-US" b="1" dirty="0">
                    <a:solidFill>
                      <a:schemeClr val="bg1"/>
                    </a:solidFill>
                    <a:latin typeface="標楷體" panose="03000509000000000000" pitchFamily="65" charset="-120"/>
                    <a:ea typeface="標楷體" panose="03000509000000000000" pitchFamily="65" charset="-120"/>
                    <a:cs typeface="Arial" panose="020B0604020202020204" pitchFamily="34" charset="0"/>
                  </a:rPr>
                  <a:t>抵減率</a:t>
                </a:r>
                <a:r>
                  <a:rPr lang="en-US" altLang="zh-TW" b="1" dirty="0">
                    <a:solidFill>
                      <a:schemeClr val="bg1"/>
                    </a:solidFill>
                    <a:latin typeface="標楷體" panose="03000509000000000000" pitchFamily="65" charset="-120"/>
                    <a:ea typeface="標楷體" panose="03000509000000000000" pitchFamily="65" charset="-120"/>
                    <a:cs typeface="Arial" panose="020B0604020202020204" pitchFamily="34" charset="0"/>
                  </a:rPr>
                  <a:t>15%</a:t>
                </a:r>
                <a:r>
                  <a:rPr lang="zh-TW" altLang="en-US" b="1" dirty="0">
                    <a:solidFill>
                      <a:schemeClr val="bg1"/>
                    </a:solidFill>
                    <a:latin typeface="標楷體" panose="03000509000000000000" pitchFamily="65" charset="-120"/>
                    <a:ea typeface="標楷體" panose="03000509000000000000" pitchFamily="65" charset="-120"/>
                    <a:cs typeface="Arial" panose="020B0604020202020204" pitchFamily="34" charset="0"/>
                  </a:rPr>
                  <a:t>，</a:t>
                </a:r>
                <a:endParaRPr lang="en-US" altLang="zh-TW" b="1" dirty="0">
                  <a:solidFill>
                    <a:schemeClr val="bg1"/>
                  </a:solidFill>
                  <a:latin typeface="標楷體" panose="03000509000000000000" pitchFamily="65" charset="-120"/>
                  <a:ea typeface="標楷體" panose="03000509000000000000" pitchFamily="65" charset="-120"/>
                  <a:cs typeface="Arial" panose="020B0604020202020204" pitchFamily="34" charset="0"/>
                </a:endParaRPr>
              </a:p>
              <a:p>
                <a:pPr algn="ctr"/>
                <a:r>
                  <a:rPr lang="zh-TW" altLang="en-US" b="1" dirty="0">
                    <a:solidFill>
                      <a:schemeClr val="bg1"/>
                    </a:solidFill>
                    <a:latin typeface="標楷體" panose="03000509000000000000" pitchFamily="65" charset="-120"/>
                    <a:ea typeface="標楷體" panose="03000509000000000000" pitchFamily="65" charset="-120"/>
                    <a:cs typeface="Arial" panose="020B0604020202020204" pitchFamily="34" charset="0"/>
                  </a:rPr>
                  <a:t>抵減年限「僅當年度」</a:t>
                </a:r>
                <a:endParaRPr lang="zh-TW" altLang="en-US" b="1" dirty="0">
                  <a:solidFill>
                    <a:schemeClr val="bg1"/>
                  </a:solidFill>
                  <a:latin typeface="標楷體" panose="03000509000000000000" pitchFamily="65" charset="-120"/>
                  <a:ea typeface="標楷體" panose="03000509000000000000" pitchFamily="65" charset="-120"/>
                </a:endParaRPr>
              </a:p>
            </p:txBody>
          </p:sp>
          <p:cxnSp>
            <p:nvCxnSpPr>
              <p:cNvPr id="21" name="肘形接點 20"/>
              <p:cNvCxnSpPr>
                <a:stCxn id="17" idx="3"/>
                <a:endCxn id="20" idx="1"/>
              </p:cNvCxnSpPr>
              <p:nvPr/>
            </p:nvCxnSpPr>
            <p:spPr>
              <a:xfrm flipV="1">
                <a:off x="5525063" y="3281509"/>
                <a:ext cx="376043" cy="624535"/>
              </a:xfrm>
              <a:prstGeom prst="bentConnector3">
                <a:avLst>
                  <a:gd name="adj1" fmla="val 50000"/>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 name="肘形接點 21"/>
              <p:cNvCxnSpPr>
                <a:stCxn id="17" idx="3"/>
                <a:endCxn id="9" idx="1"/>
              </p:cNvCxnSpPr>
              <p:nvPr/>
            </p:nvCxnSpPr>
            <p:spPr>
              <a:xfrm>
                <a:off x="5525063" y="3906044"/>
                <a:ext cx="376043" cy="620402"/>
              </a:xfrm>
              <a:prstGeom prst="bentConnector3">
                <a:avLst>
                  <a:gd name="adj1" fmla="val 50000"/>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Rectangle 5"/>
              <p:cNvSpPr>
                <a:spLocks noChangeArrowheads="1"/>
              </p:cNvSpPr>
              <p:nvPr/>
            </p:nvSpPr>
            <p:spPr bwMode="auto">
              <a:xfrm>
                <a:off x="2543146" y="5236055"/>
                <a:ext cx="1152128" cy="646566"/>
              </a:xfrm>
              <a:prstGeom prst="rect">
                <a:avLst/>
              </a:prstGeom>
              <a:noFill/>
              <a:ln w="9525" algn="ctr">
                <a:noFill/>
                <a:miter lim="800000"/>
                <a:headEnd/>
                <a:tailEnd/>
              </a:ln>
            </p:spPr>
            <p:txBody>
              <a:bodyPr lIns="0"/>
              <a:lstStyle/>
              <a:p>
                <a:pPr marL="0" lvl="1" algn="ctr" eaLnBrk="0" hangingPunct="0">
                  <a:buClr>
                    <a:srgbClr val="C00000"/>
                  </a:buClr>
                  <a:buSzPct val="100000"/>
                  <a:tabLst>
                    <a:tab pos="901700" algn="l"/>
                  </a:tabLst>
                  <a:defRPr/>
                </a:pPr>
                <a:r>
                  <a:rPr lang="zh-TW" altLang="en-US" b="1" dirty="0" smtClean="0">
                    <a:latin typeface="標楷體" panose="03000509000000000000" pitchFamily="65" charset="-120"/>
                    <a:ea typeface="標楷體" panose="03000509000000000000" pitchFamily="65" charset="-120"/>
                    <a:cs typeface="Arial" panose="020B0604020202020204" pitchFamily="34" charset="0"/>
                    <a:sym typeface="Wingdings"/>
                  </a:rPr>
                  <a:t></a:t>
                </a:r>
                <a:endParaRPr lang="en-US" altLang="zh-TW" b="1" dirty="0" smtClean="0">
                  <a:latin typeface="標楷體" panose="03000509000000000000" pitchFamily="65" charset="-120"/>
                  <a:ea typeface="標楷體" panose="03000509000000000000" pitchFamily="65" charset="-120"/>
                  <a:cs typeface="Arial" panose="020B0604020202020204" pitchFamily="34" charset="0"/>
                </a:endParaRPr>
              </a:p>
              <a:p>
                <a:pPr marL="0" lvl="1" algn="ctr" eaLnBrk="0" hangingPunct="0">
                  <a:buClr>
                    <a:srgbClr val="C00000"/>
                  </a:buClr>
                  <a:buSzPct val="100000"/>
                  <a:tabLst>
                    <a:tab pos="901700" algn="l"/>
                  </a:tabLst>
                  <a:defRPr/>
                </a:pPr>
                <a:r>
                  <a:rPr lang="zh-TW" altLang="en-US" b="1" dirty="0" smtClean="0">
                    <a:latin typeface="標楷體" panose="03000509000000000000" pitchFamily="65" charset="-120"/>
                    <a:ea typeface="標楷體" panose="03000509000000000000" pitchFamily="65" charset="-120"/>
                    <a:cs typeface="Arial" panose="020B0604020202020204" pitchFamily="34" charset="0"/>
                  </a:rPr>
                  <a:t>擇一適用</a:t>
                </a:r>
                <a:endParaRPr lang="zh-TW" altLang="en-US" b="1" dirty="0">
                  <a:solidFill>
                    <a:schemeClr val="tx2"/>
                  </a:solidFill>
                  <a:latin typeface="標楷體" panose="03000509000000000000" pitchFamily="65" charset="-120"/>
                  <a:ea typeface="標楷體" panose="03000509000000000000" pitchFamily="65" charset="-120"/>
                  <a:cs typeface="Arial" panose="020B0604020202020204" pitchFamily="34" charset="0"/>
                </a:endParaRPr>
              </a:p>
            </p:txBody>
          </p:sp>
          <p:sp>
            <p:nvSpPr>
              <p:cNvPr id="24" name="Rectangle 5"/>
              <p:cNvSpPr>
                <a:spLocks noChangeArrowheads="1"/>
              </p:cNvSpPr>
              <p:nvPr/>
            </p:nvSpPr>
            <p:spPr bwMode="auto">
              <a:xfrm>
                <a:off x="2508089" y="2170508"/>
                <a:ext cx="1152128" cy="566936"/>
              </a:xfrm>
              <a:prstGeom prst="rect">
                <a:avLst/>
              </a:prstGeom>
              <a:noFill/>
              <a:ln w="9525" algn="ctr">
                <a:noFill/>
                <a:miter lim="800000"/>
                <a:headEnd/>
                <a:tailEnd/>
              </a:ln>
            </p:spPr>
            <p:txBody>
              <a:bodyPr lIns="0"/>
              <a:lstStyle/>
              <a:p>
                <a:pPr marL="0" lvl="1" algn="ctr" eaLnBrk="0" hangingPunct="0">
                  <a:buClr>
                    <a:srgbClr val="C00000"/>
                  </a:buClr>
                  <a:buSzPct val="100000"/>
                  <a:tabLst>
                    <a:tab pos="901700" algn="l"/>
                  </a:tabLst>
                  <a:defRPr/>
                </a:pPr>
                <a:r>
                  <a:rPr lang="zh-TW" altLang="en-US" b="1" dirty="0">
                    <a:latin typeface="標楷體" panose="03000509000000000000" pitchFamily="65" charset="-120"/>
                    <a:ea typeface="標楷體" panose="03000509000000000000" pitchFamily="65" charset="-120"/>
                    <a:sym typeface="Wingdings"/>
                  </a:rPr>
                  <a:t></a:t>
                </a:r>
                <a:r>
                  <a:rPr lang="zh-TW" altLang="en-US" b="1" dirty="0">
                    <a:latin typeface="標楷體" panose="03000509000000000000" pitchFamily="65" charset="-120"/>
                    <a:ea typeface="標楷體" panose="03000509000000000000" pitchFamily="65" charset="-120"/>
                    <a:cs typeface="Arial" panose="020B0604020202020204" pitchFamily="34" charset="0"/>
                    <a:sym typeface="Wingdings"/>
                  </a:rPr>
                  <a:t></a:t>
                </a:r>
                <a:endParaRPr lang="en-US" altLang="zh-TW" b="1" dirty="0">
                  <a:latin typeface="標楷體" panose="03000509000000000000" pitchFamily="65" charset="-120"/>
                  <a:ea typeface="標楷體" panose="03000509000000000000" pitchFamily="65" charset="-120"/>
                  <a:cs typeface="Arial" panose="020B0604020202020204" pitchFamily="34" charset="0"/>
                </a:endParaRPr>
              </a:p>
              <a:p>
                <a:pPr marL="0" lvl="1" algn="ctr" eaLnBrk="0" hangingPunct="0">
                  <a:buClr>
                    <a:srgbClr val="C00000"/>
                  </a:buClr>
                  <a:buSzPct val="100000"/>
                  <a:tabLst>
                    <a:tab pos="901700" algn="l"/>
                  </a:tabLst>
                  <a:defRPr/>
                </a:pPr>
                <a:r>
                  <a:rPr lang="zh-TW" altLang="en-US" b="1" dirty="0">
                    <a:latin typeface="標楷體" panose="03000509000000000000" pitchFamily="65" charset="-120"/>
                    <a:ea typeface="標楷體" panose="03000509000000000000" pitchFamily="65" charset="-120"/>
                    <a:cs typeface="Arial" panose="020B0604020202020204" pitchFamily="34" charset="0"/>
                  </a:rPr>
                  <a:t>擇一</a:t>
                </a:r>
                <a:r>
                  <a:rPr lang="zh-TW" altLang="en-US" b="1" dirty="0" smtClean="0">
                    <a:latin typeface="標楷體" panose="03000509000000000000" pitchFamily="65" charset="-120"/>
                    <a:ea typeface="標楷體" panose="03000509000000000000" pitchFamily="65" charset="-120"/>
                    <a:cs typeface="Arial" panose="020B0604020202020204" pitchFamily="34" charset="0"/>
                  </a:rPr>
                  <a:t>適用</a:t>
                </a:r>
                <a:endParaRPr lang="zh-TW" altLang="en-US" b="1" dirty="0">
                  <a:solidFill>
                    <a:schemeClr val="tx2"/>
                  </a:solidFill>
                  <a:latin typeface="標楷體" panose="03000509000000000000" pitchFamily="65" charset="-120"/>
                  <a:ea typeface="標楷體" panose="03000509000000000000" pitchFamily="65" charset="-120"/>
                  <a:cs typeface="Arial" panose="020B0604020202020204" pitchFamily="34" charset="0"/>
                </a:endParaRPr>
              </a:p>
            </p:txBody>
          </p:sp>
        </p:grpSp>
      </p:grpSp>
      <p:sp>
        <p:nvSpPr>
          <p:cNvPr id="25" name="矩形 24"/>
          <p:cNvSpPr/>
          <p:nvPr/>
        </p:nvSpPr>
        <p:spPr>
          <a:xfrm>
            <a:off x="288032" y="5734997"/>
            <a:ext cx="7596336" cy="646331"/>
          </a:xfrm>
          <a:prstGeom prst="rect">
            <a:avLst/>
          </a:prstGeom>
        </p:spPr>
        <p:txBody>
          <a:bodyPr wrap="square">
            <a:spAutoFit/>
          </a:bodyPr>
          <a:lstStyle/>
          <a:p>
            <a:r>
              <a:rPr lang="zh-TW" altLang="en-US" sz="1200" dirty="0" smtClean="0">
                <a:latin typeface="標楷體" panose="03000509000000000000" pitchFamily="65" charset="-120"/>
                <a:ea typeface="標楷體" panose="03000509000000000000" pitchFamily="65" charset="-120"/>
              </a:rPr>
              <a:t>註：*</a:t>
            </a:r>
            <a:r>
              <a:rPr lang="zh-TW" altLang="en-US" sz="1200" dirty="0">
                <a:latin typeface="標楷體" panose="03000509000000000000" pitchFamily="65" charset="-120"/>
                <a:ea typeface="標楷體" panose="03000509000000000000" pitchFamily="65" charset="-120"/>
              </a:rPr>
              <a:t>重大違反環汙、勞工及食安等法律者停止並追回其違章行為所屬年度享受租稅優惠之待遇。</a:t>
            </a:r>
          </a:p>
          <a:p>
            <a:r>
              <a:rPr lang="zh-TW" altLang="en-US" sz="1200" dirty="0" smtClean="0">
                <a:latin typeface="標楷體" panose="03000509000000000000" pitchFamily="65" charset="-120"/>
                <a:ea typeface="標楷體" panose="03000509000000000000" pitchFamily="65" charset="-120"/>
              </a:rPr>
              <a:t>        *最近</a:t>
            </a:r>
            <a:r>
              <a:rPr lang="en-US" altLang="zh-TW" sz="1200" dirty="0" smtClean="0">
                <a:latin typeface="標楷體" panose="03000509000000000000" pitchFamily="65" charset="-120"/>
                <a:ea typeface="標楷體" panose="03000509000000000000" pitchFamily="65" charset="-120"/>
              </a:rPr>
              <a:t>3</a:t>
            </a:r>
            <a:r>
              <a:rPr lang="zh-TW" altLang="en-US" sz="1200" dirty="0" smtClean="0">
                <a:latin typeface="標楷體" panose="03000509000000000000" pitchFamily="65" charset="-120"/>
                <a:ea typeface="標楷體" panose="03000509000000000000" pitchFamily="65" charset="-120"/>
              </a:rPr>
              <a:t>年內</a:t>
            </a:r>
            <a:r>
              <a:rPr lang="zh-TW" altLang="en-US" sz="1200" dirty="0">
                <a:latin typeface="標楷體" panose="03000509000000000000" pitchFamily="65" charset="-120"/>
                <a:ea typeface="標楷體" panose="03000509000000000000" pitchFamily="65" charset="-120"/>
              </a:rPr>
              <a:t>未重大違反者始得依產創條例申請研究發展投資抵減。</a:t>
            </a:r>
          </a:p>
          <a:p>
            <a:r>
              <a:rPr lang="zh-TW" altLang="en-US" sz="1200" dirty="0" smtClean="0">
                <a:latin typeface="標楷體" panose="03000509000000000000" pitchFamily="65" charset="-120"/>
                <a:ea typeface="標楷體" panose="03000509000000000000" pitchFamily="65" charset="-120"/>
              </a:rPr>
              <a:t>        *最近</a:t>
            </a:r>
            <a:r>
              <a:rPr lang="en-US" altLang="zh-TW" sz="1200" dirty="0" smtClean="0">
                <a:latin typeface="標楷體" panose="03000509000000000000" pitchFamily="65" charset="-120"/>
                <a:ea typeface="標楷體" panose="03000509000000000000" pitchFamily="65" charset="-120"/>
              </a:rPr>
              <a:t>3</a:t>
            </a:r>
            <a:r>
              <a:rPr lang="zh-TW" altLang="en-US" sz="1200" dirty="0" smtClean="0">
                <a:latin typeface="標楷體" panose="03000509000000000000" pitchFamily="65" charset="-120"/>
                <a:ea typeface="標楷體" panose="03000509000000000000" pitchFamily="65" charset="-120"/>
              </a:rPr>
              <a:t>年內</a:t>
            </a:r>
            <a:r>
              <a:rPr lang="zh-TW" altLang="en-US" sz="1200" dirty="0">
                <a:latin typeface="標楷體" panose="03000509000000000000" pitchFamily="65" charset="-120"/>
                <a:ea typeface="標楷體" panose="03000509000000000000" pitchFamily="65" charset="-120"/>
              </a:rPr>
              <a:t>重大違反者不得申請產創條例之獎勵或補助，並應追回違法期間</a:t>
            </a:r>
            <a:r>
              <a:rPr lang="zh-TW" altLang="en-US" sz="1200" dirty="0" smtClean="0">
                <a:latin typeface="標楷體" panose="03000509000000000000" pitchFamily="65" charset="-120"/>
                <a:ea typeface="標楷體" panose="03000509000000000000" pitchFamily="65" charset="-120"/>
              </a:rPr>
              <a:t>內所</a:t>
            </a:r>
            <a:r>
              <a:rPr lang="zh-TW" altLang="en-US" sz="1200" dirty="0">
                <a:latin typeface="標楷體" panose="03000509000000000000" pitchFamily="65" charset="-120"/>
                <a:ea typeface="標楷體" panose="03000509000000000000" pitchFamily="65" charset="-120"/>
              </a:rPr>
              <a:t>獲得之獎勵或補助。</a:t>
            </a:r>
          </a:p>
        </p:txBody>
      </p:sp>
    </p:spTree>
    <p:extLst>
      <p:ext uri="{BB962C8B-B14F-4D97-AF65-F5344CB8AC3E}">
        <p14:creationId xmlns:p14="http://schemas.microsoft.com/office/powerpoint/2010/main" xmlns="" val="2727246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2</a:t>
            </a:fld>
            <a:endParaRPr lang="zh-TW" altLang="en-US"/>
          </a:p>
        </p:txBody>
      </p:sp>
      <p:sp>
        <p:nvSpPr>
          <p:cNvPr id="5" name="Rectangle 2"/>
          <p:cNvSpPr>
            <a:spLocks noGrp="1" noChangeArrowheads="1"/>
          </p:cNvSpPr>
          <p:nvPr>
            <p:ph type="title"/>
          </p:nvPr>
        </p:nvSpPr>
        <p:spPr>
          <a:xfrm>
            <a:off x="457200" y="274638"/>
            <a:ext cx="8229600" cy="1143000"/>
          </a:xfrm>
        </p:spPr>
        <p:txBody>
          <a:bodyPr/>
          <a:lstStyle/>
          <a:p>
            <a:pPr eaLnBrk="1" hangingPunct="1">
              <a:defRPr/>
            </a:pPr>
            <a:r>
              <a:rPr lang="zh-TW" altLang="en-US" sz="4000" b="1" dirty="0" smtClean="0">
                <a:latin typeface="標楷體" pitchFamily="65" charset="-120"/>
                <a:ea typeface="標楷體" pitchFamily="65" charset="-120"/>
              </a:rPr>
              <a:t>講師介紹</a:t>
            </a:r>
            <a:endParaRPr lang="en-US" altLang="zh-TW" b="1" dirty="0" smtClean="0">
              <a:latin typeface="標楷體" pitchFamily="65" charset="-120"/>
              <a:ea typeface="標楷體" pitchFamily="65" charset="-120"/>
            </a:endParaRPr>
          </a:p>
        </p:txBody>
      </p:sp>
      <p:sp>
        <p:nvSpPr>
          <p:cNvPr id="6" name="Rectangle 3"/>
          <p:cNvSpPr txBox="1">
            <a:spLocks noChangeArrowheads="1"/>
          </p:cNvSpPr>
          <p:nvPr/>
        </p:nvSpPr>
        <p:spPr>
          <a:xfrm>
            <a:off x="457200" y="1600200"/>
            <a:ext cx="5194920" cy="4525963"/>
          </a:xfrm>
          <a:prstGeom prst="rect">
            <a:avLst/>
          </a:prstGeom>
        </p:spPr>
        <p:txBody>
          <a:bodyPr vert="horz" lIns="91440" tIns="45720" rIns="91440" bIns="45720" rtlCol="0">
            <a:normAutofit lnSpcReduction="10000"/>
          </a:bodyPr>
          <a:lstStyle/>
          <a:p>
            <a:pPr marL="342900" lvl="0" indent="-342900">
              <a:spcBef>
                <a:spcPct val="20000"/>
              </a:spcBef>
              <a:buFont typeface="Arial" pitchFamily="34" charset="0"/>
              <a:buChar char="•"/>
              <a:defRPr/>
            </a:pPr>
            <a:r>
              <a:rPr kumimoji="0" lang="zh-TW" altLang="en-US" sz="2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rPr>
              <a:t>講師姓名</a:t>
            </a:r>
            <a:r>
              <a:rPr lang="zh-TW" altLang="en-US" sz="2400" dirty="0">
                <a:latin typeface="標楷體" pitchFamily="65" charset="-120"/>
                <a:ea typeface="標楷體" pitchFamily="65" charset="-120"/>
              </a:rPr>
              <a:t>：王敏惠</a:t>
            </a:r>
            <a:endParaRPr kumimoji="0" lang="zh-TW" altLang="en-US" sz="2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endParaRPr>
          </a:p>
          <a:p>
            <a:pPr marL="342900" lvl="0" indent="-342900">
              <a:spcBef>
                <a:spcPct val="20000"/>
              </a:spcBef>
              <a:buFont typeface="Arial" pitchFamily="34" charset="0"/>
              <a:buChar char="•"/>
              <a:defRPr/>
            </a:pPr>
            <a:r>
              <a:rPr kumimoji="0" lang="zh-TW" altLang="en-US" sz="2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rPr>
              <a:t>單位：</a:t>
            </a:r>
            <a:r>
              <a:rPr lang="zh-TW" altLang="en-US" sz="2800" dirty="0">
                <a:latin typeface="標楷體" pitchFamily="65" charset="-120"/>
                <a:ea typeface="標楷體" pitchFamily="65" charset="-120"/>
              </a:rPr>
              <a:t>資誠聯合會計師</a:t>
            </a:r>
            <a:r>
              <a:rPr lang="zh-TW" altLang="en-US" sz="2800" dirty="0" smtClean="0">
                <a:latin typeface="標楷體" pitchFamily="65" charset="-120"/>
                <a:ea typeface="標楷體" pitchFamily="65" charset="-120"/>
              </a:rPr>
              <a:t>事務所</a:t>
            </a:r>
            <a:endParaRPr kumimoji="0" lang="en-US" altLang="zh-TW" sz="28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endParaRPr>
          </a:p>
          <a:p>
            <a:pPr marL="342900" lvl="0" indent="-342900">
              <a:spcBef>
                <a:spcPct val="20000"/>
              </a:spcBef>
              <a:buFont typeface="Arial" pitchFamily="34" charset="0"/>
              <a:buChar char="•"/>
              <a:defRPr/>
            </a:pPr>
            <a:r>
              <a:rPr kumimoji="0" lang="zh-TW" altLang="en-US" sz="2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rPr>
              <a:t>職稱：</a:t>
            </a:r>
            <a:r>
              <a:rPr lang="zh-TW" altLang="en-US" sz="2800" kern="0" dirty="0">
                <a:latin typeface="標楷體" pitchFamily="65" charset="-120"/>
                <a:ea typeface="標楷體" pitchFamily="65" charset="-120"/>
              </a:rPr>
              <a:t>副總</a:t>
            </a:r>
            <a:r>
              <a:rPr lang="zh-TW" altLang="en-US" sz="2800" kern="0" dirty="0" smtClean="0">
                <a:latin typeface="標楷體" pitchFamily="65" charset="-120"/>
                <a:ea typeface="標楷體" pitchFamily="65" charset="-120"/>
              </a:rPr>
              <a:t>經理</a:t>
            </a:r>
            <a:endParaRPr kumimoji="0" lang="en-US" altLang="zh-TW" sz="12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endParaRPr>
          </a:p>
          <a:p>
            <a:pPr marL="342900" lvl="0" indent="-342900">
              <a:spcBef>
                <a:spcPct val="20000"/>
              </a:spcBef>
              <a:buFont typeface="Arial" pitchFamily="34" charset="0"/>
              <a:buChar char="•"/>
              <a:defRPr/>
            </a:pPr>
            <a:r>
              <a:rPr lang="zh-TW" altLang="en-US" sz="2400" dirty="0" smtClean="0">
                <a:latin typeface="標楷體" pitchFamily="65" charset="-120"/>
                <a:ea typeface="標楷體" pitchFamily="65" charset="-120"/>
              </a:rPr>
              <a:t>經歷：</a:t>
            </a:r>
            <a:endParaRPr lang="en-US" altLang="zh-TW" sz="2400" dirty="0">
              <a:latin typeface="標楷體" pitchFamily="65" charset="-120"/>
              <a:ea typeface="標楷體" pitchFamily="65" charset="-120"/>
            </a:endParaRPr>
          </a:p>
          <a:p>
            <a:pPr marL="800100" lvl="1" indent="-342900">
              <a:spcBef>
                <a:spcPct val="20000"/>
              </a:spcBef>
              <a:buFont typeface="標楷體" panose="03000509000000000000" pitchFamily="65" charset="-120"/>
              <a:buChar char="‐"/>
              <a:defRPr/>
            </a:pPr>
            <a:r>
              <a:rPr lang="zh-TW" altLang="en-US" sz="2400" dirty="0" smtClean="0">
                <a:latin typeface="標楷體" pitchFamily="65" charset="-120"/>
                <a:ea typeface="標楷體" pitchFamily="65" charset="-120"/>
              </a:rPr>
              <a:t>資</a:t>
            </a:r>
            <a:r>
              <a:rPr lang="zh-TW" altLang="en-US" sz="2400" dirty="0">
                <a:latin typeface="標楷體" pitchFamily="65" charset="-120"/>
                <a:ea typeface="標楷體" pitchFamily="65" charset="-120"/>
              </a:rPr>
              <a:t>誠聯合會計師事務所文化創意產業推動計畫主要</a:t>
            </a:r>
            <a:r>
              <a:rPr lang="zh-TW" altLang="en-US" sz="2400" dirty="0" smtClean="0">
                <a:latin typeface="標楷體" pitchFamily="65" charset="-120"/>
                <a:ea typeface="標楷體" pitchFamily="65" charset="-120"/>
              </a:rPr>
              <a:t>成員</a:t>
            </a:r>
            <a:endParaRPr lang="en-US" altLang="zh-TW" sz="2400" dirty="0" smtClean="0">
              <a:latin typeface="標楷體" pitchFamily="65" charset="-120"/>
              <a:ea typeface="標楷體" pitchFamily="65" charset="-120"/>
            </a:endParaRPr>
          </a:p>
          <a:p>
            <a:pPr marL="800100" lvl="1" indent="-342900">
              <a:spcBef>
                <a:spcPct val="20000"/>
              </a:spcBef>
              <a:buFont typeface="標楷體" panose="03000509000000000000" pitchFamily="65" charset="-120"/>
              <a:buChar char="‐"/>
              <a:defRPr/>
            </a:pPr>
            <a:r>
              <a:rPr lang="zh-TW" altLang="en-US" sz="2400" dirty="0" smtClean="0">
                <a:latin typeface="標楷體" pitchFamily="65" charset="-120"/>
                <a:ea typeface="標楷體" pitchFamily="65" charset="-120"/>
              </a:rPr>
              <a:t>文化部專案投資審議委員</a:t>
            </a:r>
            <a:endParaRPr lang="en-US" altLang="zh-TW" sz="2400" dirty="0" smtClean="0">
              <a:latin typeface="標楷體" pitchFamily="65" charset="-120"/>
              <a:ea typeface="標楷體" pitchFamily="65" charset="-120"/>
            </a:endParaRPr>
          </a:p>
          <a:p>
            <a:pPr marL="800100" lvl="1" indent="-342900">
              <a:spcBef>
                <a:spcPct val="20000"/>
              </a:spcBef>
              <a:buFont typeface="標楷體" panose="03000509000000000000" pitchFamily="65" charset="-120"/>
              <a:buChar char="‐"/>
              <a:defRPr/>
            </a:pPr>
            <a:r>
              <a:rPr lang="zh-TW" altLang="en-US" sz="2400" dirty="0" smtClean="0">
                <a:latin typeface="標楷體" pitchFamily="65" charset="-120"/>
                <a:ea typeface="標楷體" pitchFamily="65" charset="-120"/>
              </a:rPr>
              <a:t>商業</a:t>
            </a:r>
            <a:r>
              <a:rPr lang="zh-TW" altLang="en-US" sz="2400" dirty="0">
                <a:latin typeface="標楷體" pitchFamily="65" charset="-120"/>
                <a:ea typeface="標楷體" pitchFamily="65" charset="-120"/>
              </a:rPr>
              <a:t>總會文創聯誼會</a:t>
            </a:r>
            <a:r>
              <a:rPr lang="zh-TW" altLang="en-US" sz="2400" dirty="0" smtClean="0">
                <a:latin typeface="標楷體" pitchFamily="65" charset="-120"/>
                <a:ea typeface="標楷體" pitchFamily="65" charset="-120"/>
              </a:rPr>
              <a:t>委員</a:t>
            </a:r>
            <a:endParaRPr lang="en-US" altLang="zh-TW" sz="2400" dirty="0">
              <a:latin typeface="標楷體" pitchFamily="65" charset="-120"/>
              <a:ea typeface="標楷體" pitchFamily="65" charset="-120"/>
            </a:endParaRPr>
          </a:p>
          <a:p>
            <a:pPr marL="800100" lvl="1" indent="-342900">
              <a:spcBef>
                <a:spcPct val="20000"/>
              </a:spcBef>
              <a:buFont typeface="標楷體" panose="03000509000000000000" pitchFamily="65" charset="-120"/>
              <a:buChar char="‐"/>
              <a:defRPr/>
            </a:pPr>
            <a:r>
              <a:rPr lang="zh-TW" altLang="en-US" sz="2400" dirty="0" smtClean="0">
                <a:latin typeface="標楷體" pitchFamily="65" charset="-120"/>
                <a:ea typeface="標楷體" pitchFamily="65" charset="-120"/>
              </a:rPr>
              <a:t>財團法人</a:t>
            </a:r>
            <a:r>
              <a:rPr lang="zh-TW" altLang="en-US" sz="2400" dirty="0">
                <a:latin typeface="標楷體" pitchFamily="65" charset="-120"/>
                <a:ea typeface="標楷體" pitchFamily="65" charset="-120"/>
              </a:rPr>
              <a:t>中華民國會計研究</a:t>
            </a:r>
            <a:r>
              <a:rPr lang="zh-TW" altLang="en-US" sz="2400" dirty="0" smtClean="0">
                <a:latin typeface="標楷體" pitchFamily="65" charset="-120"/>
                <a:ea typeface="標楷體" pitchFamily="65" charset="-120"/>
              </a:rPr>
              <a:t>發展基金會</a:t>
            </a:r>
            <a:r>
              <a:rPr lang="zh-TW" altLang="en-US" sz="2400" dirty="0">
                <a:latin typeface="標楷體" pitchFamily="65" charset="-120"/>
                <a:ea typeface="標楷體" pitchFamily="65" charset="-120"/>
              </a:rPr>
              <a:t>講師</a:t>
            </a:r>
          </a:p>
          <a:p>
            <a:pPr marL="342900" lvl="0" indent="-342900">
              <a:spcBef>
                <a:spcPct val="20000"/>
              </a:spcBef>
              <a:buFont typeface="Arial" pitchFamily="34" charset="0"/>
              <a:buChar char="•"/>
              <a:defRPr/>
            </a:pPr>
            <a:r>
              <a:rPr kumimoji="0" lang="en-US" altLang="zh-TW" sz="2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rPr>
              <a:t>Email</a:t>
            </a:r>
            <a:r>
              <a:rPr kumimoji="0" lang="zh-TW" altLang="en-US" sz="2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rPr>
              <a:t>：</a:t>
            </a:r>
            <a:r>
              <a:rPr lang="en-US" altLang="zh-TW" sz="2400" dirty="0" smtClean="0">
                <a:latin typeface="標楷體" pitchFamily="65" charset="-120"/>
                <a:ea typeface="標楷體" pitchFamily="65" charset="-120"/>
              </a:rPr>
              <a:t>erica.wang@tw.pwc.com</a:t>
            </a:r>
            <a:endParaRPr kumimoji="0" lang="en-US" altLang="zh-TW" sz="28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endParaRPr>
          </a:p>
        </p:txBody>
      </p:sp>
      <p:pic>
        <p:nvPicPr>
          <p:cNvPr id="8"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228184" y="1916832"/>
            <a:ext cx="2304257" cy="3006197"/>
          </a:xfrm>
          <a:prstGeom prst="rect">
            <a:avLst/>
          </a:prstGeom>
          <a:noFill/>
          <a:ln w="9525">
            <a:solidFill>
              <a:schemeClr val="tx2"/>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20</a:t>
            </a:fld>
            <a:endParaRPr lang="zh-TW" altLang="en-US"/>
          </a:p>
        </p:txBody>
      </p:sp>
      <p:graphicFrame>
        <p:nvGraphicFramePr>
          <p:cNvPr id="6" name="表格 5"/>
          <p:cNvGraphicFramePr>
            <a:graphicFrameLocks noGrp="1"/>
          </p:cNvGraphicFramePr>
          <p:nvPr>
            <p:extLst>
              <p:ext uri="{D42A27DB-BD31-4B8C-83A1-F6EECF244321}">
                <p14:modId xmlns:p14="http://schemas.microsoft.com/office/powerpoint/2010/main" xmlns="" val="1778842817"/>
              </p:ext>
            </p:extLst>
          </p:nvPr>
        </p:nvGraphicFramePr>
        <p:xfrm>
          <a:off x="533401" y="1916832"/>
          <a:ext cx="8054034" cy="3240359"/>
        </p:xfrm>
        <a:graphic>
          <a:graphicData uri="http://schemas.openxmlformats.org/drawingml/2006/table">
            <a:tbl>
              <a:tblPr firstRow="1" bandRow="1">
                <a:tableStyleId>{69012ECD-51FC-41F1-AA8D-1B2483CD663E}</a:tableStyleId>
              </a:tblPr>
              <a:tblGrid>
                <a:gridCol w="1281342"/>
                <a:gridCol w="6772692"/>
              </a:tblGrid>
              <a:tr h="394518">
                <a:tc>
                  <a:txBody>
                    <a:bodyPr/>
                    <a:lstStyle/>
                    <a:p>
                      <a:pPr algn="l"/>
                      <a:r>
                        <a:rPr lang="zh-TW" altLang="en-US" sz="1600" dirty="0" smtClean="0">
                          <a:latin typeface="標楷體" panose="03000509000000000000" pitchFamily="65" charset="-120"/>
                          <a:ea typeface="標楷體" panose="03000509000000000000" pitchFamily="65" charset="-120"/>
                        </a:rPr>
                        <a:t>項目</a:t>
                      </a:r>
                      <a:endParaRPr lang="en-GB" sz="1600" dirty="0">
                        <a:solidFill>
                          <a:schemeClr val="bg1"/>
                        </a:solidFill>
                        <a:latin typeface="標楷體" panose="03000509000000000000" pitchFamily="65" charset="-120"/>
                        <a:ea typeface="標楷體" panose="03000509000000000000" pitchFamily="65" charset="-120"/>
                      </a:endParaRPr>
                    </a:p>
                  </a:txBody>
                  <a:tcPr anchor="ctr"/>
                </a:tc>
                <a:tc>
                  <a:txBody>
                    <a:bodyPr/>
                    <a:lstStyle/>
                    <a:p>
                      <a:pPr algn="ctr"/>
                      <a:r>
                        <a:rPr lang="zh-TW" altLang="en-US" sz="1600" dirty="0" smtClean="0">
                          <a:latin typeface="標楷體" panose="03000509000000000000" pitchFamily="65" charset="-120"/>
                          <a:ea typeface="標楷體" panose="03000509000000000000" pitchFamily="65" charset="-120"/>
                        </a:rPr>
                        <a:t>智慧財產權</a:t>
                      </a:r>
                      <a:endParaRPr lang="zh-TW" altLang="en-US" sz="1600" dirty="0" smtClean="0">
                        <a:solidFill>
                          <a:schemeClr val="bg1"/>
                        </a:solidFill>
                        <a:latin typeface="標楷體" panose="03000509000000000000" pitchFamily="65" charset="-120"/>
                        <a:ea typeface="標楷體" panose="03000509000000000000" pitchFamily="65" charset="-120"/>
                      </a:endParaRPr>
                    </a:p>
                  </a:txBody>
                  <a:tcPr anchor="ctr"/>
                </a:tc>
              </a:tr>
              <a:tr h="1255285">
                <a:tc>
                  <a:txBody>
                    <a:bodyPr/>
                    <a:lstStyle/>
                    <a:p>
                      <a:pPr marL="0" marR="0" indent="0" algn="l" defTabSz="913761"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en-US" sz="1600" b="1" kern="1200" dirty="0" smtClean="0">
                          <a:solidFill>
                            <a:schemeClr val="bg1"/>
                          </a:solidFill>
                          <a:latin typeface="標楷體" panose="03000509000000000000" pitchFamily="65" charset="-120"/>
                          <a:ea typeface="標楷體" panose="03000509000000000000" pitchFamily="65" charset="-120"/>
                        </a:rPr>
                        <a:t>內容</a:t>
                      </a:r>
                      <a:endParaRPr lang="en-GB" sz="1600" b="1" kern="1200" dirty="0">
                        <a:solidFill>
                          <a:schemeClr val="bg1"/>
                        </a:solidFill>
                        <a:latin typeface="標楷體" panose="03000509000000000000" pitchFamily="65" charset="-120"/>
                        <a:ea typeface="標楷體" panose="03000509000000000000" pitchFamily="65" charset="-120"/>
                        <a:cs typeface="+mn-cs"/>
                      </a:endParaRPr>
                    </a:p>
                  </a:txBody>
                  <a:tcPr>
                    <a:solidFill>
                      <a:schemeClr val="tx2"/>
                    </a:solidFill>
                  </a:tcPr>
                </a:tc>
                <a:tc>
                  <a:txBody>
                    <a:bodyPr/>
                    <a:lstStyle/>
                    <a:p>
                      <a:pPr marL="0" marR="0" indent="0" algn="l" defTabSz="913761"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en-US" sz="1600" kern="1200" dirty="0" smtClean="0">
                          <a:latin typeface="標楷體" panose="03000509000000000000" pitchFamily="65" charset="-120"/>
                          <a:ea typeface="標楷體" panose="03000509000000000000" pitchFamily="65" charset="-120"/>
                        </a:rPr>
                        <a:t>符合下列條件的智慧財產權收益得自當年度應課稅所得額中減除</a:t>
                      </a:r>
                      <a:endParaRPr lang="en-US" altLang="zh-TW" sz="1600" kern="1200" dirty="0" smtClean="0">
                        <a:latin typeface="標楷體" panose="03000509000000000000" pitchFamily="65" charset="-120"/>
                        <a:ea typeface="標楷體" panose="03000509000000000000" pitchFamily="65" charset="-120"/>
                      </a:endParaRPr>
                    </a:p>
                    <a:p>
                      <a:pPr marL="285750" marR="0" indent="-285750" algn="l" defTabSz="91376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600" kern="1200" dirty="0" smtClean="0">
                          <a:latin typeface="標楷體" panose="03000509000000000000" pitchFamily="65" charset="-120"/>
                          <a:ea typeface="標楷體" panose="03000509000000000000" pitchFamily="65" charset="-120"/>
                        </a:rPr>
                        <a:t>自行研發所有之智慧財產權</a:t>
                      </a:r>
                      <a:endParaRPr lang="en-US" altLang="zh-TW" sz="1600" kern="1200" dirty="0" smtClean="0">
                        <a:latin typeface="標楷體" panose="03000509000000000000" pitchFamily="65" charset="-120"/>
                        <a:ea typeface="標楷體" panose="03000509000000000000" pitchFamily="65" charset="-120"/>
                      </a:endParaRPr>
                    </a:p>
                    <a:p>
                      <a:pPr marL="285750" marR="0" indent="-285750" algn="l" defTabSz="91376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600" kern="1200" dirty="0" smtClean="0">
                          <a:latin typeface="標楷體" panose="03000509000000000000" pitchFamily="65" charset="-120"/>
                          <a:ea typeface="標楷體" panose="03000509000000000000" pitchFamily="65" charset="-120"/>
                        </a:rPr>
                        <a:t>讓與或授權上述智慧財產權之收益</a:t>
                      </a:r>
                      <a:endParaRPr lang="en-US" altLang="zh-TW" sz="1600" kern="1200" dirty="0" smtClean="0">
                        <a:latin typeface="標楷體" panose="03000509000000000000" pitchFamily="65" charset="-120"/>
                        <a:ea typeface="標楷體" panose="03000509000000000000" pitchFamily="65" charset="-120"/>
                      </a:endParaRPr>
                    </a:p>
                    <a:p>
                      <a:pPr marL="285750" marR="0" indent="-285750" algn="l" defTabSz="91376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600" kern="1200" dirty="0" smtClean="0">
                          <a:latin typeface="標楷體" panose="03000509000000000000" pitchFamily="65" charset="-120"/>
                          <a:ea typeface="標楷體" panose="03000509000000000000" pitchFamily="65" charset="-120"/>
                        </a:rPr>
                        <a:t>就當年度研發支出金額</a:t>
                      </a:r>
                      <a:r>
                        <a:rPr lang="en-US" altLang="zh-TW" sz="1600" kern="1200" dirty="0" smtClean="0">
                          <a:latin typeface="標楷體" panose="03000509000000000000" pitchFamily="65" charset="-120"/>
                          <a:ea typeface="標楷體" panose="03000509000000000000" pitchFamily="65" charset="-120"/>
                        </a:rPr>
                        <a:t>200%</a:t>
                      </a:r>
                      <a:r>
                        <a:rPr lang="zh-TW" altLang="en-US" sz="1600" kern="1200" dirty="0" smtClean="0">
                          <a:latin typeface="標楷體" panose="03000509000000000000" pitchFamily="65" charset="-120"/>
                          <a:ea typeface="標楷體" panose="03000509000000000000" pitchFamily="65" charset="-120"/>
                        </a:rPr>
                        <a:t>限度內</a:t>
                      </a:r>
                      <a:endParaRPr lang="en-US" altLang="zh-TW" sz="1600" kern="1200" dirty="0" smtClean="0">
                        <a:latin typeface="標楷體" panose="03000509000000000000" pitchFamily="65" charset="-120"/>
                        <a:ea typeface="標楷體" panose="03000509000000000000" pitchFamily="65" charset="-120"/>
                      </a:endParaRPr>
                    </a:p>
                  </a:txBody>
                  <a:tcPr/>
                </a:tc>
              </a:tr>
              <a:tr h="400760">
                <a:tc>
                  <a:txBody>
                    <a:bodyPr/>
                    <a:lstStyle/>
                    <a:p>
                      <a:pPr marL="0" marR="0" indent="0" algn="l" defTabSz="913761"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en-US" sz="1600" b="1" kern="1200" dirty="0" smtClean="0">
                          <a:solidFill>
                            <a:schemeClr val="bg1"/>
                          </a:solidFill>
                          <a:latin typeface="標楷體" panose="03000509000000000000" pitchFamily="65" charset="-120"/>
                          <a:ea typeface="標楷體" panose="03000509000000000000" pitchFamily="65" charset="-120"/>
                        </a:rPr>
                        <a:t>所得計算</a:t>
                      </a:r>
                      <a:endParaRPr lang="en-GB" altLang="zh-TW" sz="1600" b="1" kern="1200" dirty="0" smtClean="0">
                        <a:solidFill>
                          <a:schemeClr val="bg1"/>
                        </a:solidFill>
                        <a:latin typeface="標楷體" panose="03000509000000000000" pitchFamily="65" charset="-120"/>
                        <a:ea typeface="標楷體" panose="03000509000000000000" pitchFamily="65" charset="-120"/>
                        <a:cs typeface="+mn-cs"/>
                      </a:endParaRPr>
                    </a:p>
                  </a:txBody>
                  <a:tcPr>
                    <a:solidFill>
                      <a:schemeClr val="tx2"/>
                    </a:solidFill>
                  </a:tcPr>
                </a:tc>
                <a:tc>
                  <a:txBody>
                    <a:bodyPr/>
                    <a:lstStyle/>
                    <a:p>
                      <a:pPr marL="285750" marR="0" lvl="1" indent="-285750" algn="l" defTabSz="91376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600" kern="1200" dirty="0" smtClean="0">
                          <a:latin typeface="標楷體" panose="03000509000000000000" pitchFamily="65" charset="-120"/>
                          <a:ea typeface="標楷體" panose="03000509000000000000" pitchFamily="65" charset="-120"/>
                        </a:rPr>
                        <a:t>個人未申報或未提出證明文件，成本按收益</a:t>
                      </a:r>
                      <a:r>
                        <a:rPr lang="en-US" altLang="zh-TW" sz="1600" kern="1200" dirty="0" smtClean="0">
                          <a:latin typeface="標楷體" panose="03000509000000000000" pitchFamily="65" charset="-120"/>
                          <a:ea typeface="標楷體" panose="03000509000000000000" pitchFamily="65" charset="-120"/>
                        </a:rPr>
                        <a:t>30%</a:t>
                      </a:r>
                      <a:r>
                        <a:rPr lang="zh-TW" altLang="en-US" sz="1600" kern="1200" dirty="0" smtClean="0">
                          <a:latin typeface="標楷體" panose="03000509000000000000" pitchFamily="65" charset="-120"/>
                          <a:ea typeface="標楷體" panose="03000509000000000000" pitchFamily="65" charset="-120"/>
                        </a:rPr>
                        <a:t>計算</a:t>
                      </a:r>
                      <a:endParaRPr lang="zh-TW" altLang="en-US" sz="1600" kern="1200" dirty="0" smtClean="0">
                        <a:solidFill>
                          <a:schemeClr val="dk1"/>
                        </a:solidFill>
                        <a:latin typeface="標楷體" panose="03000509000000000000" pitchFamily="65" charset="-120"/>
                        <a:ea typeface="標楷體" panose="03000509000000000000" pitchFamily="65" charset="-120"/>
                        <a:cs typeface="+mn-cs"/>
                      </a:endParaRPr>
                    </a:p>
                  </a:txBody>
                  <a:tcPr/>
                </a:tc>
              </a:tr>
              <a:tr h="400760">
                <a:tc>
                  <a:txBody>
                    <a:bodyPr/>
                    <a:lstStyle/>
                    <a:p>
                      <a:pPr marL="0" marR="0" indent="0" algn="l" defTabSz="913761"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en-US" sz="1600" b="1" kern="1200" dirty="0" smtClean="0">
                          <a:solidFill>
                            <a:schemeClr val="bg1"/>
                          </a:solidFill>
                          <a:latin typeface="標楷體" panose="03000509000000000000" pitchFamily="65" charset="-120"/>
                          <a:ea typeface="標楷體" panose="03000509000000000000" pitchFamily="65" charset="-120"/>
                        </a:rPr>
                        <a:t>年限</a:t>
                      </a:r>
                      <a:endParaRPr lang="en-GB" altLang="zh-TW" sz="1600" b="1" kern="1200" dirty="0" smtClean="0">
                        <a:solidFill>
                          <a:schemeClr val="bg1"/>
                        </a:solidFill>
                        <a:latin typeface="標楷體" panose="03000509000000000000" pitchFamily="65" charset="-120"/>
                        <a:ea typeface="標楷體" panose="03000509000000000000" pitchFamily="65" charset="-120"/>
                        <a:cs typeface="+mn-cs"/>
                      </a:endParaRPr>
                    </a:p>
                  </a:txBody>
                  <a:tcPr>
                    <a:solidFill>
                      <a:schemeClr val="tx2"/>
                    </a:solidFill>
                  </a:tcPr>
                </a:tc>
                <a:tc>
                  <a:txBody>
                    <a:bodyPr/>
                    <a:lstStyle/>
                    <a:p>
                      <a:pPr marL="285750" marR="0" lvl="1" indent="-285750" algn="l" defTabSz="91376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600" kern="1200" dirty="0" smtClean="0">
                          <a:latin typeface="標楷體" panose="03000509000000000000" pitchFamily="65" charset="-120"/>
                          <a:ea typeface="標楷體" panose="03000509000000000000" pitchFamily="65" charset="-120"/>
                        </a:rPr>
                        <a:t>當年度</a:t>
                      </a:r>
                      <a:endParaRPr lang="en-US" altLang="zh-TW" sz="1600" kern="1200" dirty="0" smtClean="0">
                        <a:solidFill>
                          <a:schemeClr val="dk1"/>
                        </a:solidFill>
                        <a:latin typeface="標楷體" panose="03000509000000000000" pitchFamily="65" charset="-120"/>
                        <a:ea typeface="標楷體" panose="03000509000000000000" pitchFamily="65" charset="-120"/>
                        <a:cs typeface="+mn-cs"/>
                      </a:endParaRPr>
                    </a:p>
                  </a:txBody>
                  <a:tcPr/>
                </a:tc>
              </a:tr>
              <a:tr h="394518">
                <a:tc>
                  <a:txBody>
                    <a:bodyPr/>
                    <a:lstStyle/>
                    <a:p>
                      <a:pPr marL="0" marR="0" lvl="1" indent="0" algn="l" defTabSz="913761"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en-US" sz="1600" b="1" kern="1200" dirty="0" smtClean="0">
                          <a:solidFill>
                            <a:schemeClr val="bg1"/>
                          </a:solidFill>
                          <a:latin typeface="標楷體" panose="03000509000000000000" pitchFamily="65" charset="-120"/>
                          <a:ea typeface="標楷體" panose="03000509000000000000" pitchFamily="65" charset="-120"/>
                        </a:rPr>
                        <a:t>適用對象</a:t>
                      </a:r>
                      <a:endParaRPr lang="en-GB" altLang="zh-TW" sz="1600" b="1" kern="1200" dirty="0" smtClean="0">
                        <a:solidFill>
                          <a:schemeClr val="bg1"/>
                        </a:solidFill>
                        <a:latin typeface="標楷體" panose="03000509000000000000" pitchFamily="65" charset="-120"/>
                        <a:ea typeface="標楷體" panose="03000509000000000000" pitchFamily="65" charset="-120"/>
                        <a:cs typeface="+mn-cs"/>
                      </a:endParaRPr>
                    </a:p>
                  </a:txBody>
                  <a:tcPr>
                    <a:solidFill>
                      <a:schemeClr val="tx2"/>
                    </a:solidFill>
                  </a:tcPr>
                </a:tc>
                <a:tc>
                  <a:txBody>
                    <a:bodyPr/>
                    <a:lstStyle/>
                    <a:p>
                      <a:pPr marL="285750" marR="0" lvl="1" indent="-285750" algn="l" defTabSz="91376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600" kern="1200" dirty="0" smtClean="0">
                          <a:latin typeface="標楷體" panose="03000509000000000000" pitchFamily="65" charset="-120"/>
                          <a:ea typeface="標楷體" panose="03000509000000000000" pitchFamily="65" charset="-120"/>
                        </a:rPr>
                        <a:t>我國個人或公司</a:t>
                      </a:r>
                      <a:endParaRPr lang="en-US" altLang="zh-TW" sz="1600" kern="1200" dirty="0" smtClean="0">
                        <a:solidFill>
                          <a:schemeClr val="dk1"/>
                        </a:solidFill>
                        <a:latin typeface="標楷體" panose="03000509000000000000" pitchFamily="65" charset="-120"/>
                        <a:ea typeface="標楷體" panose="03000509000000000000" pitchFamily="65" charset="-120"/>
                        <a:cs typeface="+mn-cs"/>
                      </a:endParaRPr>
                    </a:p>
                  </a:txBody>
                  <a:tcPr/>
                </a:tc>
              </a:tr>
              <a:tr h="394518">
                <a:tc>
                  <a:txBody>
                    <a:bodyPr/>
                    <a:lstStyle/>
                    <a:p>
                      <a:pPr marL="0" marR="0" indent="0" algn="l" defTabSz="913761"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en-US" sz="1600" b="1" kern="1200" dirty="0" smtClean="0">
                          <a:solidFill>
                            <a:schemeClr val="bg1"/>
                          </a:solidFill>
                          <a:latin typeface="標楷體" panose="03000509000000000000" pitchFamily="65" charset="-120"/>
                          <a:ea typeface="標楷體" panose="03000509000000000000" pitchFamily="65" charset="-120"/>
                        </a:rPr>
                        <a:t>限制</a:t>
                      </a:r>
                      <a:endParaRPr lang="en-GB" sz="1600" b="1" kern="1200" dirty="0">
                        <a:solidFill>
                          <a:schemeClr val="bg1"/>
                        </a:solidFill>
                        <a:latin typeface="標楷體" panose="03000509000000000000" pitchFamily="65" charset="-120"/>
                        <a:ea typeface="標楷體" panose="03000509000000000000" pitchFamily="65" charset="-120"/>
                        <a:cs typeface="+mn-cs"/>
                      </a:endParaRPr>
                    </a:p>
                  </a:txBody>
                  <a:tcPr>
                    <a:solidFill>
                      <a:schemeClr val="tx2"/>
                    </a:solidFill>
                  </a:tcPr>
                </a:tc>
                <a:tc>
                  <a:txBody>
                    <a:bodyPr/>
                    <a:lstStyle/>
                    <a:p>
                      <a:pPr marL="285750" marR="0" lvl="1" indent="-285750" algn="l" defTabSz="91376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600" kern="1200" dirty="0" smtClean="0">
                          <a:latin typeface="標楷體" panose="03000509000000000000" pitchFamily="65" charset="-120"/>
                          <a:ea typeface="標楷體" panose="03000509000000000000" pitchFamily="65" charset="-120"/>
                        </a:rPr>
                        <a:t>公司得就本項及研發支出投資抵減，兩者擇一適用。</a:t>
                      </a:r>
                      <a:endParaRPr lang="zh-TW" altLang="en-US" sz="1600" kern="1200" dirty="0" smtClean="0">
                        <a:solidFill>
                          <a:schemeClr val="tx1"/>
                        </a:solidFill>
                        <a:latin typeface="標楷體" panose="03000509000000000000" pitchFamily="65" charset="-120"/>
                        <a:ea typeface="標楷體" panose="03000509000000000000" pitchFamily="65" charset="-120"/>
                        <a:cs typeface="+mn-cs"/>
                      </a:endParaRPr>
                    </a:p>
                  </a:txBody>
                  <a:tcPr/>
                </a:tc>
              </a:tr>
            </a:tbl>
          </a:graphicData>
        </a:graphic>
      </p:graphicFrame>
      <p:sp>
        <p:nvSpPr>
          <p:cNvPr id="8" name="Rectangle 2"/>
          <p:cNvSpPr txBox="1">
            <a:spLocks noChangeArrowheads="1"/>
          </p:cNvSpPr>
          <p:nvPr/>
        </p:nvSpPr>
        <p:spPr>
          <a:xfrm>
            <a:off x="0" y="116632"/>
            <a:ext cx="9144000" cy="9361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defRPr/>
            </a:pPr>
            <a:r>
              <a:rPr lang="en-US" altLang="zh-TW" sz="3600" b="1" dirty="0" smtClean="0">
                <a:latin typeface="標楷體" pitchFamily="65" charset="-120"/>
                <a:ea typeface="標楷體" pitchFamily="65" charset="-120"/>
              </a:rPr>
              <a:t>1.5.1 </a:t>
            </a:r>
            <a:r>
              <a:rPr lang="zh-TW" altLang="en-US" sz="3600" b="1" dirty="0" smtClean="0">
                <a:latin typeface="標楷體" pitchFamily="65" charset="-120"/>
                <a:ea typeface="標楷體" pitchFamily="65" charset="-120"/>
              </a:rPr>
              <a:t>產業創新條例</a:t>
            </a:r>
            <a:r>
              <a:rPr lang="en-US" altLang="zh-TW" sz="3600" b="1" dirty="0" smtClean="0">
                <a:latin typeface="標楷體" pitchFamily="65" charset="-120"/>
                <a:ea typeface="標楷體" pitchFamily="65" charset="-120"/>
              </a:rPr>
              <a:t>-</a:t>
            </a:r>
            <a:r>
              <a:rPr lang="zh-TW" altLang="en-US" sz="3600" b="1" dirty="0" smtClean="0">
                <a:latin typeface="標楷體" pitchFamily="65" charset="-120"/>
                <a:ea typeface="標楷體" pitchFamily="65" charset="-120"/>
              </a:rPr>
              <a:t>研發支出費用加倍扣除</a:t>
            </a:r>
            <a:endParaRPr lang="en-US" altLang="zh-TW" sz="3600" b="1" dirty="0" smtClean="0">
              <a:latin typeface="標楷體" pitchFamily="65" charset="-120"/>
              <a:ea typeface="標楷體" pitchFamily="65" charset="-120"/>
            </a:endParaRPr>
          </a:p>
        </p:txBody>
      </p:sp>
      <p:sp>
        <p:nvSpPr>
          <p:cNvPr id="9" name="矩形 8"/>
          <p:cNvSpPr/>
          <p:nvPr/>
        </p:nvSpPr>
        <p:spPr>
          <a:xfrm>
            <a:off x="683568" y="1026734"/>
            <a:ext cx="7992888" cy="461665"/>
          </a:xfrm>
          <a:prstGeom prst="rect">
            <a:avLst/>
          </a:prstGeom>
        </p:spPr>
        <p:txBody>
          <a:bodyPr wrap="square">
            <a:spAutoFit/>
          </a:bodyPr>
          <a:lstStyle/>
          <a:p>
            <a:pPr lvl="0">
              <a:defRPr/>
            </a:pPr>
            <a:r>
              <a:rPr lang="zh-TW" altLang="en-US" sz="2400" b="1" dirty="0" smtClean="0">
                <a:solidFill>
                  <a:srgbClr val="C00000"/>
                </a:solidFill>
                <a:latin typeface="標楷體" pitchFamily="65" charset="-120"/>
                <a:ea typeface="標楷體" pitchFamily="65" charset="-120"/>
              </a:rPr>
              <a:t>研發支出費用加倍扣除</a:t>
            </a:r>
            <a:endParaRPr lang="en-US" altLang="zh-TW" sz="2400" b="1" dirty="0" smtClean="0">
              <a:solidFill>
                <a:srgbClr val="C00000"/>
              </a:solidFill>
              <a:latin typeface="標楷體" pitchFamily="65" charset="-120"/>
              <a:ea typeface="標楷體" pitchFamily="65" charset="-120"/>
            </a:endParaRPr>
          </a:p>
        </p:txBody>
      </p:sp>
      <p:sp>
        <p:nvSpPr>
          <p:cNvPr id="10" name="橢圓 9"/>
          <p:cNvSpPr/>
          <p:nvPr/>
        </p:nvSpPr>
        <p:spPr>
          <a:xfrm>
            <a:off x="467544" y="1196752"/>
            <a:ext cx="216024" cy="21602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xmlns="" val="28810032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21</a:t>
            </a:fld>
            <a:endParaRPr lang="zh-TW" altLang="en-US"/>
          </a:p>
        </p:txBody>
      </p:sp>
      <p:sp>
        <p:nvSpPr>
          <p:cNvPr id="7" name="Text Box 4"/>
          <p:cNvSpPr txBox="1">
            <a:spLocks noChangeArrowheads="1"/>
          </p:cNvSpPr>
          <p:nvPr/>
        </p:nvSpPr>
        <p:spPr bwMode="auto">
          <a:xfrm>
            <a:off x="468312" y="1224915"/>
            <a:ext cx="8352160" cy="907941"/>
          </a:xfrm>
          <a:prstGeom prst="rect">
            <a:avLst/>
          </a:prstGeom>
          <a:noFill/>
          <a:ln w="9525" algn="ctr">
            <a:noFill/>
            <a:miter lim="800000"/>
            <a:headEnd/>
            <a:tailEnd/>
          </a:ln>
          <a:effectLst/>
        </p:spPr>
        <p:txBody>
          <a:bodyPr wrap="square">
            <a:spAutoFit/>
          </a:bodyPr>
          <a:lstStyle/>
          <a:p>
            <a:pPr marL="271463" indent="-271463">
              <a:spcBef>
                <a:spcPct val="50000"/>
              </a:spcBef>
              <a:buFont typeface="Wingdings" pitchFamily="2" charset="2"/>
              <a:buChar char="Ø"/>
            </a:pPr>
            <a:r>
              <a:rPr lang="zh-TW" altLang="zh-TW" sz="1600" dirty="0" smtClean="0">
                <a:latin typeface="標楷體" panose="03000509000000000000" pitchFamily="65" charset="-120"/>
                <a:ea typeface="標楷體" panose="03000509000000000000" pitchFamily="65" charset="-120"/>
              </a:rPr>
              <a:t>農、林、漁、牧、食品、農產加工品、農業生技或農業機具設備製造業</a:t>
            </a:r>
            <a:r>
              <a:rPr lang="zh-TW" altLang="zh-TW" sz="1600" u="sng" dirty="0" smtClean="0">
                <a:latin typeface="標楷體" panose="03000509000000000000" pitchFamily="65" charset="-120"/>
                <a:ea typeface="標楷體" panose="03000509000000000000" pitchFamily="65" charset="-120"/>
              </a:rPr>
              <a:t>從事</a:t>
            </a:r>
            <a:r>
              <a:rPr lang="zh-TW" altLang="zh-TW" sz="1600" b="1" u="sng" dirty="0" smtClean="0">
                <a:latin typeface="標楷體" panose="03000509000000000000" pitchFamily="65" charset="-120"/>
                <a:ea typeface="標楷體" panose="03000509000000000000" pitchFamily="65" charset="-120"/>
              </a:rPr>
              <a:t>研究發展活動</a:t>
            </a:r>
            <a:r>
              <a:rPr lang="zh-TW" altLang="zh-TW" sz="1600" u="sng" dirty="0" smtClean="0">
                <a:latin typeface="標楷體" panose="03000509000000000000" pitchFamily="65" charset="-120"/>
                <a:ea typeface="標楷體" panose="03000509000000000000" pitchFamily="65" charset="-120"/>
              </a:rPr>
              <a:t>認定意見申請書</a:t>
            </a:r>
            <a:endParaRPr lang="en-US" altLang="zh-TW" sz="1600" u="sng" dirty="0" smtClean="0">
              <a:latin typeface="標楷體" panose="03000509000000000000" pitchFamily="65" charset="-120"/>
              <a:ea typeface="標楷體" panose="03000509000000000000" pitchFamily="65" charset="-120"/>
            </a:endParaRPr>
          </a:p>
          <a:p>
            <a:pPr marL="457200" lvl="0" indent="-457200">
              <a:spcBef>
                <a:spcPct val="50000"/>
              </a:spcBef>
            </a:pPr>
            <a:endParaRPr lang="zh-TW" altLang="zh-TW" sz="1400" dirty="0" smtClean="0">
              <a:solidFill>
                <a:srgbClr val="0033CC"/>
              </a:solidFill>
              <a:latin typeface="標楷體" panose="03000509000000000000" pitchFamily="65" charset="-120"/>
              <a:ea typeface="標楷體" panose="03000509000000000000" pitchFamily="65" charset="-120"/>
            </a:endParaRPr>
          </a:p>
        </p:txBody>
      </p:sp>
      <p:graphicFrame>
        <p:nvGraphicFramePr>
          <p:cNvPr id="8" name="表格 7"/>
          <p:cNvGraphicFramePr>
            <a:graphicFrameLocks noGrp="1"/>
          </p:cNvGraphicFramePr>
          <p:nvPr>
            <p:extLst>
              <p:ext uri="{D42A27DB-BD31-4B8C-83A1-F6EECF244321}">
                <p14:modId xmlns:p14="http://schemas.microsoft.com/office/powerpoint/2010/main" xmlns="" val="3329494822"/>
              </p:ext>
            </p:extLst>
          </p:nvPr>
        </p:nvGraphicFramePr>
        <p:xfrm>
          <a:off x="467545" y="1916832"/>
          <a:ext cx="8280920" cy="3617693"/>
        </p:xfrm>
        <a:graphic>
          <a:graphicData uri="http://schemas.openxmlformats.org/drawingml/2006/table">
            <a:tbl>
              <a:tblPr bandRow="1">
                <a:tableStyleId>{5C22544A-7EE6-4342-B048-85BDC9FD1C3A}</a:tableStyleId>
              </a:tblPr>
              <a:tblGrid>
                <a:gridCol w="1408929"/>
                <a:gridCol w="6871991"/>
              </a:tblGrid>
              <a:tr h="528855">
                <a:tc>
                  <a:txBody>
                    <a:bodyPr/>
                    <a:lstStyle/>
                    <a:p>
                      <a:pPr algn="l"/>
                      <a:r>
                        <a:rPr lang="zh-TW" altLang="en-US" sz="1800" b="1" dirty="0" smtClean="0">
                          <a:solidFill>
                            <a:schemeClr val="bg2"/>
                          </a:solidFill>
                          <a:latin typeface="標楷體" panose="03000509000000000000" pitchFamily="65" charset="-120"/>
                          <a:ea typeface="標楷體" panose="03000509000000000000" pitchFamily="65" charset="-120"/>
                        </a:rPr>
                        <a:t>申請依據</a:t>
                      </a:r>
                      <a:endParaRPr lang="zh-TW" altLang="en-US" sz="1800" b="1" dirty="0">
                        <a:solidFill>
                          <a:schemeClr val="bg2"/>
                        </a:solidFill>
                        <a:latin typeface="標楷體" panose="03000509000000000000" pitchFamily="65" charset="-120"/>
                        <a:ea typeface="標楷體" panose="03000509000000000000" pitchFamily="65" charset="-120"/>
                      </a:endParaRPr>
                    </a:p>
                  </a:txBody>
                  <a:tcPr anchor="ctr">
                    <a:solidFill>
                      <a:schemeClr val="accent1"/>
                    </a:solidFill>
                  </a:tcPr>
                </a:tc>
                <a:tc>
                  <a:txBody>
                    <a:bodyPr/>
                    <a:lstStyle/>
                    <a:p>
                      <a:r>
                        <a:rPr lang="zh-TW" altLang="en-US" sz="1600" b="1" kern="1200" dirty="0" smtClean="0">
                          <a:solidFill>
                            <a:schemeClr val="tx1"/>
                          </a:solidFill>
                          <a:latin typeface="標楷體" panose="03000509000000000000" pitchFamily="65" charset="-120"/>
                          <a:ea typeface="標楷體" panose="03000509000000000000" pitchFamily="65" charset="-120"/>
                          <a:cs typeface="+mn-cs"/>
                        </a:rPr>
                        <a:t>行政院農委會</a:t>
                      </a:r>
                      <a:r>
                        <a:rPr lang="en-US" altLang="zh-TW" sz="1600" kern="1200" dirty="0" smtClean="0">
                          <a:solidFill>
                            <a:srgbClr val="0033CC"/>
                          </a:solidFill>
                          <a:latin typeface="標楷體" panose="03000509000000000000" pitchFamily="65" charset="-120"/>
                          <a:ea typeface="標楷體" panose="03000509000000000000" pitchFamily="65" charset="-120"/>
                          <a:cs typeface="+mn-cs"/>
                        </a:rPr>
                        <a:t>—</a:t>
                      </a:r>
                      <a:r>
                        <a:rPr lang="zh-TW" altLang="zh-TW" sz="1600" kern="1200" dirty="0" smtClean="0">
                          <a:solidFill>
                            <a:srgbClr val="0033CC"/>
                          </a:solidFill>
                          <a:latin typeface="標楷體" panose="03000509000000000000" pitchFamily="65" charset="-120"/>
                          <a:ea typeface="標楷體" panose="03000509000000000000" pitchFamily="65" charset="-120"/>
                          <a:cs typeface="+mn-cs"/>
                        </a:rPr>
                        <a:t>依「公司研究發展支出適用投資抵減辦法」第</a:t>
                      </a:r>
                      <a:r>
                        <a:rPr lang="en-GB" altLang="zh-TW" sz="1600" kern="1200" dirty="0" smtClean="0">
                          <a:solidFill>
                            <a:srgbClr val="0033CC"/>
                          </a:solidFill>
                          <a:latin typeface="標楷體" panose="03000509000000000000" pitchFamily="65" charset="-120"/>
                          <a:ea typeface="標楷體" panose="03000509000000000000" pitchFamily="65" charset="-120"/>
                          <a:cs typeface="+mn-cs"/>
                        </a:rPr>
                        <a:t>12</a:t>
                      </a:r>
                      <a:r>
                        <a:rPr lang="zh-TW" altLang="zh-TW" sz="1600" kern="1200" dirty="0" smtClean="0">
                          <a:solidFill>
                            <a:srgbClr val="0033CC"/>
                          </a:solidFill>
                          <a:latin typeface="標楷體" panose="03000509000000000000" pitchFamily="65" charset="-120"/>
                          <a:ea typeface="標楷體" panose="03000509000000000000" pitchFamily="65" charset="-120"/>
                          <a:cs typeface="+mn-cs"/>
                        </a:rPr>
                        <a:t>條申請認定公司研發活動符合第</a:t>
                      </a:r>
                      <a:r>
                        <a:rPr lang="en-GB" altLang="zh-TW" sz="1600" kern="1200" dirty="0" smtClean="0">
                          <a:solidFill>
                            <a:srgbClr val="0033CC"/>
                          </a:solidFill>
                          <a:latin typeface="標楷體" panose="03000509000000000000" pitchFamily="65" charset="-120"/>
                          <a:ea typeface="標楷體" panose="03000509000000000000" pitchFamily="65" charset="-120"/>
                          <a:cs typeface="+mn-cs"/>
                        </a:rPr>
                        <a:t>2</a:t>
                      </a:r>
                      <a:r>
                        <a:rPr lang="zh-TW" altLang="zh-TW" sz="1600" kern="1200" dirty="0" smtClean="0">
                          <a:solidFill>
                            <a:srgbClr val="0033CC"/>
                          </a:solidFill>
                          <a:latin typeface="標楷體" panose="03000509000000000000" pitchFamily="65" charset="-120"/>
                          <a:ea typeface="標楷體" panose="03000509000000000000" pitchFamily="65" charset="-120"/>
                          <a:cs typeface="+mn-cs"/>
                        </a:rPr>
                        <a:t>條及第</a:t>
                      </a:r>
                      <a:r>
                        <a:rPr lang="en-GB" altLang="zh-TW" sz="1600" kern="1200" dirty="0" smtClean="0">
                          <a:solidFill>
                            <a:srgbClr val="0033CC"/>
                          </a:solidFill>
                          <a:latin typeface="標楷體" panose="03000509000000000000" pitchFamily="65" charset="-120"/>
                          <a:ea typeface="標楷體" panose="03000509000000000000" pitchFamily="65" charset="-120"/>
                          <a:cs typeface="+mn-cs"/>
                        </a:rPr>
                        <a:t>3</a:t>
                      </a:r>
                      <a:r>
                        <a:rPr lang="zh-TW" altLang="zh-TW" sz="1600" kern="1200" dirty="0" smtClean="0">
                          <a:solidFill>
                            <a:srgbClr val="0033CC"/>
                          </a:solidFill>
                          <a:latin typeface="標楷體" panose="03000509000000000000" pitchFamily="65" charset="-120"/>
                          <a:ea typeface="標楷體" panose="03000509000000000000" pitchFamily="65" charset="-120"/>
                          <a:cs typeface="+mn-cs"/>
                        </a:rPr>
                        <a:t>條規定</a:t>
                      </a:r>
                      <a:endParaRPr lang="zh-TW" altLang="en-US" sz="1600" dirty="0">
                        <a:latin typeface="標楷體" panose="03000509000000000000" pitchFamily="65" charset="-120"/>
                        <a:ea typeface="標楷體" panose="03000509000000000000" pitchFamily="65" charset="-120"/>
                      </a:endParaRPr>
                    </a:p>
                  </a:txBody>
                  <a:tcPr anchor="ctr"/>
                </a:tc>
              </a:tr>
              <a:tr h="600173">
                <a:tc rowSpan="3">
                  <a:txBody>
                    <a:bodyPr/>
                    <a:lstStyle/>
                    <a:p>
                      <a:pPr algn="l"/>
                      <a:r>
                        <a:rPr lang="zh-TW" altLang="en-US" sz="1800" b="1" dirty="0" smtClean="0">
                          <a:solidFill>
                            <a:schemeClr val="bg2"/>
                          </a:solidFill>
                          <a:latin typeface="標楷體" panose="03000509000000000000" pitchFamily="65" charset="-120"/>
                          <a:ea typeface="標楷體" panose="03000509000000000000" pitchFamily="65" charset="-120"/>
                        </a:rPr>
                        <a:t>申請須知</a:t>
                      </a:r>
                      <a:endParaRPr lang="zh-TW" altLang="en-US" sz="1800" b="1" dirty="0">
                        <a:solidFill>
                          <a:schemeClr val="bg2"/>
                        </a:solidFill>
                        <a:latin typeface="標楷體" panose="03000509000000000000" pitchFamily="65" charset="-120"/>
                        <a:ea typeface="標楷體" panose="03000509000000000000" pitchFamily="65" charset="-120"/>
                      </a:endParaRPr>
                    </a:p>
                  </a:txBody>
                  <a:tcPr anchor="ctr">
                    <a:solidFill>
                      <a:schemeClr val="accent1"/>
                    </a:solidFill>
                  </a:tcPr>
                </a:tc>
                <a:tc>
                  <a:txBody>
                    <a:bodyPr/>
                    <a:lstStyle/>
                    <a:p>
                      <a:pPr marL="0" marR="0" lvl="1" indent="0" algn="l" defTabSz="914400" rtl="0" eaLnBrk="1" fontAlgn="auto" latinLnBrk="0" hangingPunct="1">
                        <a:lnSpc>
                          <a:spcPct val="100000"/>
                        </a:lnSpc>
                        <a:spcBef>
                          <a:spcPts val="0"/>
                        </a:spcBef>
                        <a:spcAft>
                          <a:spcPts val="0"/>
                        </a:spcAft>
                        <a:buClrTx/>
                        <a:buSzTx/>
                        <a:buFont typeface="+mj-lt"/>
                        <a:buNone/>
                        <a:tabLst>
                          <a:tab pos="0" algn="l"/>
                        </a:tabLst>
                        <a:defRPr/>
                      </a:pPr>
                      <a:r>
                        <a:rPr lang="zh-TW" altLang="zh-TW" sz="1600" b="0" kern="1200" dirty="0" smtClean="0">
                          <a:solidFill>
                            <a:schemeClr val="dk1"/>
                          </a:solidFill>
                          <a:latin typeface="標楷體" panose="03000509000000000000" pitchFamily="65" charset="-120"/>
                          <a:ea typeface="標楷體" panose="03000509000000000000" pitchFamily="65" charset="-120"/>
                          <a:cs typeface="+mn-cs"/>
                        </a:rPr>
                        <a:t>公司應於辦理當年度</a:t>
                      </a: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營所稅結算申報</a:t>
                      </a:r>
                      <a:r>
                        <a:rPr lang="zh-TW" altLang="zh-TW" sz="1600" b="0" kern="1200" dirty="0" smtClean="0">
                          <a:solidFill>
                            <a:schemeClr val="dk1"/>
                          </a:solidFill>
                          <a:latin typeface="標楷體" panose="03000509000000000000" pitchFamily="65" charset="-120"/>
                          <a:ea typeface="標楷體" panose="03000509000000000000" pitchFamily="65" charset="-120"/>
                          <a:cs typeface="+mn-cs"/>
                        </a:rPr>
                        <a:t>期間開</a:t>
                      </a: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始前</a:t>
                      </a:r>
                      <a:r>
                        <a:rPr lang="en-US" altLang="zh-TW" sz="1600" b="1" kern="1200" dirty="0" smtClean="0">
                          <a:solidFill>
                            <a:schemeClr val="dk1"/>
                          </a:solidFill>
                          <a:latin typeface="標楷體" panose="03000509000000000000" pitchFamily="65" charset="-120"/>
                          <a:ea typeface="標楷體" panose="03000509000000000000" pitchFamily="65" charset="-120"/>
                          <a:cs typeface="+mn-cs"/>
                        </a:rPr>
                        <a:t>3</a:t>
                      </a: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個月起至申報截止日內</a:t>
                      </a:r>
                      <a:r>
                        <a:rPr lang="zh-TW" altLang="zh-TW" sz="1600" b="1" kern="1200" dirty="0" smtClean="0">
                          <a:solidFill>
                            <a:srgbClr val="FF0000"/>
                          </a:solidFill>
                          <a:latin typeface="標楷體" panose="03000509000000000000" pitchFamily="65" charset="-120"/>
                          <a:ea typeface="標楷體" panose="03000509000000000000" pitchFamily="65" charset="-120"/>
                          <a:cs typeface="+mn-cs"/>
                        </a:rPr>
                        <a:t>（曆年制為</a:t>
                      </a:r>
                      <a:r>
                        <a:rPr lang="en-US" altLang="zh-TW" sz="1600" b="1" kern="1200" dirty="0" smtClean="0">
                          <a:solidFill>
                            <a:srgbClr val="FF0000"/>
                          </a:solidFill>
                          <a:latin typeface="標楷體" panose="03000509000000000000" pitchFamily="65" charset="-120"/>
                          <a:ea typeface="標楷體" panose="03000509000000000000" pitchFamily="65" charset="-120"/>
                          <a:cs typeface="+mn-cs"/>
                        </a:rPr>
                        <a:t>2</a:t>
                      </a:r>
                      <a:r>
                        <a:rPr lang="zh-TW" altLang="zh-TW" sz="1600" b="1" kern="1200" dirty="0" smtClean="0">
                          <a:solidFill>
                            <a:srgbClr val="FF0000"/>
                          </a:solidFill>
                          <a:latin typeface="標楷體" panose="03000509000000000000" pitchFamily="65" charset="-120"/>
                          <a:ea typeface="標楷體" panose="03000509000000000000" pitchFamily="65" charset="-120"/>
                          <a:cs typeface="+mn-cs"/>
                        </a:rPr>
                        <a:t>至</a:t>
                      </a:r>
                      <a:r>
                        <a:rPr lang="en-US" altLang="zh-TW" sz="1600" b="1" kern="1200" dirty="0" smtClean="0">
                          <a:solidFill>
                            <a:srgbClr val="FF0000"/>
                          </a:solidFill>
                          <a:latin typeface="標楷體" panose="03000509000000000000" pitchFamily="65" charset="-120"/>
                          <a:ea typeface="標楷體" panose="03000509000000000000" pitchFamily="65" charset="-120"/>
                          <a:cs typeface="+mn-cs"/>
                        </a:rPr>
                        <a:t>5</a:t>
                      </a:r>
                      <a:r>
                        <a:rPr lang="zh-TW" altLang="zh-TW" sz="1600" b="1" kern="1200" dirty="0" smtClean="0">
                          <a:solidFill>
                            <a:srgbClr val="FF0000"/>
                          </a:solidFill>
                          <a:latin typeface="標楷體" panose="03000509000000000000" pitchFamily="65" charset="-120"/>
                          <a:ea typeface="標楷體" panose="03000509000000000000" pitchFamily="65" charset="-120"/>
                          <a:cs typeface="+mn-cs"/>
                        </a:rPr>
                        <a:t>月）</a:t>
                      </a:r>
                      <a:r>
                        <a:rPr lang="zh-TW" altLang="zh-TW" sz="1600" kern="1200" dirty="0" smtClean="0">
                          <a:solidFill>
                            <a:schemeClr val="dk1"/>
                          </a:solidFill>
                          <a:latin typeface="標楷體" panose="03000509000000000000" pitchFamily="65" charset="-120"/>
                          <a:ea typeface="標楷體" panose="03000509000000000000" pitchFamily="65" charset="-120"/>
                          <a:cs typeface="+mn-cs"/>
                        </a:rPr>
                        <a:t>，向</a:t>
                      </a:r>
                      <a:r>
                        <a:rPr lang="zh-TW" altLang="en-US" sz="1600" kern="1200" dirty="0" smtClean="0">
                          <a:solidFill>
                            <a:schemeClr val="dk1"/>
                          </a:solidFill>
                          <a:latin typeface="標楷體" panose="03000509000000000000" pitchFamily="65" charset="-120"/>
                          <a:ea typeface="標楷體" panose="03000509000000000000" pitchFamily="65" charset="-120"/>
                          <a:cs typeface="+mn-cs"/>
                        </a:rPr>
                        <a:t>農委會</a:t>
                      </a:r>
                      <a:r>
                        <a:rPr lang="zh-TW" altLang="zh-TW" sz="1600" kern="1200" dirty="0" smtClean="0">
                          <a:solidFill>
                            <a:schemeClr val="dk1"/>
                          </a:solidFill>
                          <a:latin typeface="標楷體" panose="03000509000000000000" pitchFamily="65" charset="-120"/>
                          <a:ea typeface="標楷體" panose="03000509000000000000" pitchFamily="65" charset="-120"/>
                          <a:cs typeface="+mn-cs"/>
                        </a:rPr>
                        <a:t>申請認定。逾期不受理。</a:t>
                      </a:r>
                    </a:p>
                  </a:txBody>
                  <a:tcPr anchor="ctr"/>
                </a:tc>
              </a:tr>
              <a:tr h="335106">
                <a:tc vMerge="1">
                  <a:txBody>
                    <a:bodyPr/>
                    <a:lstStyle/>
                    <a:p>
                      <a:endParaRPr lang="zh-TW" altLang="en-US"/>
                    </a:p>
                  </a:txBody>
                  <a:tcPr/>
                </a:tc>
                <a:tc>
                  <a:txBody>
                    <a:bodyPr/>
                    <a:lstStyle/>
                    <a:p>
                      <a:pPr marL="0" marR="0" lvl="1" indent="0" algn="l" defTabSz="914400" rtl="0" eaLnBrk="1" fontAlgn="auto" latinLnBrk="0" hangingPunct="1">
                        <a:lnSpc>
                          <a:spcPct val="100000"/>
                        </a:lnSpc>
                        <a:spcBef>
                          <a:spcPts val="0"/>
                        </a:spcBef>
                        <a:spcAft>
                          <a:spcPts val="0"/>
                        </a:spcAft>
                        <a:buClrTx/>
                        <a:buSzTx/>
                        <a:buFont typeface="+mj-lt"/>
                        <a:buNone/>
                        <a:tabLst>
                          <a:tab pos="0" algn="l"/>
                        </a:tabLst>
                        <a:defRPr/>
                      </a:pP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申請日</a:t>
                      </a:r>
                      <a:r>
                        <a:rPr lang="zh-TW" altLang="en-US" sz="1600" kern="1200" dirty="0" smtClean="0">
                          <a:solidFill>
                            <a:schemeClr val="dk1"/>
                          </a:solidFill>
                          <a:latin typeface="標楷體" panose="03000509000000000000" pitchFamily="65" charset="-120"/>
                          <a:ea typeface="標楷體" panose="03000509000000000000" pitchFamily="65" charset="-120"/>
                          <a:cs typeface="+mn-cs"/>
                        </a:rPr>
                        <a:t>：為</a:t>
                      </a:r>
                      <a:r>
                        <a:rPr lang="zh-TW" altLang="zh-TW" sz="1600" kern="1200" dirty="0" smtClean="0">
                          <a:solidFill>
                            <a:schemeClr val="dk1"/>
                          </a:solidFill>
                          <a:latin typeface="標楷體" panose="03000509000000000000" pitchFamily="65" charset="-120"/>
                          <a:ea typeface="標楷體" panose="03000509000000000000" pitchFamily="65" charset="-120"/>
                          <a:cs typeface="+mn-cs"/>
                        </a:rPr>
                        <a:t>送達日；但以掛號郵寄者</a:t>
                      </a:r>
                      <a:r>
                        <a:rPr lang="zh-TW" altLang="en-US" sz="1600" kern="1200" dirty="0" smtClean="0">
                          <a:solidFill>
                            <a:schemeClr val="dk1"/>
                          </a:solidFill>
                          <a:latin typeface="標楷體" panose="03000509000000000000" pitchFamily="65" charset="-120"/>
                          <a:ea typeface="標楷體" panose="03000509000000000000" pitchFamily="65" charset="-120"/>
                          <a:cs typeface="+mn-cs"/>
                        </a:rPr>
                        <a:t>：</a:t>
                      </a:r>
                      <a:r>
                        <a:rPr lang="zh-TW" altLang="zh-TW" sz="1600" kern="1200" dirty="0" smtClean="0">
                          <a:solidFill>
                            <a:schemeClr val="dk1"/>
                          </a:solidFill>
                          <a:latin typeface="標楷體" panose="03000509000000000000" pitchFamily="65" charset="-120"/>
                          <a:ea typeface="標楷體" panose="03000509000000000000" pitchFamily="65" charset="-120"/>
                          <a:cs typeface="+mn-cs"/>
                        </a:rPr>
                        <a:t>郵戳日為準。</a:t>
                      </a:r>
                      <a:endParaRPr lang="zh-TW" altLang="zh-TW" sz="1600" dirty="0" smtClean="0">
                        <a:latin typeface="標楷體" panose="03000509000000000000" pitchFamily="65" charset="-120"/>
                        <a:ea typeface="標楷體" panose="03000509000000000000" pitchFamily="65" charset="-120"/>
                      </a:endParaRPr>
                    </a:p>
                  </a:txBody>
                  <a:tcPr anchor="ctr"/>
                </a:tc>
              </a:tr>
              <a:tr h="497129">
                <a:tc vMerge="1">
                  <a:txBody>
                    <a:bodyPr/>
                    <a:lstStyle/>
                    <a:p>
                      <a:endParaRPr lang="zh-TW" altLang="en-US" dirty="0">
                        <a:latin typeface="SimSun" pitchFamily="2" charset="-122"/>
                        <a:ea typeface="SimSun" pitchFamily="2" charset="-122"/>
                      </a:endParaRPr>
                    </a:p>
                  </a:txBody>
                  <a:tcPr>
                    <a:solidFill>
                      <a:schemeClr val="accent1"/>
                    </a:solidFill>
                  </a:tcPr>
                </a:tc>
                <a:tc>
                  <a:txBody>
                    <a:bodyPr/>
                    <a:lstStyle/>
                    <a:p>
                      <a:pPr marL="0" marR="0" lvl="1" indent="0" algn="l" defTabSz="914400" rtl="0" eaLnBrk="1" fontAlgn="auto" latinLnBrk="0" hangingPunct="1">
                        <a:lnSpc>
                          <a:spcPct val="100000"/>
                        </a:lnSpc>
                        <a:spcBef>
                          <a:spcPts val="0"/>
                        </a:spcBef>
                        <a:spcAft>
                          <a:spcPts val="0"/>
                        </a:spcAft>
                        <a:buClrTx/>
                        <a:buSzTx/>
                        <a:buFont typeface="+mj-lt"/>
                        <a:buNone/>
                        <a:tabLst>
                          <a:tab pos="0" algn="l"/>
                        </a:tabLst>
                        <a:defRPr/>
                      </a:pPr>
                      <a:r>
                        <a:rPr lang="zh-TW" altLang="zh-TW" sz="1600" kern="1200" dirty="0" smtClean="0">
                          <a:solidFill>
                            <a:srgbClr val="0070C0"/>
                          </a:solidFill>
                          <a:latin typeface="標楷體" panose="03000509000000000000" pitchFamily="65" charset="-120"/>
                          <a:ea typeface="標楷體" panose="03000509000000000000" pitchFamily="65" charset="-120"/>
                          <a:cs typeface="+mn-cs"/>
                        </a:rPr>
                        <a:t>本辦法第</a:t>
                      </a:r>
                      <a:r>
                        <a:rPr lang="en-US" altLang="zh-TW" sz="1600" kern="1200" dirty="0" smtClean="0">
                          <a:solidFill>
                            <a:srgbClr val="0070C0"/>
                          </a:solidFill>
                          <a:latin typeface="標楷體" panose="03000509000000000000" pitchFamily="65" charset="-120"/>
                          <a:ea typeface="標楷體" panose="03000509000000000000" pitchFamily="65" charset="-120"/>
                          <a:cs typeface="+mn-cs"/>
                        </a:rPr>
                        <a:t>16</a:t>
                      </a:r>
                      <a:r>
                        <a:rPr lang="zh-TW" altLang="zh-TW" sz="1600" kern="1200" dirty="0" smtClean="0">
                          <a:solidFill>
                            <a:srgbClr val="0070C0"/>
                          </a:solidFill>
                          <a:latin typeface="標楷體" panose="03000509000000000000" pitchFamily="65" charset="-120"/>
                          <a:ea typeface="標楷體" panose="03000509000000000000" pitchFamily="65" charset="-120"/>
                          <a:cs typeface="+mn-cs"/>
                        </a:rPr>
                        <a:t>條規定</a:t>
                      </a:r>
                      <a:r>
                        <a:rPr lang="zh-TW" altLang="zh-TW" sz="1600" kern="1200" dirty="0" smtClean="0">
                          <a:solidFill>
                            <a:schemeClr val="dk1"/>
                          </a:solidFill>
                          <a:latin typeface="標楷體" panose="03000509000000000000" pitchFamily="65" charset="-120"/>
                          <a:ea typeface="標楷體" panose="03000509000000000000" pitchFamily="65" charset="-120"/>
                          <a:cs typeface="+mn-cs"/>
                        </a:rPr>
                        <a:t>，已依其他法規享有租稅優惠者，不得就同一事項重覆享有本辦法所定之獎勵。</a:t>
                      </a:r>
                      <a:endParaRPr lang="zh-TW" altLang="zh-TW" sz="1600" dirty="0" smtClean="0">
                        <a:latin typeface="標楷體" panose="03000509000000000000" pitchFamily="65" charset="-120"/>
                        <a:ea typeface="標楷體" panose="03000509000000000000" pitchFamily="65" charset="-120"/>
                      </a:endParaRPr>
                    </a:p>
                  </a:txBody>
                  <a:tcPr anchor="ctr"/>
                </a:tc>
              </a:tr>
              <a:tr h="292820">
                <a:tc>
                  <a:txBody>
                    <a:bodyPr/>
                    <a:lstStyle/>
                    <a:p>
                      <a:pPr algn="l"/>
                      <a:r>
                        <a:rPr lang="zh-TW" altLang="en-US" sz="1800" b="1" dirty="0" smtClean="0">
                          <a:solidFill>
                            <a:schemeClr val="bg2"/>
                          </a:solidFill>
                          <a:latin typeface="標楷體" panose="03000509000000000000" pitchFamily="65" charset="-120"/>
                          <a:ea typeface="標楷體" panose="03000509000000000000" pitchFamily="65" charset="-120"/>
                        </a:rPr>
                        <a:t>檢附文件</a:t>
                      </a:r>
                      <a:endParaRPr lang="zh-TW" altLang="en-US" sz="1800" b="1" dirty="0">
                        <a:solidFill>
                          <a:schemeClr val="bg2"/>
                        </a:solidFill>
                        <a:latin typeface="標楷體" panose="03000509000000000000" pitchFamily="65" charset="-120"/>
                        <a:ea typeface="標楷體" panose="03000509000000000000" pitchFamily="65" charset="-120"/>
                      </a:endParaRPr>
                    </a:p>
                  </a:txBody>
                  <a:tcPr anchor="ctr">
                    <a:solidFill>
                      <a:schemeClr val="accent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600" dirty="0" smtClean="0">
                          <a:latin typeface="標楷體" panose="03000509000000000000" pitchFamily="65" charset="-120"/>
                          <a:ea typeface="標楷體" panose="03000509000000000000" pitchFamily="65" charset="-120"/>
                        </a:rPr>
                        <a:t>如申請書之右下</a:t>
                      </a:r>
                      <a:r>
                        <a:rPr lang="en-US" altLang="zh-TW" sz="1600" dirty="0" smtClean="0">
                          <a:latin typeface="標楷體" panose="03000509000000000000" pitchFamily="65" charset="-120"/>
                          <a:ea typeface="標楷體" panose="03000509000000000000" pitchFamily="65" charset="-120"/>
                        </a:rPr>
                        <a:t>(</a:t>
                      </a:r>
                      <a:r>
                        <a:rPr lang="zh-TW" altLang="en-US" sz="1600" dirty="0" smtClean="0">
                          <a:latin typeface="標楷體" panose="03000509000000000000" pitchFamily="65" charset="-120"/>
                          <a:ea typeface="標楷體" panose="03000509000000000000" pitchFamily="65" charset="-120"/>
                        </a:rPr>
                        <a:t>四</a:t>
                      </a:r>
                      <a:r>
                        <a:rPr lang="en-US" altLang="zh-TW" sz="1600" dirty="0" smtClean="0">
                          <a:latin typeface="標楷體" panose="03000509000000000000" pitchFamily="65" charset="-120"/>
                          <a:ea typeface="標楷體" panose="03000509000000000000" pitchFamily="65" charset="-120"/>
                        </a:rPr>
                        <a:t>)</a:t>
                      </a:r>
                      <a:r>
                        <a:rPr lang="zh-TW" altLang="en-US" sz="1600" dirty="0" smtClean="0">
                          <a:latin typeface="標楷體" panose="03000509000000000000" pitchFamily="65" charset="-120"/>
                          <a:ea typeface="標楷體" panose="03000509000000000000" pitchFamily="65" charset="-120"/>
                        </a:rPr>
                        <a:t>說明</a:t>
                      </a:r>
                      <a:endParaRPr lang="zh-TW" altLang="zh-TW" sz="1600" dirty="0" smtClean="0">
                        <a:latin typeface="標楷體" panose="03000509000000000000" pitchFamily="65" charset="-120"/>
                        <a:ea typeface="標楷體" panose="03000509000000000000" pitchFamily="65" charset="-120"/>
                      </a:endParaRPr>
                    </a:p>
                  </a:txBody>
                  <a:tcPr anchor="ctr"/>
                </a:tc>
              </a:tr>
              <a:tr h="5369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1" kern="1200" dirty="0" smtClean="0">
                          <a:solidFill>
                            <a:schemeClr val="bg2"/>
                          </a:solidFill>
                          <a:latin typeface="標楷體" panose="03000509000000000000" pitchFamily="65" charset="-120"/>
                          <a:ea typeface="標楷體" panose="03000509000000000000" pitchFamily="65" charset="-120"/>
                          <a:cs typeface="+mn-cs"/>
                        </a:rPr>
                        <a:t>其他</a:t>
                      </a:r>
                    </a:p>
                  </a:txBody>
                  <a:tcPr anchor="ctr">
                    <a:solidFill>
                      <a:schemeClr val="accent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600" kern="1200" dirty="0" smtClean="0">
                          <a:solidFill>
                            <a:schemeClr val="dk1"/>
                          </a:solidFill>
                          <a:latin typeface="標楷體" panose="03000509000000000000" pitchFamily="65" charset="-120"/>
                          <a:ea typeface="標楷體" panose="03000509000000000000" pitchFamily="65" charset="-120"/>
                          <a:cs typeface="+mn-cs"/>
                        </a:rPr>
                        <a:t>農委會</a:t>
                      </a:r>
                      <a:r>
                        <a:rPr lang="zh-TW" altLang="zh-TW" sz="1600" kern="1200" dirty="0" smtClean="0">
                          <a:solidFill>
                            <a:schemeClr val="dk1"/>
                          </a:solidFill>
                          <a:latin typeface="標楷體" panose="03000509000000000000" pitchFamily="65" charset="-120"/>
                          <a:ea typeface="標楷體" panose="03000509000000000000" pitchFamily="65" charset="-120"/>
                          <a:cs typeface="+mn-cs"/>
                        </a:rPr>
                        <a:t>對公司</a:t>
                      </a: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研究發展計畫</a:t>
                      </a:r>
                      <a:r>
                        <a:rPr lang="zh-TW" altLang="zh-TW" sz="1600" kern="1200" dirty="0" smtClean="0">
                          <a:solidFill>
                            <a:schemeClr val="dk1"/>
                          </a:solidFill>
                          <a:latin typeface="標楷體" panose="03000509000000000000" pitchFamily="65" charset="-120"/>
                          <a:ea typeface="標楷體" panose="03000509000000000000" pitchFamily="65" charset="-120"/>
                          <a:cs typeface="+mn-cs"/>
                        </a:rPr>
                        <a:t>所認定之結果並非行政處分，所認定之結果將以附件函送公司所在地稽徵機關核辦。</a:t>
                      </a:r>
                    </a:p>
                  </a:txBody>
                  <a:tcPr anchor="ctr"/>
                </a:tc>
              </a:tr>
              <a:tr h="5784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b="1" kern="1200" dirty="0" smtClean="0">
                          <a:solidFill>
                            <a:schemeClr val="bg2"/>
                          </a:solidFill>
                          <a:latin typeface="標楷體" panose="03000509000000000000" pitchFamily="65" charset="-120"/>
                          <a:ea typeface="標楷體" panose="03000509000000000000" pitchFamily="65" charset="-120"/>
                          <a:cs typeface="+mn-cs"/>
                        </a:rPr>
                        <a:t>優惠</a:t>
                      </a:r>
                    </a:p>
                  </a:txBody>
                  <a:tcPr anchor="ctr">
                    <a:solidFill>
                      <a:schemeClr val="accent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600" b="1" dirty="0" smtClean="0">
                          <a:latin typeface="標楷體" panose="03000509000000000000" pitchFamily="65" charset="-120"/>
                          <a:ea typeface="標楷體" panose="03000509000000000000" pitchFamily="65" charset="-120"/>
                        </a:rPr>
                        <a:t>研究發展費用</a:t>
                      </a:r>
                      <a:r>
                        <a:rPr lang="zh-TW" altLang="en-US" sz="1600" dirty="0" smtClean="0">
                          <a:latin typeface="標楷體" panose="03000509000000000000" pitchFamily="65" charset="-120"/>
                          <a:ea typeface="標楷體" panose="03000509000000000000" pitchFamily="65" charset="-120"/>
                        </a:rPr>
                        <a:t>，在同一課稅年度內按</a:t>
                      </a:r>
                      <a:r>
                        <a:rPr lang="en-US" altLang="zh-TW" sz="1600" b="1" dirty="0" smtClean="0">
                          <a:latin typeface="標楷體" panose="03000509000000000000" pitchFamily="65" charset="-120"/>
                          <a:ea typeface="標楷體" panose="03000509000000000000" pitchFamily="65" charset="-120"/>
                        </a:rPr>
                        <a:t>15%</a:t>
                      </a:r>
                      <a:r>
                        <a:rPr lang="zh-TW" altLang="en-US" sz="1600" dirty="0" smtClean="0">
                          <a:latin typeface="標楷體" panose="03000509000000000000" pitchFamily="65" charset="-120"/>
                          <a:ea typeface="標楷體" panose="03000509000000000000" pitchFamily="65" charset="-120"/>
                        </a:rPr>
                        <a:t>抵減當年度應納營利事業所得</a:t>
                      </a:r>
                      <a:r>
                        <a:rPr lang="zh-TW" altLang="en-US" sz="1600" b="1" dirty="0" smtClean="0">
                          <a:latin typeface="標楷體" panose="03000509000000000000" pitchFamily="65" charset="-120"/>
                          <a:ea typeface="標楷體" panose="03000509000000000000" pitchFamily="65" charset="-120"/>
                        </a:rPr>
                        <a:t>稅額</a:t>
                      </a:r>
                      <a:r>
                        <a:rPr lang="zh-TW" altLang="en-US" sz="1600" dirty="0" smtClean="0">
                          <a:latin typeface="標楷體" panose="03000509000000000000" pitchFamily="65" charset="-120"/>
                          <a:ea typeface="標楷體" panose="03000509000000000000" pitchFamily="65" charset="-120"/>
                        </a:rPr>
                        <a:t>，且</a:t>
                      </a:r>
                      <a:r>
                        <a:rPr lang="zh-TW" altLang="en-US" sz="1600" b="1" dirty="0" smtClean="0">
                          <a:latin typeface="標楷體" panose="03000509000000000000" pitchFamily="65" charset="-120"/>
                          <a:ea typeface="標楷體" panose="03000509000000000000" pitchFamily="65" charset="-120"/>
                        </a:rPr>
                        <a:t>≦</a:t>
                      </a:r>
                      <a:r>
                        <a:rPr lang="zh-TW" altLang="en-US" sz="1600" dirty="0" smtClean="0">
                          <a:latin typeface="標楷體" panose="03000509000000000000" pitchFamily="65" charset="-120"/>
                          <a:ea typeface="標楷體" panose="03000509000000000000" pitchFamily="65" charset="-120"/>
                        </a:rPr>
                        <a:t>應納營利事業所得</a:t>
                      </a:r>
                      <a:r>
                        <a:rPr lang="zh-TW" altLang="en-US" sz="1600" b="1" dirty="0" smtClean="0">
                          <a:latin typeface="標楷體" panose="03000509000000000000" pitchFamily="65" charset="-120"/>
                          <a:ea typeface="標楷體" panose="03000509000000000000" pitchFamily="65" charset="-120"/>
                        </a:rPr>
                        <a:t>稅額</a:t>
                      </a:r>
                      <a:r>
                        <a:rPr lang="en-US" altLang="zh-TW" sz="1600" b="1" dirty="0" smtClean="0">
                          <a:latin typeface="標楷體" panose="03000509000000000000" pitchFamily="65" charset="-120"/>
                          <a:ea typeface="標楷體" panose="03000509000000000000" pitchFamily="65" charset="-120"/>
                        </a:rPr>
                        <a:t>30%</a:t>
                      </a:r>
                      <a:r>
                        <a:rPr lang="zh-TW" altLang="en-US" sz="1600" b="1" dirty="0" smtClean="0">
                          <a:latin typeface="標楷體" panose="03000509000000000000" pitchFamily="65" charset="-120"/>
                          <a:ea typeface="標楷體" panose="03000509000000000000" pitchFamily="65" charset="-120"/>
                        </a:rPr>
                        <a:t>為限</a:t>
                      </a:r>
                      <a:r>
                        <a:rPr lang="zh-TW" altLang="en-US" sz="1600" dirty="0" smtClean="0">
                          <a:latin typeface="標楷體" panose="03000509000000000000" pitchFamily="65" charset="-120"/>
                          <a:ea typeface="標楷體" panose="03000509000000000000" pitchFamily="65" charset="-120"/>
                        </a:rPr>
                        <a:t>。</a:t>
                      </a:r>
                    </a:p>
                  </a:txBody>
                  <a:tcPr anchor="ctr"/>
                </a:tc>
              </a:tr>
            </a:tbl>
          </a:graphicData>
        </a:graphic>
      </p:graphicFrame>
      <p:graphicFrame>
        <p:nvGraphicFramePr>
          <p:cNvPr id="9" name="物件 8"/>
          <p:cNvGraphicFramePr>
            <a:graphicFrameLocks noChangeAspect="1"/>
          </p:cNvGraphicFramePr>
          <p:nvPr>
            <p:extLst>
              <p:ext uri="{D42A27DB-BD31-4B8C-83A1-F6EECF244321}">
                <p14:modId xmlns:p14="http://schemas.microsoft.com/office/powerpoint/2010/main" xmlns="" val="1129113598"/>
              </p:ext>
            </p:extLst>
          </p:nvPr>
        </p:nvGraphicFramePr>
        <p:xfrm>
          <a:off x="4427984" y="3956228"/>
          <a:ext cx="914400" cy="771525"/>
        </p:xfrm>
        <a:graphic>
          <a:graphicData uri="http://schemas.openxmlformats.org/presentationml/2006/ole">
            <p:oleObj spid="_x0000_s3273" name="Document" showAsIcon="1" r:id="rId3" imgW="914400" imgH="771525" progId="Word.Document.8">
              <p:embed/>
            </p:oleObj>
          </a:graphicData>
        </a:graphic>
      </p:graphicFrame>
      <p:sp>
        <p:nvSpPr>
          <p:cNvPr id="10" name="矩形 9"/>
          <p:cNvSpPr/>
          <p:nvPr/>
        </p:nvSpPr>
        <p:spPr>
          <a:xfrm>
            <a:off x="444284" y="5662989"/>
            <a:ext cx="7596336" cy="646331"/>
          </a:xfrm>
          <a:prstGeom prst="rect">
            <a:avLst/>
          </a:prstGeom>
        </p:spPr>
        <p:txBody>
          <a:bodyPr wrap="square">
            <a:spAutoFit/>
          </a:bodyPr>
          <a:lstStyle/>
          <a:p>
            <a:r>
              <a:rPr lang="zh-TW" altLang="en-US" sz="1200" dirty="0" smtClean="0">
                <a:latin typeface="標楷體" panose="03000509000000000000" pitchFamily="65" charset="-120"/>
                <a:ea typeface="標楷體" panose="03000509000000000000" pitchFamily="65" charset="-120"/>
              </a:rPr>
              <a:t>註：*</a:t>
            </a:r>
            <a:r>
              <a:rPr lang="zh-TW" altLang="en-US" sz="1200" dirty="0">
                <a:latin typeface="標楷體" panose="03000509000000000000" pitchFamily="65" charset="-120"/>
                <a:ea typeface="標楷體" panose="03000509000000000000" pitchFamily="65" charset="-120"/>
              </a:rPr>
              <a:t>重大違反環汙、勞工及食安等法律者停止並追回其違章行為所屬年度享受租稅優惠之待遇。</a:t>
            </a:r>
          </a:p>
          <a:p>
            <a:r>
              <a:rPr lang="zh-TW" altLang="en-US" sz="1200" dirty="0" smtClean="0">
                <a:latin typeface="標楷體" panose="03000509000000000000" pitchFamily="65" charset="-120"/>
                <a:ea typeface="標楷體" panose="03000509000000000000" pitchFamily="65" charset="-120"/>
              </a:rPr>
              <a:t>        *最近</a:t>
            </a:r>
            <a:r>
              <a:rPr lang="en-US" altLang="zh-TW" sz="1200" dirty="0" smtClean="0">
                <a:latin typeface="標楷體" panose="03000509000000000000" pitchFamily="65" charset="-120"/>
                <a:ea typeface="標楷體" panose="03000509000000000000" pitchFamily="65" charset="-120"/>
              </a:rPr>
              <a:t>3</a:t>
            </a:r>
            <a:r>
              <a:rPr lang="zh-TW" altLang="en-US" sz="1200" dirty="0" smtClean="0">
                <a:latin typeface="標楷體" panose="03000509000000000000" pitchFamily="65" charset="-120"/>
                <a:ea typeface="標楷體" panose="03000509000000000000" pitchFamily="65" charset="-120"/>
              </a:rPr>
              <a:t>年內</a:t>
            </a:r>
            <a:r>
              <a:rPr lang="zh-TW" altLang="en-US" sz="1200" dirty="0">
                <a:latin typeface="標楷體" panose="03000509000000000000" pitchFamily="65" charset="-120"/>
                <a:ea typeface="標楷體" panose="03000509000000000000" pitchFamily="65" charset="-120"/>
              </a:rPr>
              <a:t>未重大違反者始得依產創條例申請研究發展投資抵減。</a:t>
            </a:r>
          </a:p>
          <a:p>
            <a:r>
              <a:rPr lang="zh-TW" altLang="en-US" sz="1200" dirty="0" smtClean="0">
                <a:latin typeface="標楷體" panose="03000509000000000000" pitchFamily="65" charset="-120"/>
                <a:ea typeface="標楷體" panose="03000509000000000000" pitchFamily="65" charset="-120"/>
              </a:rPr>
              <a:t>        *最近</a:t>
            </a:r>
            <a:r>
              <a:rPr lang="en-US" altLang="zh-TW" sz="1200" dirty="0" smtClean="0">
                <a:latin typeface="標楷體" panose="03000509000000000000" pitchFamily="65" charset="-120"/>
                <a:ea typeface="標楷體" panose="03000509000000000000" pitchFamily="65" charset="-120"/>
              </a:rPr>
              <a:t>3</a:t>
            </a:r>
            <a:r>
              <a:rPr lang="zh-TW" altLang="en-US" sz="1200" dirty="0" smtClean="0">
                <a:latin typeface="標楷體" panose="03000509000000000000" pitchFamily="65" charset="-120"/>
                <a:ea typeface="標楷體" panose="03000509000000000000" pitchFamily="65" charset="-120"/>
              </a:rPr>
              <a:t>年內</a:t>
            </a:r>
            <a:r>
              <a:rPr lang="zh-TW" altLang="en-US" sz="1200" dirty="0">
                <a:latin typeface="標楷體" panose="03000509000000000000" pitchFamily="65" charset="-120"/>
                <a:ea typeface="標楷體" panose="03000509000000000000" pitchFamily="65" charset="-120"/>
              </a:rPr>
              <a:t>重大違反者不得申請產創條例之獎勵或補助，並應追回違法期間</a:t>
            </a:r>
            <a:r>
              <a:rPr lang="zh-TW" altLang="en-US" sz="1200" dirty="0" smtClean="0">
                <a:latin typeface="標楷體" panose="03000509000000000000" pitchFamily="65" charset="-120"/>
                <a:ea typeface="標楷體" panose="03000509000000000000" pitchFamily="65" charset="-120"/>
              </a:rPr>
              <a:t>內所</a:t>
            </a:r>
            <a:r>
              <a:rPr lang="zh-TW" altLang="en-US" sz="1200" dirty="0">
                <a:latin typeface="標楷體" panose="03000509000000000000" pitchFamily="65" charset="-120"/>
                <a:ea typeface="標楷體" panose="03000509000000000000" pitchFamily="65" charset="-120"/>
              </a:rPr>
              <a:t>獲得之獎勵或補助。</a:t>
            </a:r>
          </a:p>
        </p:txBody>
      </p:sp>
      <p:sp>
        <p:nvSpPr>
          <p:cNvPr id="12" name="Rectangle 2"/>
          <p:cNvSpPr txBox="1">
            <a:spLocks noChangeArrowheads="1"/>
          </p:cNvSpPr>
          <p:nvPr/>
        </p:nvSpPr>
        <p:spPr>
          <a:xfrm>
            <a:off x="467544" y="116632"/>
            <a:ext cx="8424936" cy="108012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altLang="zh-TW" sz="3900" b="1" dirty="0" smtClean="0">
                <a:latin typeface="標楷體" pitchFamily="65" charset="-120"/>
                <a:ea typeface="標楷體" pitchFamily="65" charset="-120"/>
              </a:rPr>
              <a:t>1.5.1 </a:t>
            </a:r>
            <a:r>
              <a:rPr lang="zh-TW" altLang="en-US" sz="3900" b="1" dirty="0" smtClean="0">
                <a:latin typeface="標楷體" pitchFamily="65" charset="-120"/>
                <a:ea typeface="標楷體" pitchFamily="65" charset="-120"/>
              </a:rPr>
              <a:t>產業創新條例</a:t>
            </a:r>
            <a:r>
              <a:rPr lang="en-US" altLang="zh-TW" sz="3900" b="1" dirty="0" smtClean="0">
                <a:latin typeface="標楷體" pitchFamily="65" charset="-120"/>
                <a:ea typeface="標楷體" pitchFamily="65" charset="-120"/>
              </a:rPr>
              <a:t>-</a:t>
            </a:r>
            <a:r>
              <a:rPr lang="zh-TW" altLang="en-US" sz="4000" b="1" dirty="0" smtClean="0">
                <a:latin typeface="標楷體" pitchFamily="65" charset="-120"/>
                <a:ea typeface="標楷體" pitchFamily="65" charset="-120"/>
              </a:rPr>
              <a:t>研發投抵申請程序</a:t>
            </a:r>
            <a:endParaRPr lang="en-US" altLang="zh-TW" sz="4000" b="1" dirty="0" smtClean="0">
              <a:latin typeface="標楷體" pitchFamily="65" charset="-120"/>
              <a:ea typeface="標楷體" pitchFamily="65" charset="-120"/>
            </a:endParaRPr>
          </a:p>
        </p:txBody>
      </p:sp>
    </p:spTree>
    <p:extLst>
      <p:ext uri="{BB962C8B-B14F-4D97-AF65-F5344CB8AC3E}">
        <p14:creationId xmlns:p14="http://schemas.microsoft.com/office/powerpoint/2010/main" xmlns="" val="3751524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22</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xmlns="" val="3249403538"/>
              </p:ext>
            </p:extLst>
          </p:nvPr>
        </p:nvGraphicFramePr>
        <p:xfrm>
          <a:off x="179512" y="1484786"/>
          <a:ext cx="8712968" cy="4608509"/>
        </p:xfrm>
        <a:graphic>
          <a:graphicData uri="http://schemas.openxmlformats.org/drawingml/2006/table">
            <a:tbl>
              <a:tblPr firstRow="1" bandRow="1">
                <a:tableStyleId>{5C22544A-7EE6-4342-B048-85BDC9FD1C3A}</a:tableStyleId>
              </a:tblPr>
              <a:tblGrid>
                <a:gridCol w="1109286"/>
                <a:gridCol w="4147298"/>
                <a:gridCol w="3456384"/>
              </a:tblGrid>
              <a:tr h="379573">
                <a:tc>
                  <a:txBody>
                    <a:bodyPr/>
                    <a:lstStyle/>
                    <a:p>
                      <a:endParaRPr lang="zh-TW" altLang="en-US" sz="1600" b="1" dirty="0">
                        <a:latin typeface="標楷體" panose="03000509000000000000" pitchFamily="65" charset="-120"/>
                        <a:ea typeface="標楷體" panose="03000509000000000000" pitchFamily="65" charset="-120"/>
                      </a:endParaRPr>
                    </a:p>
                  </a:txBody>
                  <a:tcPr/>
                </a:tc>
                <a:tc gridSpan="2">
                  <a:txBody>
                    <a:bodyPr/>
                    <a:lstStyle/>
                    <a:p>
                      <a:pPr algn="ctr"/>
                      <a:r>
                        <a:rPr lang="zh-TW" altLang="en-US" sz="1600" b="1" kern="1200" spc="-20" dirty="0" smtClean="0">
                          <a:solidFill>
                            <a:schemeClr val="lt1"/>
                          </a:solidFill>
                          <a:latin typeface="標楷體" panose="03000509000000000000" pitchFamily="65" charset="-120"/>
                          <a:ea typeface="標楷體" panose="03000509000000000000" pitchFamily="65" charset="-120"/>
                          <a:cs typeface="Arial" panose="020B0604020202020204" pitchFamily="34" charset="0"/>
                        </a:rPr>
                        <a:t>產業創新條例第</a:t>
                      </a:r>
                      <a:r>
                        <a:rPr lang="en-US" altLang="zh-TW" sz="1600" b="1" kern="1200" spc="-20" dirty="0" smtClean="0">
                          <a:solidFill>
                            <a:schemeClr val="lt1"/>
                          </a:solidFill>
                          <a:latin typeface="標楷體" panose="03000509000000000000" pitchFamily="65" charset="-120"/>
                          <a:ea typeface="標楷體" panose="03000509000000000000" pitchFamily="65" charset="-120"/>
                          <a:cs typeface="Arial" panose="020B0604020202020204" pitchFamily="34" charset="0"/>
                        </a:rPr>
                        <a:t>12</a:t>
                      </a:r>
                      <a:r>
                        <a:rPr lang="zh-TW" altLang="en-US" sz="1600" b="1" kern="1200" spc="-20" dirty="0" smtClean="0">
                          <a:solidFill>
                            <a:schemeClr val="lt1"/>
                          </a:solidFill>
                          <a:latin typeface="標楷體" panose="03000509000000000000" pitchFamily="65" charset="-120"/>
                          <a:ea typeface="標楷體" panose="03000509000000000000" pitchFamily="65" charset="-120"/>
                          <a:cs typeface="Arial" panose="020B0604020202020204" pitchFamily="34" charset="0"/>
                        </a:rPr>
                        <a:t>條之</a:t>
                      </a:r>
                      <a:r>
                        <a:rPr lang="en-US" altLang="zh-TW" sz="1600" b="1" kern="1200" spc="-20" dirty="0" smtClean="0">
                          <a:solidFill>
                            <a:schemeClr val="lt1"/>
                          </a:solidFill>
                          <a:latin typeface="標楷體" panose="03000509000000000000" pitchFamily="65" charset="-120"/>
                          <a:ea typeface="標楷體" panose="03000509000000000000" pitchFamily="65" charset="-120"/>
                          <a:cs typeface="Arial" panose="020B0604020202020204" pitchFamily="34" charset="0"/>
                        </a:rPr>
                        <a:t>1</a:t>
                      </a:r>
                      <a:endParaRPr lang="zh-TW" altLang="en-US" sz="1600" b="1" dirty="0">
                        <a:latin typeface="標楷體" panose="03000509000000000000" pitchFamily="65" charset="-120"/>
                        <a:ea typeface="標楷體" panose="03000509000000000000" pitchFamily="65" charset="-120"/>
                      </a:endParaRPr>
                    </a:p>
                  </a:txBody>
                  <a:tcPr/>
                </a:tc>
                <a:tc hMerge="1">
                  <a:txBody>
                    <a:bodyPr/>
                    <a:lstStyle/>
                    <a:p>
                      <a:endParaRPr lang="zh-TW" altLang="en-US"/>
                    </a:p>
                  </a:txBody>
                  <a:tcPr/>
                </a:tc>
              </a:tr>
              <a:tr h="395414">
                <a:tc>
                  <a:txBody>
                    <a:bodyPr/>
                    <a:lstStyle/>
                    <a:p>
                      <a:pPr algn="ctr"/>
                      <a:r>
                        <a:rPr lang="zh-TW" altLang="en-US" sz="1600" b="1" dirty="0" smtClean="0">
                          <a:latin typeface="標楷體" panose="03000509000000000000" pitchFamily="65" charset="-120"/>
                          <a:ea typeface="標楷體" panose="03000509000000000000" pitchFamily="65" charset="-120"/>
                        </a:rPr>
                        <a:t>受讓公司</a:t>
                      </a:r>
                      <a:endParaRPr lang="en-US" altLang="zh-TW" sz="1600" b="1" dirty="0" smtClean="0">
                        <a:latin typeface="標楷體" panose="03000509000000000000" pitchFamily="65" charset="-120"/>
                        <a:ea typeface="標楷體" panose="03000509000000000000" pitchFamily="65" charset="-12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600" b="0" kern="1200" dirty="0" smtClean="0">
                          <a:solidFill>
                            <a:schemeClr val="dk1"/>
                          </a:solidFill>
                          <a:latin typeface="標楷體" panose="03000509000000000000" pitchFamily="65" charset="-120"/>
                          <a:ea typeface="標楷體" panose="03000509000000000000" pitchFamily="65" charset="-120"/>
                          <a:cs typeface="+mn-cs"/>
                        </a:rPr>
                        <a:t>上市、上櫃或興櫃公司</a:t>
                      </a:r>
                      <a:endParaRPr lang="en-US" altLang="zh-TW" sz="1600" b="0" kern="1200" dirty="0" smtClean="0">
                        <a:solidFill>
                          <a:schemeClr val="dk1"/>
                        </a:solidFill>
                        <a:latin typeface="標楷體" panose="03000509000000000000" pitchFamily="65" charset="-120"/>
                        <a:ea typeface="標楷體" panose="03000509000000000000" pitchFamily="65" charset="-120"/>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600" b="0" kern="1200" dirty="0" smtClean="0">
                          <a:solidFill>
                            <a:schemeClr val="dk1"/>
                          </a:solidFill>
                          <a:latin typeface="標楷體" panose="03000509000000000000" pitchFamily="65" charset="-120"/>
                          <a:ea typeface="標楷體" panose="03000509000000000000" pitchFamily="65" charset="-120"/>
                          <a:cs typeface="+mn-cs"/>
                        </a:rPr>
                        <a:t>非上市、上櫃或興櫃公司</a:t>
                      </a:r>
                      <a:endParaRPr lang="en-US" altLang="zh-TW" sz="1600" b="0" kern="1200" dirty="0" smtClean="0">
                        <a:solidFill>
                          <a:schemeClr val="dk1"/>
                        </a:solidFill>
                        <a:latin typeface="標楷體" panose="03000509000000000000" pitchFamily="65" charset="-120"/>
                        <a:ea typeface="標楷體" panose="03000509000000000000" pitchFamily="65" charset="-120"/>
                        <a:cs typeface="+mn-cs"/>
                      </a:endParaRPr>
                    </a:p>
                  </a:txBody>
                  <a:tcPr/>
                </a:tc>
              </a:tr>
              <a:tr h="395414">
                <a:tc>
                  <a:txBody>
                    <a:bodyPr/>
                    <a:lstStyle/>
                    <a:p>
                      <a:pPr algn="ctr"/>
                      <a:r>
                        <a:rPr lang="zh-TW" altLang="en-US" sz="1600" b="1" dirty="0" smtClean="0">
                          <a:latin typeface="標楷體" panose="03000509000000000000" pitchFamily="65" charset="-120"/>
                          <a:ea typeface="標楷體" panose="03000509000000000000" pitchFamily="65" charset="-120"/>
                        </a:rPr>
                        <a:t>讓與人</a:t>
                      </a:r>
                      <a:endParaRPr lang="en-US" altLang="zh-TW" sz="1600" b="1" dirty="0" smtClean="0">
                        <a:latin typeface="標楷體" panose="03000509000000000000" pitchFamily="65" charset="-120"/>
                        <a:ea typeface="標楷體" panose="03000509000000000000" pitchFamily="65" charset="-120"/>
                      </a:endParaRPr>
                    </a:p>
                  </a:txBody>
                  <a:tcPr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600" b="0" kern="1200" dirty="0" smtClean="0">
                          <a:solidFill>
                            <a:schemeClr val="tx1"/>
                          </a:solidFill>
                          <a:latin typeface="標楷體" panose="03000509000000000000" pitchFamily="65" charset="-120"/>
                          <a:ea typeface="標楷體" panose="03000509000000000000" pitchFamily="65" charset="-120"/>
                          <a:cs typeface="+mn-cs"/>
                        </a:rPr>
                        <a:t>我國個人或公司</a:t>
                      </a:r>
                      <a:endParaRPr lang="zh-TW" altLang="en-US" sz="1600" b="0" dirty="0">
                        <a:latin typeface="標楷體" panose="03000509000000000000" pitchFamily="65" charset="-120"/>
                        <a:ea typeface="標楷體" panose="03000509000000000000" pitchFamily="65" charset="-120"/>
                      </a:endParaRPr>
                    </a:p>
                  </a:txBody>
                  <a:tcPr/>
                </a:tc>
                <a:tc hMerge="1">
                  <a:txBody>
                    <a:bodyPr/>
                    <a:lstStyle/>
                    <a:p>
                      <a:endParaRPr lang="zh-TW" altLang="en-US"/>
                    </a:p>
                  </a:txBody>
                  <a:tcPr/>
                </a:tc>
              </a:tr>
              <a:tr h="379573">
                <a:tc>
                  <a:txBody>
                    <a:bodyPr/>
                    <a:lstStyle/>
                    <a:p>
                      <a:pPr algn="ctr"/>
                      <a:r>
                        <a:rPr lang="zh-TW" altLang="en-US" sz="1600" b="1" dirty="0" smtClean="0">
                          <a:latin typeface="標楷體" panose="03000509000000000000" pitchFamily="65" charset="-120"/>
                          <a:ea typeface="標楷體" panose="03000509000000000000" pitchFamily="65" charset="-120"/>
                        </a:rPr>
                        <a:t>適用期限</a:t>
                      </a:r>
                      <a:endParaRPr lang="zh-TW" altLang="en-US" sz="1600" b="1" dirty="0">
                        <a:latin typeface="標楷體" panose="03000509000000000000" pitchFamily="65" charset="-120"/>
                        <a:ea typeface="標楷體" panose="03000509000000000000" pitchFamily="65" charset="-120"/>
                      </a:endParaRPr>
                    </a:p>
                  </a:txBody>
                  <a:tcPr anchor="ctr"/>
                </a:tc>
                <a:tc gridSpan="2">
                  <a:txBody>
                    <a:bodyPr/>
                    <a:lstStyle/>
                    <a:p>
                      <a:pPr algn="ctr"/>
                      <a:r>
                        <a:rPr lang="zh-TW" altLang="en-US" sz="1600" b="0" i="0" u="none" strike="noStrike" kern="1200" baseline="0" dirty="0" smtClean="0">
                          <a:solidFill>
                            <a:schemeClr val="dk1"/>
                          </a:solidFill>
                          <a:latin typeface="標楷體" panose="03000509000000000000" pitchFamily="65" charset="-120"/>
                          <a:ea typeface="標楷體" panose="03000509000000000000" pitchFamily="65" charset="-120"/>
                          <a:cs typeface="+mn-cs"/>
                        </a:rPr>
                        <a:t>自</a:t>
                      </a:r>
                      <a:r>
                        <a:rPr lang="en-US" altLang="zh-TW" sz="1600" b="0" i="0" u="none" strike="noStrike" kern="1200" baseline="0" dirty="0" smtClean="0">
                          <a:solidFill>
                            <a:schemeClr val="dk1"/>
                          </a:solidFill>
                          <a:latin typeface="標楷體" panose="03000509000000000000" pitchFamily="65" charset="-120"/>
                          <a:ea typeface="標楷體" panose="03000509000000000000" pitchFamily="65" charset="-120"/>
                          <a:cs typeface="+mn-cs"/>
                        </a:rPr>
                        <a:t>105</a:t>
                      </a:r>
                      <a:r>
                        <a:rPr lang="zh-TW" altLang="en-US" sz="1600" b="0" i="0" u="none" strike="noStrike" kern="1200" baseline="0" dirty="0" smtClean="0">
                          <a:solidFill>
                            <a:schemeClr val="dk1"/>
                          </a:solidFill>
                          <a:latin typeface="標楷體" panose="03000509000000000000" pitchFamily="65" charset="-120"/>
                          <a:ea typeface="標楷體" panose="03000509000000000000" pitchFamily="65" charset="-120"/>
                          <a:cs typeface="+mn-cs"/>
                        </a:rPr>
                        <a:t>年</a:t>
                      </a:r>
                      <a:r>
                        <a:rPr lang="en-US" altLang="zh-TW" sz="1600" b="0" i="0" u="none" strike="noStrike" kern="1200" baseline="0" dirty="0" smtClean="0">
                          <a:solidFill>
                            <a:schemeClr val="dk1"/>
                          </a:solidFill>
                          <a:latin typeface="標楷體" panose="03000509000000000000" pitchFamily="65" charset="-120"/>
                          <a:ea typeface="標楷體" panose="03000509000000000000" pitchFamily="65" charset="-120"/>
                          <a:cs typeface="+mn-cs"/>
                        </a:rPr>
                        <a:t>1</a:t>
                      </a:r>
                      <a:r>
                        <a:rPr lang="zh-TW" altLang="en-US" sz="1600" b="0" i="0" u="none" strike="noStrike" kern="1200" baseline="0" dirty="0" smtClean="0">
                          <a:solidFill>
                            <a:schemeClr val="dk1"/>
                          </a:solidFill>
                          <a:latin typeface="標楷體" panose="03000509000000000000" pitchFamily="65" charset="-120"/>
                          <a:ea typeface="標楷體" panose="03000509000000000000" pitchFamily="65" charset="-120"/>
                          <a:cs typeface="+mn-cs"/>
                        </a:rPr>
                        <a:t>月</a:t>
                      </a:r>
                      <a:r>
                        <a:rPr lang="en-US" altLang="zh-TW" sz="1600" b="0" i="0" u="none" strike="noStrike" kern="1200" baseline="0" dirty="0" smtClean="0">
                          <a:solidFill>
                            <a:schemeClr val="dk1"/>
                          </a:solidFill>
                          <a:latin typeface="標楷體" panose="03000509000000000000" pitchFamily="65" charset="-120"/>
                          <a:ea typeface="標楷體" panose="03000509000000000000" pitchFamily="65" charset="-120"/>
                          <a:cs typeface="+mn-cs"/>
                        </a:rPr>
                        <a:t>1</a:t>
                      </a:r>
                      <a:r>
                        <a:rPr lang="zh-TW" altLang="en-US" sz="1600" b="0" i="0" u="none" strike="noStrike" kern="1200" baseline="0" dirty="0" smtClean="0">
                          <a:solidFill>
                            <a:schemeClr val="dk1"/>
                          </a:solidFill>
                          <a:latin typeface="標楷體" panose="03000509000000000000" pitchFamily="65" charset="-120"/>
                          <a:ea typeface="標楷體" panose="03000509000000000000" pitchFamily="65" charset="-120"/>
                          <a:cs typeface="+mn-cs"/>
                        </a:rPr>
                        <a:t>日起至</a:t>
                      </a:r>
                      <a:r>
                        <a:rPr lang="en-US" altLang="zh-TW" sz="1600" b="0" i="0" u="none" strike="noStrike" kern="1200" baseline="0" dirty="0" smtClean="0">
                          <a:solidFill>
                            <a:schemeClr val="dk1"/>
                          </a:solidFill>
                          <a:latin typeface="標楷體" panose="03000509000000000000" pitchFamily="65" charset="-120"/>
                          <a:ea typeface="標楷體" panose="03000509000000000000" pitchFamily="65" charset="-120"/>
                          <a:cs typeface="+mn-cs"/>
                        </a:rPr>
                        <a:t>108</a:t>
                      </a:r>
                      <a:r>
                        <a:rPr lang="zh-TW" altLang="en-US" sz="1600" b="0" i="0" u="none" strike="noStrike" kern="1200" baseline="0" dirty="0" smtClean="0">
                          <a:solidFill>
                            <a:schemeClr val="dk1"/>
                          </a:solidFill>
                          <a:latin typeface="標楷體" panose="03000509000000000000" pitchFamily="65" charset="-120"/>
                          <a:ea typeface="標楷體" panose="03000509000000000000" pitchFamily="65" charset="-120"/>
                          <a:cs typeface="+mn-cs"/>
                        </a:rPr>
                        <a:t>年</a:t>
                      </a:r>
                      <a:r>
                        <a:rPr lang="en-US" altLang="zh-TW" sz="1600" b="0" i="0" u="none" strike="noStrike" kern="1200" baseline="0" dirty="0" smtClean="0">
                          <a:solidFill>
                            <a:schemeClr val="dk1"/>
                          </a:solidFill>
                          <a:latin typeface="標楷體" panose="03000509000000000000" pitchFamily="65" charset="-120"/>
                          <a:ea typeface="標楷體" panose="03000509000000000000" pitchFamily="65" charset="-120"/>
                          <a:cs typeface="+mn-cs"/>
                        </a:rPr>
                        <a:t>12</a:t>
                      </a:r>
                      <a:r>
                        <a:rPr lang="zh-TW" altLang="en-US" sz="1600" b="0" i="0" u="none" strike="noStrike" kern="1200" baseline="0" dirty="0" smtClean="0">
                          <a:solidFill>
                            <a:schemeClr val="dk1"/>
                          </a:solidFill>
                          <a:latin typeface="標楷體" panose="03000509000000000000" pitchFamily="65" charset="-120"/>
                          <a:ea typeface="標楷體" panose="03000509000000000000" pitchFamily="65" charset="-120"/>
                          <a:cs typeface="+mn-cs"/>
                        </a:rPr>
                        <a:t>月</a:t>
                      </a:r>
                      <a:r>
                        <a:rPr lang="en-US" altLang="zh-TW" sz="1600" b="0" i="0" u="none" strike="noStrike" kern="1200" baseline="0" dirty="0" smtClean="0">
                          <a:solidFill>
                            <a:schemeClr val="dk1"/>
                          </a:solidFill>
                          <a:latin typeface="標楷體" panose="03000509000000000000" pitchFamily="65" charset="-120"/>
                          <a:ea typeface="標楷體" panose="03000509000000000000" pitchFamily="65" charset="-120"/>
                          <a:cs typeface="+mn-cs"/>
                        </a:rPr>
                        <a:t>31</a:t>
                      </a:r>
                      <a:r>
                        <a:rPr lang="zh-TW" altLang="en-US" sz="1600" b="0" i="0" u="none" strike="noStrike" kern="1200" baseline="0" dirty="0" smtClean="0">
                          <a:solidFill>
                            <a:schemeClr val="dk1"/>
                          </a:solidFill>
                          <a:latin typeface="標楷體" panose="03000509000000000000" pitchFamily="65" charset="-120"/>
                          <a:ea typeface="標楷體" panose="03000509000000000000" pitchFamily="65" charset="-120"/>
                          <a:cs typeface="+mn-cs"/>
                        </a:rPr>
                        <a:t>日止</a:t>
                      </a:r>
                      <a:endParaRPr lang="zh-TW" altLang="en-US" sz="1600" b="0" i="0" u="none" strike="noStrike" kern="1200" baseline="0" dirty="0">
                        <a:solidFill>
                          <a:schemeClr val="dk1"/>
                        </a:solidFill>
                        <a:latin typeface="標楷體" panose="03000509000000000000" pitchFamily="65" charset="-120"/>
                        <a:ea typeface="標楷體" panose="03000509000000000000" pitchFamily="65" charset="-120"/>
                        <a:cs typeface="+mn-cs"/>
                      </a:endParaRPr>
                    </a:p>
                  </a:txBody>
                  <a:tcPr/>
                </a:tc>
                <a:tc hMerge="1">
                  <a:txBody>
                    <a:bodyPr/>
                    <a:lstStyle/>
                    <a:p>
                      <a:endParaRPr lang="zh-TW" altLang="en-US"/>
                    </a:p>
                  </a:txBody>
                  <a:tcPr/>
                </a:tc>
              </a:tr>
              <a:tr h="550755">
                <a:tc>
                  <a:txBody>
                    <a:bodyPr/>
                    <a:lstStyle/>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en-US" sz="1600" b="1" kern="1200" dirty="0" smtClean="0">
                          <a:solidFill>
                            <a:schemeClr val="dk1"/>
                          </a:solidFill>
                          <a:latin typeface="標楷體" panose="03000509000000000000" pitchFamily="65" charset="-120"/>
                          <a:ea typeface="標楷體" panose="03000509000000000000" pitchFamily="65" charset="-120"/>
                          <a:cs typeface="+mn-cs"/>
                        </a:rPr>
                        <a:t>緩課期限</a:t>
                      </a:r>
                      <a:endParaRPr lang="en-GB" altLang="zh-TW" sz="1600" b="1" kern="1200" dirty="0" smtClean="0">
                        <a:solidFill>
                          <a:schemeClr val="dk1"/>
                        </a:solidFill>
                        <a:latin typeface="標楷體" panose="03000509000000000000" pitchFamily="65" charset="-120"/>
                        <a:ea typeface="標楷體" panose="03000509000000000000" pitchFamily="65" charset="-120"/>
                        <a:cs typeface="+mn-cs"/>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600" b="0" kern="1200" dirty="0" smtClean="0">
                          <a:solidFill>
                            <a:schemeClr val="tx1"/>
                          </a:solidFill>
                          <a:latin typeface="標楷體" panose="03000509000000000000" pitchFamily="65" charset="-120"/>
                          <a:ea typeface="標楷體" panose="03000509000000000000" pitchFamily="65" charset="-120"/>
                          <a:cs typeface="+mn-cs"/>
                        </a:rPr>
                        <a:t>所得於認股年度次年起之第五年課徵所得稅</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600" b="0" kern="1200" dirty="0" smtClean="0">
                          <a:solidFill>
                            <a:schemeClr val="tx1"/>
                          </a:solidFill>
                          <a:latin typeface="標楷體" panose="03000509000000000000" pitchFamily="65" charset="-120"/>
                          <a:ea typeface="標楷體" panose="03000509000000000000" pitchFamily="65" charset="-120"/>
                          <a:cs typeface="+mn-cs"/>
                        </a:rPr>
                        <a:t>所得於實際轉讓時課徵所得稅</a:t>
                      </a:r>
                      <a:endParaRPr lang="en-US" altLang="zh-TW" sz="1600" b="0" kern="1200" dirty="0" smtClean="0">
                        <a:solidFill>
                          <a:schemeClr val="tx1"/>
                        </a:solidFill>
                        <a:latin typeface="標楷體" panose="03000509000000000000" pitchFamily="65" charset="-120"/>
                        <a:ea typeface="標楷體" panose="03000509000000000000" pitchFamily="65" charset="-120"/>
                        <a:cs typeface="+mn-cs"/>
                      </a:endParaRPr>
                    </a:p>
                  </a:txBody>
                  <a:tcPr/>
                </a:tc>
              </a:tr>
              <a:tr h="910975">
                <a:tc>
                  <a:txBody>
                    <a:bodyPr/>
                    <a:lstStyle/>
                    <a:p>
                      <a:pPr algn="ctr"/>
                      <a:r>
                        <a:rPr lang="zh-TW" altLang="en-US" sz="1600" b="1" dirty="0" smtClean="0">
                          <a:latin typeface="標楷體" panose="03000509000000000000" pitchFamily="65" charset="-120"/>
                          <a:ea typeface="標楷體" panose="03000509000000000000" pitchFamily="65" charset="-120"/>
                        </a:rPr>
                        <a:t>限制</a:t>
                      </a:r>
                      <a:endParaRPr lang="zh-TW" altLang="en-US" sz="1600" b="1" dirty="0">
                        <a:latin typeface="標楷體" panose="03000509000000000000" pitchFamily="65" charset="-120"/>
                        <a:ea typeface="標楷體" panose="03000509000000000000" pitchFamily="65" charset="-120"/>
                      </a:endParaRPr>
                    </a:p>
                  </a:txBody>
                  <a:tcPr anchor="ct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600" b="0" kern="1200" dirty="0" smtClean="0">
                          <a:solidFill>
                            <a:schemeClr val="tx1"/>
                          </a:solidFill>
                          <a:latin typeface="標楷體" panose="03000509000000000000" pitchFamily="65" charset="-120"/>
                          <a:ea typeface="標楷體" panose="03000509000000000000" pitchFamily="65" charset="-120"/>
                          <a:cs typeface="+mn-cs"/>
                        </a:rPr>
                        <a:t>緩課期間內轉讓</a:t>
                      </a:r>
                      <a:r>
                        <a:rPr lang="en-US" altLang="zh-TW" sz="1600" b="0" kern="1200" dirty="0" smtClean="0">
                          <a:solidFill>
                            <a:schemeClr val="tx1"/>
                          </a:solidFill>
                          <a:latin typeface="標楷體" panose="03000509000000000000" pitchFamily="65" charset="-120"/>
                          <a:ea typeface="標楷體" panose="03000509000000000000" pitchFamily="65" charset="-120"/>
                          <a:cs typeface="+mn-cs"/>
                        </a:rPr>
                        <a:t>(</a:t>
                      </a:r>
                      <a:r>
                        <a:rPr lang="zh-TW" altLang="en-US" sz="1600" b="0" kern="1200" dirty="0" smtClean="0">
                          <a:solidFill>
                            <a:schemeClr val="tx1"/>
                          </a:solidFill>
                          <a:latin typeface="標楷體" panose="03000509000000000000" pitchFamily="65" charset="-120"/>
                          <a:ea typeface="標楷體" panose="03000509000000000000" pitchFamily="65" charset="-120"/>
                          <a:cs typeface="+mn-cs"/>
                        </a:rPr>
                        <a:t>買賣、贈與、作為遺產分配、公司減資銷除股份、公司清算或其他致股份所有權變更者</a:t>
                      </a:r>
                      <a:r>
                        <a:rPr lang="en-US" altLang="zh-TW" sz="1600" b="0" kern="1200" dirty="0" smtClean="0">
                          <a:solidFill>
                            <a:schemeClr val="tx1"/>
                          </a:solidFill>
                          <a:latin typeface="標楷體" panose="03000509000000000000" pitchFamily="65" charset="-120"/>
                          <a:ea typeface="標楷體" panose="03000509000000000000" pitchFamily="65" charset="-120"/>
                          <a:cs typeface="+mn-cs"/>
                        </a:rPr>
                        <a:t>)</a:t>
                      </a:r>
                      <a:r>
                        <a:rPr lang="zh-TW" altLang="en-US" sz="1600" b="0" kern="1200" dirty="0" smtClean="0">
                          <a:solidFill>
                            <a:schemeClr val="tx1"/>
                          </a:solidFill>
                          <a:latin typeface="標楷體" panose="03000509000000000000" pitchFamily="65" charset="-120"/>
                          <a:ea typeface="標楷體" panose="03000509000000000000" pitchFamily="65" charset="-120"/>
                          <a:cs typeface="+mn-cs"/>
                        </a:rPr>
                        <a:t>或帳簿劃撥至開設之有價證券保管劃撥帳戶者，應於轉讓或辦理帳簿劃撥之年度課徵所得稅</a:t>
                      </a:r>
                      <a:endParaRPr lang="en-GB" altLang="zh-TW" sz="1600" b="0" kern="1200" dirty="0" smtClean="0">
                        <a:solidFill>
                          <a:schemeClr val="tx1"/>
                        </a:solidFill>
                        <a:latin typeface="標楷體" panose="03000509000000000000" pitchFamily="65" charset="-120"/>
                        <a:ea typeface="標楷體" panose="03000509000000000000" pitchFamily="65" charset="-120"/>
                        <a:cs typeface="+mn-cs"/>
                      </a:endParaRPr>
                    </a:p>
                  </a:txBody>
                  <a:tcPr/>
                </a:tc>
                <a:tc hMerge="1">
                  <a:txBody>
                    <a:bodyPr/>
                    <a:lstStyle/>
                    <a:p>
                      <a:endParaRPr lang="zh-TW" altLang="en-US"/>
                    </a:p>
                  </a:txBody>
                  <a:tcPr/>
                </a:tc>
              </a:tr>
              <a:tr h="645274">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600" b="1" kern="1200" dirty="0" smtClean="0">
                          <a:solidFill>
                            <a:schemeClr val="dk1"/>
                          </a:solidFill>
                          <a:latin typeface="標楷體" panose="03000509000000000000" pitchFamily="65" charset="-120"/>
                          <a:ea typeface="標楷體" panose="03000509000000000000" pitchFamily="65" charset="-120"/>
                          <a:cs typeface="+mn-cs"/>
                        </a:rPr>
                        <a:t>計價</a:t>
                      </a:r>
                      <a:endParaRPr lang="en-GB" altLang="zh-TW" sz="1600" b="1" kern="1200" dirty="0" smtClean="0">
                        <a:solidFill>
                          <a:schemeClr val="dk1"/>
                        </a:solidFill>
                        <a:latin typeface="標楷體" panose="03000509000000000000" pitchFamily="65" charset="-120"/>
                        <a:ea typeface="標楷體" panose="03000509000000000000" pitchFamily="65" charset="-120"/>
                        <a:cs typeface="+mn-cs"/>
                      </a:endParaRPr>
                    </a:p>
                    <a:p>
                      <a:pPr algn="ctr"/>
                      <a:endParaRPr lang="zh-TW" altLang="en-US" sz="1600" b="1" dirty="0">
                        <a:latin typeface="標楷體" panose="03000509000000000000" pitchFamily="65" charset="-120"/>
                        <a:ea typeface="標楷體" panose="03000509000000000000" pitchFamily="65" charset="-120"/>
                      </a:endParaRPr>
                    </a:p>
                  </a:txBody>
                  <a:tcPr anchor="ctr"/>
                </a:tc>
                <a:tc>
                  <a:txBody>
                    <a:bodyPr/>
                    <a:lstStyle/>
                    <a:p>
                      <a:pPr marL="0" marR="0" indent="0" algn="l" defTabSz="913761"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en-US" sz="1600" b="0" kern="1200" dirty="0" smtClean="0">
                          <a:solidFill>
                            <a:schemeClr val="tx1"/>
                          </a:solidFill>
                          <a:latin typeface="標楷體" panose="03000509000000000000" pitchFamily="65" charset="-120"/>
                          <a:ea typeface="標楷體" panose="03000509000000000000" pitchFamily="65" charset="-120"/>
                          <a:cs typeface="+mn-cs"/>
                        </a:rPr>
                        <a:t>以「</a:t>
                      </a:r>
                      <a:r>
                        <a:rPr lang="zh-TW" altLang="zh-TW" sz="1600" b="1" kern="1200" dirty="0" smtClean="0">
                          <a:solidFill>
                            <a:schemeClr val="accent1"/>
                          </a:solidFill>
                          <a:latin typeface="標楷體" panose="03000509000000000000" pitchFamily="65" charset="-120"/>
                          <a:ea typeface="標楷體" panose="03000509000000000000" pitchFamily="65" charset="-120"/>
                          <a:cs typeface="+mn-cs"/>
                        </a:rPr>
                        <a:t>作價抵繳認股股款</a:t>
                      </a:r>
                      <a:r>
                        <a:rPr lang="zh-TW" altLang="en-US" sz="1600" b="1" kern="1200" dirty="0" smtClean="0">
                          <a:solidFill>
                            <a:schemeClr val="accent1"/>
                          </a:solidFill>
                          <a:latin typeface="標楷體" panose="03000509000000000000" pitchFamily="65" charset="-120"/>
                          <a:ea typeface="標楷體" panose="03000509000000000000" pitchFamily="65" charset="-120"/>
                          <a:cs typeface="+mn-cs"/>
                        </a:rPr>
                        <a:t>」</a:t>
                      </a:r>
                      <a:r>
                        <a:rPr lang="zh-TW" altLang="zh-TW" sz="1600" b="1" kern="1200" dirty="0" smtClean="0">
                          <a:solidFill>
                            <a:schemeClr val="accent1"/>
                          </a:solidFill>
                          <a:latin typeface="標楷體" panose="03000509000000000000" pitchFamily="65" charset="-120"/>
                          <a:ea typeface="標楷體" panose="03000509000000000000" pitchFamily="65" charset="-120"/>
                          <a:cs typeface="+mn-cs"/>
                        </a:rPr>
                        <a:t>金額</a:t>
                      </a:r>
                      <a:r>
                        <a:rPr lang="zh-TW" altLang="en-US" sz="1600" b="0" kern="1200" dirty="0" smtClean="0">
                          <a:solidFill>
                            <a:schemeClr val="tx1"/>
                          </a:solidFill>
                          <a:latin typeface="標楷體" panose="03000509000000000000" pitchFamily="65" charset="-120"/>
                          <a:ea typeface="標楷體" panose="03000509000000000000" pitchFamily="65" charset="-120"/>
                          <a:cs typeface="+mn-cs"/>
                        </a:rPr>
                        <a:t>扣除成本，課徵所得稅</a:t>
                      </a:r>
                      <a:endParaRPr lang="en-US" altLang="zh-TW" sz="1600" b="0" kern="1200" dirty="0" smtClean="0">
                        <a:solidFill>
                          <a:schemeClr val="tx1"/>
                        </a:solidFill>
                        <a:latin typeface="標楷體" panose="03000509000000000000" pitchFamily="65" charset="-120"/>
                        <a:ea typeface="標楷體" panose="03000509000000000000" pitchFamily="65" charset="-120"/>
                        <a:cs typeface="+mn-cs"/>
                      </a:endParaRPr>
                    </a:p>
                  </a:txBody>
                  <a:tcPr/>
                </a:tc>
                <a:tc>
                  <a:txBody>
                    <a:bodyPr/>
                    <a:lstStyle/>
                    <a:p>
                      <a:pPr marL="0" marR="0" indent="0" algn="ctr" defTabSz="913761"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en-US" sz="1600" b="0" kern="1200" dirty="0" smtClean="0">
                          <a:solidFill>
                            <a:schemeClr val="tx1"/>
                          </a:solidFill>
                          <a:latin typeface="標楷體" panose="03000509000000000000" pitchFamily="65" charset="-120"/>
                          <a:ea typeface="標楷體" panose="03000509000000000000" pitchFamily="65" charset="-120"/>
                          <a:cs typeface="+mn-cs"/>
                        </a:rPr>
                        <a:t>以「</a:t>
                      </a:r>
                      <a:r>
                        <a:rPr lang="zh-TW" altLang="zh-TW" sz="1600" b="1" kern="1200" dirty="0" smtClean="0">
                          <a:solidFill>
                            <a:schemeClr val="accent1"/>
                          </a:solidFill>
                          <a:latin typeface="標楷體" panose="03000509000000000000" pitchFamily="65" charset="-120"/>
                          <a:ea typeface="標楷體" panose="03000509000000000000" pitchFamily="65" charset="-120"/>
                          <a:cs typeface="+mn-cs"/>
                        </a:rPr>
                        <a:t>轉讓價格</a:t>
                      </a:r>
                      <a:r>
                        <a:rPr lang="zh-TW" altLang="en-US" sz="1600" b="1" kern="1200" dirty="0" smtClean="0">
                          <a:solidFill>
                            <a:schemeClr val="accent1"/>
                          </a:solidFill>
                          <a:latin typeface="標楷體" panose="03000509000000000000" pitchFamily="65" charset="-120"/>
                          <a:ea typeface="標楷體" panose="03000509000000000000" pitchFamily="65" charset="-120"/>
                          <a:cs typeface="+mn-cs"/>
                        </a:rPr>
                        <a:t>」</a:t>
                      </a:r>
                      <a:r>
                        <a:rPr lang="zh-TW" altLang="en-US" sz="1600" b="0" kern="1200" dirty="0" smtClean="0">
                          <a:solidFill>
                            <a:schemeClr val="tx1"/>
                          </a:solidFill>
                          <a:latin typeface="標楷體" panose="03000509000000000000" pitchFamily="65" charset="-120"/>
                          <a:ea typeface="標楷體" panose="03000509000000000000" pitchFamily="65" charset="-120"/>
                          <a:cs typeface="+mn-cs"/>
                        </a:rPr>
                        <a:t>扣除成本，課徵所得稅</a:t>
                      </a:r>
                      <a:endParaRPr lang="en-US" altLang="zh-TW" sz="1600" b="0" kern="1200" dirty="0" smtClean="0">
                        <a:solidFill>
                          <a:schemeClr val="tx1"/>
                        </a:solidFill>
                        <a:latin typeface="標楷體" panose="03000509000000000000" pitchFamily="65" charset="-120"/>
                        <a:ea typeface="標楷體" panose="03000509000000000000" pitchFamily="65" charset="-120"/>
                        <a:cs typeface="+mn-cs"/>
                      </a:endParaRPr>
                    </a:p>
                  </a:txBody>
                  <a:tcPr/>
                </a:tc>
              </a:tr>
              <a:tr h="571958">
                <a:tc vMerge="1">
                  <a:txBody>
                    <a:bodyPr/>
                    <a:lstStyle/>
                    <a:p>
                      <a:endParaRPr lang="zh-TW" altLang="en-US" sz="1200" b="1" dirty="0">
                        <a:latin typeface="+mj-lt"/>
                        <a:ea typeface="+mn-ea"/>
                      </a:endParaRPr>
                    </a:p>
                  </a:txBody>
                  <a:tcPr/>
                </a:tc>
                <a:tc gridSpan="2">
                  <a:txBody>
                    <a:bodyPr/>
                    <a:lstStyle/>
                    <a:p>
                      <a:pPr marL="0" marR="0" indent="0" algn="l" defTabSz="913761"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en-US" sz="1600" b="0" kern="1200" dirty="0" smtClean="0">
                          <a:solidFill>
                            <a:schemeClr val="tx1"/>
                          </a:solidFill>
                          <a:latin typeface="標楷體" panose="03000509000000000000" pitchFamily="65" charset="-120"/>
                          <a:ea typeface="標楷體" panose="03000509000000000000" pitchFamily="65" charset="-120"/>
                          <a:cs typeface="+mn-cs"/>
                        </a:rPr>
                        <a:t>未申報或未提出證明文件，成本按抵繳股款金額或轉讓價格</a:t>
                      </a:r>
                      <a:r>
                        <a:rPr lang="en-US" altLang="zh-TW" sz="1600" b="0" kern="1200" dirty="0" smtClean="0">
                          <a:solidFill>
                            <a:schemeClr val="tx1"/>
                          </a:solidFill>
                          <a:latin typeface="標楷體" panose="03000509000000000000" pitchFamily="65" charset="-120"/>
                          <a:ea typeface="標楷體" panose="03000509000000000000" pitchFamily="65" charset="-120"/>
                          <a:cs typeface="+mn-cs"/>
                        </a:rPr>
                        <a:t>30%</a:t>
                      </a:r>
                      <a:r>
                        <a:rPr lang="zh-TW" altLang="en-US" sz="1600" b="0" kern="1200" dirty="0" smtClean="0">
                          <a:solidFill>
                            <a:schemeClr val="tx1"/>
                          </a:solidFill>
                          <a:latin typeface="標楷體" panose="03000509000000000000" pitchFamily="65" charset="-120"/>
                          <a:ea typeface="標楷體" panose="03000509000000000000" pitchFamily="65" charset="-120"/>
                          <a:cs typeface="+mn-cs"/>
                        </a:rPr>
                        <a:t>計算</a:t>
                      </a:r>
                    </a:p>
                  </a:txBody>
                  <a:tcPr/>
                </a:tc>
                <a:tc hMerge="1">
                  <a:txBody>
                    <a:bodyPr/>
                    <a:lstStyle/>
                    <a:p>
                      <a:endParaRPr lang="zh-TW" altLang="en-US"/>
                    </a:p>
                  </a:txBody>
                  <a:tcPr/>
                </a:tc>
              </a:tr>
              <a:tr h="379573">
                <a:tc>
                  <a:txBody>
                    <a:bodyPr/>
                    <a:lstStyle/>
                    <a:p>
                      <a:pPr algn="ctr"/>
                      <a:r>
                        <a:rPr lang="zh-TW" altLang="en-US" sz="1600" b="1" dirty="0" smtClean="0">
                          <a:latin typeface="標楷體" panose="03000509000000000000" pitchFamily="65" charset="-120"/>
                          <a:ea typeface="標楷體" panose="03000509000000000000" pitchFamily="65" charset="-120"/>
                        </a:rPr>
                        <a:t>申報期限</a:t>
                      </a:r>
                      <a:endParaRPr lang="zh-TW" altLang="en-US" sz="1600" b="1" dirty="0">
                        <a:latin typeface="標楷體" panose="03000509000000000000" pitchFamily="65" charset="-120"/>
                        <a:ea typeface="標楷體" panose="03000509000000000000" pitchFamily="65" charset="-120"/>
                      </a:endParaRPr>
                    </a:p>
                  </a:txBody>
                  <a:tcPr anchor="ctr"/>
                </a:tc>
                <a:tc gridSpan="2">
                  <a:txBody>
                    <a:bodyPr/>
                    <a:lstStyle/>
                    <a:p>
                      <a:pPr marL="0" marR="0" indent="0" algn="l" defTabSz="913761"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zh-TW" sz="1600" b="0" kern="1200" dirty="0" smtClean="0">
                          <a:solidFill>
                            <a:schemeClr val="dk1"/>
                          </a:solidFill>
                          <a:latin typeface="標楷體" panose="03000509000000000000" pitchFamily="65" charset="-120"/>
                          <a:ea typeface="標楷體" panose="03000509000000000000" pitchFamily="65" charset="-120"/>
                          <a:cs typeface="+mn-cs"/>
                        </a:rPr>
                        <a:t>由財政部定之</a:t>
                      </a:r>
                      <a:endParaRPr lang="en-GB" altLang="zh-TW" sz="1600" b="0" kern="1200" dirty="0" smtClean="0">
                        <a:solidFill>
                          <a:schemeClr val="dk1"/>
                        </a:solidFill>
                        <a:latin typeface="標楷體" panose="03000509000000000000" pitchFamily="65" charset="-120"/>
                        <a:ea typeface="標楷體" panose="03000509000000000000" pitchFamily="65" charset="-120"/>
                        <a:cs typeface="+mn-cs"/>
                      </a:endParaRPr>
                    </a:p>
                  </a:txBody>
                  <a:tcPr/>
                </a:tc>
                <a:tc hMerge="1">
                  <a:txBody>
                    <a:bodyPr/>
                    <a:lstStyle/>
                    <a:p>
                      <a:endParaRPr lang="zh-TW" altLang="en-US"/>
                    </a:p>
                  </a:txBody>
                  <a:tcPr/>
                </a:tc>
              </a:tr>
            </a:tbl>
          </a:graphicData>
        </a:graphic>
      </p:graphicFrame>
      <p:sp>
        <p:nvSpPr>
          <p:cNvPr id="8" name="Rectangle 2"/>
          <p:cNvSpPr txBox="1">
            <a:spLocks noChangeArrowheads="1"/>
          </p:cNvSpPr>
          <p:nvPr/>
        </p:nvSpPr>
        <p:spPr>
          <a:xfrm>
            <a:off x="467544" y="332656"/>
            <a:ext cx="8229600" cy="936104"/>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altLang="zh-TW" sz="4800" b="1" dirty="0" smtClean="0">
                <a:latin typeface="標楷體" pitchFamily="65" charset="-120"/>
                <a:ea typeface="標楷體" pitchFamily="65" charset="-120"/>
              </a:rPr>
              <a:t>1.5.1 </a:t>
            </a:r>
            <a:r>
              <a:rPr lang="zh-TW" altLang="en-US" sz="4800" b="1" dirty="0" smtClean="0">
                <a:latin typeface="標楷體" pitchFamily="65" charset="-120"/>
                <a:ea typeface="標楷體" pitchFamily="65" charset="-120"/>
              </a:rPr>
              <a:t>產業創新條例</a:t>
            </a:r>
            <a:r>
              <a:rPr lang="en-US" altLang="zh-TW" sz="4800" b="1" dirty="0" smtClean="0">
                <a:latin typeface="標楷體" pitchFamily="65" charset="-120"/>
                <a:ea typeface="標楷體" pitchFamily="65" charset="-120"/>
              </a:rPr>
              <a:t>-</a:t>
            </a:r>
            <a:r>
              <a:rPr lang="zh-TW" altLang="en-US" sz="4800" b="1" dirty="0" smtClean="0">
                <a:latin typeface="標楷體" pitchFamily="65" charset="-120"/>
                <a:ea typeface="標楷體" pitchFamily="65" charset="-120"/>
              </a:rPr>
              <a:t>技術入股緩課</a:t>
            </a:r>
            <a:r>
              <a:rPr lang="en-US" altLang="zh-TW" sz="4800" b="1" dirty="0" smtClean="0">
                <a:latin typeface="標楷體" pitchFamily="65" charset="-120"/>
                <a:ea typeface="標楷體" pitchFamily="65" charset="-120"/>
              </a:rPr>
              <a:t>(1/3)</a:t>
            </a:r>
          </a:p>
        </p:txBody>
      </p:sp>
    </p:spTree>
    <p:extLst>
      <p:ext uri="{BB962C8B-B14F-4D97-AF65-F5344CB8AC3E}">
        <p14:creationId xmlns:p14="http://schemas.microsoft.com/office/powerpoint/2010/main" xmlns="" val="4937987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23</a:t>
            </a:fld>
            <a:endParaRPr lang="zh-TW" altLang="en-US"/>
          </a:p>
        </p:txBody>
      </p:sp>
      <p:sp>
        <p:nvSpPr>
          <p:cNvPr id="6" name="Rectangle 5"/>
          <p:cNvSpPr>
            <a:spLocks noChangeArrowheads="1"/>
          </p:cNvSpPr>
          <p:nvPr/>
        </p:nvSpPr>
        <p:spPr bwMode="auto">
          <a:xfrm>
            <a:off x="533400" y="1340768"/>
            <a:ext cx="8287072" cy="4635428"/>
          </a:xfrm>
          <a:prstGeom prst="rect">
            <a:avLst/>
          </a:prstGeom>
          <a:noFill/>
          <a:ln w="9525" algn="ctr">
            <a:noFill/>
            <a:miter lim="800000"/>
            <a:headEnd/>
            <a:tailEnd/>
          </a:ln>
        </p:spPr>
        <p:txBody>
          <a:bodyPr lIns="0"/>
          <a:lstStyle/>
          <a:p>
            <a:pPr marL="593725" lvl="1" indent="-593725" eaLnBrk="0" hangingPunct="0">
              <a:buClr>
                <a:srgbClr val="DC6900"/>
              </a:buClr>
              <a:buSzPct val="120000"/>
              <a:tabLst>
                <a:tab pos="901700" algn="l"/>
                <a:tab pos="990600" algn="l"/>
              </a:tabLst>
              <a:defRPr/>
            </a:pPr>
            <a:r>
              <a:rPr lang="zh-TW" altLang="en-US" sz="1600" b="1" dirty="0" smtClean="0">
                <a:solidFill>
                  <a:schemeClr val="tx2"/>
                </a:solidFill>
                <a:latin typeface="標楷體" panose="03000509000000000000" pitchFamily="65" charset="-120"/>
                <a:ea typeface="標楷體" panose="03000509000000000000" pitchFamily="65" charset="-120"/>
                <a:cs typeface="Arial" panose="020B0604020202020204" pitchFamily="34" charset="0"/>
              </a:rPr>
              <a:t>一、施行</a:t>
            </a:r>
            <a:r>
              <a:rPr lang="zh-TW" altLang="en-US" sz="1600" b="1" dirty="0">
                <a:solidFill>
                  <a:schemeClr val="tx2"/>
                </a:solidFill>
                <a:latin typeface="標楷體" panose="03000509000000000000" pitchFamily="65" charset="-120"/>
                <a:ea typeface="標楷體" panose="03000509000000000000" pitchFamily="65" charset="-120"/>
                <a:cs typeface="Arial" panose="020B0604020202020204" pitchFamily="34" charset="0"/>
              </a:rPr>
              <a:t>期間</a:t>
            </a:r>
          </a:p>
          <a:p>
            <a:pPr marL="0" lvl="1" algn="just" eaLnBrk="0" hangingPunct="0">
              <a:lnSpc>
                <a:spcPct val="114000"/>
              </a:lnSpc>
              <a:buClr>
                <a:srgbClr val="C00000"/>
              </a:buClr>
              <a:buSzPct val="100000"/>
              <a:tabLst>
                <a:tab pos="901700" algn="l"/>
              </a:tabLst>
              <a:defRPr/>
            </a:pPr>
            <a:r>
              <a:rPr lang="zh-TW" altLang="en-US" sz="1600" dirty="0">
                <a:latin typeface="標楷體" panose="03000509000000000000" pitchFamily="65" charset="-120"/>
                <a:ea typeface="標楷體" panose="03000509000000000000" pitchFamily="65" charset="-120"/>
                <a:cs typeface="Arial" panose="020B0604020202020204" pitchFamily="34" charset="0"/>
              </a:rPr>
              <a:t>產業創新條例第</a:t>
            </a:r>
            <a:r>
              <a:rPr lang="en-US" altLang="zh-TW" sz="1600" dirty="0">
                <a:latin typeface="標楷體" panose="03000509000000000000" pitchFamily="65" charset="-120"/>
                <a:ea typeface="標楷體" panose="03000509000000000000" pitchFamily="65" charset="-120"/>
                <a:cs typeface="Arial" panose="020B0604020202020204" pitchFamily="34" charset="0"/>
              </a:rPr>
              <a:t>12</a:t>
            </a:r>
            <a:r>
              <a:rPr lang="zh-TW" altLang="en-US" sz="1600" dirty="0">
                <a:latin typeface="標楷體" panose="03000509000000000000" pitchFamily="65" charset="-120"/>
                <a:ea typeface="標楷體" panose="03000509000000000000" pitchFamily="65" charset="-120"/>
                <a:cs typeface="Arial" panose="020B0604020202020204" pitchFamily="34" charset="0"/>
              </a:rPr>
              <a:t>條之</a:t>
            </a:r>
            <a:r>
              <a:rPr lang="en-US" altLang="zh-TW" sz="1600" dirty="0" smtClean="0">
                <a:latin typeface="標楷體" panose="03000509000000000000" pitchFamily="65" charset="-120"/>
                <a:ea typeface="標楷體" panose="03000509000000000000" pitchFamily="65" charset="-120"/>
                <a:cs typeface="Arial" panose="020B0604020202020204" pitchFamily="34" charset="0"/>
              </a:rPr>
              <a:t>1</a:t>
            </a:r>
            <a:r>
              <a:rPr lang="zh-TW" altLang="en-US" sz="1600" spc="-20" dirty="0">
                <a:latin typeface="標楷體" panose="03000509000000000000" pitchFamily="65" charset="-120"/>
                <a:ea typeface="標楷體" panose="03000509000000000000" pitchFamily="65" charset="-120"/>
                <a:cs typeface="Arial" panose="020B0604020202020204" pitchFamily="34" charset="0"/>
              </a:rPr>
              <a:t>施行</a:t>
            </a:r>
            <a:r>
              <a:rPr lang="zh-TW" altLang="en-US" sz="1600" spc="-20" dirty="0" smtClean="0">
                <a:latin typeface="標楷體" panose="03000509000000000000" pitchFamily="65" charset="-120"/>
                <a:ea typeface="標楷體" panose="03000509000000000000" pitchFamily="65" charset="-120"/>
                <a:cs typeface="Arial" panose="020B0604020202020204" pitchFamily="34" charset="0"/>
              </a:rPr>
              <a:t>期間</a:t>
            </a:r>
            <a:r>
              <a:rPr lang="zh-TW" altLang="en-US" sz="1600" dirty="0" smtClean="0">
                <a:latin typeface="標楷體" panose="03000509000000000000" pitchFamily="65" charset="-120"/>
                <a:ea typeface="標楷體" panose="03000509000000000000" pitchFamily="65" charset="-120"/>
                <a:cs typeface="Arial" panose="020B0604020202020204" pitchFamily="34" charset="0"/>
              </a:rPr>
              <a:t>自</a:t>
            </a:r>
            <a:r>
              <a:rPr lang="en-US" altLang="zh-TW" sz="1600" dirty="0">
                <a:latin typeface="標楷體" panose="03000509000000000000" pitchFamily="65" charset="-120"/>
                <a:ea typeface="標楷體" panose="03000509000000000000" pitchFamily="65" charset="-120"/>
                <a:cs typeface="Arial" panose="020B0604020202020204" pitchFamily="34" charset="0"/>
              </a:rPr>
              <a:t>105</a:t>
            </a:r>
            <a:r>
              <a:rPr lang="zh-TW" altLang="en-US" sz="1600" dirty="0">
                <a:latin typeface="標楷體" panose="03000509000000000000" pitchFamily="65" charset="-120"/>
                <a:ea typeface="標楷體" panose="03000509000000000000" pitchFamily="65" charset="-120"/>
                <a:cs typeface="Arial" panose="020B0604020202020204" pitchFamily="34" charset="0"/>
              </a:rPr>
              <a:t>年</a:t>
            </a:r>
            <a:r>
              <a:rPr lang="en-US" altLang="zh-TW" sz="1600" dirty="0">
                <a:latin typeface="標楷體" panose="03000509000000000000" pitchFamily="65" charset="-120"/>
                <a:ea typeface="標楷體" panose="03000509000000000000" pitchFamily="65" charset="-120"/>
                <a:cs typeface="Arial" panose="020B0604020202020204" pitchFamily="34" charset="0"/>
              </a:rPr>
              <a:t>1</a:t>
            </a:r>
            <a:r>
              <a:rPr lang="zh-TW" altLang="en-US" sz="1600" dirty="0">
                <a:latin typeface="標楷體" panose="03000509000000000000" pitchFamily="65" charset="-120"/>
                <a:ea typeface="標楷體" panose="03000509000000000000" pitchFamily="65" charset="-120"/>
                <a:cs typeface="Arial" panose="020B0604020202020204" pitchFamily="34" charset="0"/>
              </a:rPr>
              <a:t>月</a:t>
            </a:r>
            <a:r>
              <a:rPr lang="en-US" altLang="zh-TW" sz="1600" dirty="0">
                <a:latin typeface="標楷體" panose="03000509000000000000" pitchFamily="65" charset="-120"/>
                <a:ea typeface="標楷體" panose="03000509000000000000" pitchFamily="65" charset="-120"/>
                <a:cs typeface="Arial" panose="020B0604020202020204" pitchFamily="34" charset="0"/>
              </a:rPr>
              <a:t>1</a:t>
            </a:r>
            <a:r>
              <a:rPr lang="zh-TW" altLang="en-US" sz="1600" dirty="0" smtClean="0">
                <a:latin typeface="標楷體" panose="03000509000000000000" pitchFamily="65" charset="-120"/>
                <a:ea typeface="標楷體" panose="03000509000000000000" pitchFamily="65" charset="-120"/>
                <a:cs typeface="Arial" panose="020B0604020202020204" pitchFamily="34" charset="0"/>
              </a:rPr>
              <a:t>日至</a:t>
            </a:r>
            <a:r>
              <a:rPr lang="en-US" altLang="zh-TW" sz="1600" dirty="0">
                <a:latin typeface="標楷體" panose="03000509000000000000" pitchFamily="65" charset="-120"/>
                <a:ea typeface="標楷體" panose="03000509000000000000" pitchFamily="65" charset="-120"/>
                <a:cs typeface="Arial" panose="020B0604020202020204" pitchFamily="34" charset="0"/>
              </a:rPr>
              <a:t>108</a:t>
            </a:r>
            <a:r>
              <a:rPr lang="zh-TW" altLang="en-US" sz="1600" dirty="0">
                <a:latin typeface="標楷體" panose="03000509000000000000" pitchFamily="65" charset="-120"/>
                <a:ea typeface="標楷體" panose="03000509000000000000" pitchFamily="65" charset="-120"/>
                <a:cs typeface="Arial" panose="020B0604020202020204" pitchFamily="34" charset="0"/>
              </a:rPr>
              <a:t>年</a:t>
            </a:r>
            <a:r>
              <a:rPr lang="en-US" altLang="zh-TW" sz="1600" dirty="0">
                <a:latin typeface="標楷體" panose="03000509000000000000" pitchFamily="65" charset="-120"/>
                <a:ea typeface="標楷體" panose="03000509000000000000" pitchFamily="65" charset="-120"/>
                <a:cs typeface="Arial" panose="020B0604020202020204" pitchFamily="34" charset="0"/>
              </a:rPr>
              <a:t>12</a:t>
            </a:r>
            <a:r>
              <a:rPr lang="zh-TW" altLang="en-US" sz="1600" dirty="0">
                <a:latin typeface="標楷體" panose="03000509000000000000" pitchFamily="65" charset="-120"/>
                <a:ea typeface="標楷體" panose="03000509000000000000" pitchFamily="65" charset="-120"/>
                <a:cs typeface="Arial" panose="020B0604020202020204" pitchFamily="34" charset="0"/>
              </a:rPr>
              <a:t>月</a:t>
            </a:r>
            <a:r>
              <a:rPr lang="en-US" altLang="zh-TW" sz="1600" dirty="0">
                <a:latin typeface="標楷體" panose="03000509000000000000" pitchFamily="65" charset="-120"/>
                <a:ea typeface="標楷體" panose="03000509000000000000" pitchFamily="65" charset="-120"/>
                <a:cs typeface="Arial" panose="020B0604020202020204" pitchFamily="34" charset="0"/>
              </a:rPr>
              <a:t>31</a:t>
            </a:r>
            <a:r>
              <a:rPr lang="zh-TW" altLang="en-US" sz="1600" dirty="0">
                <a:latin typeface="標楷體" panose="03000509000000000000" pitchFamily="65" charset="-120"/>
                <a:ea typeface="標楷體" panose="03000509000000000000" pitchFamily="65" charset="-120"/>
                <a:cs typeface="Arial" panose="020B0604020202020204" pitchFamily="34" charset="0"/>
              </a:rPr>
              <a:t>日</a:t>
            </a:r>
            <a:r>
              <a:rPr lang="zh-TW" altLang="en-US" sz="1600" dirty="0" smtClean="0">
                <a:latin typeface="標楷體" panose="03000509000000000000" pitchFamily="65" charset="-120"/>
                <a:ea typeface="標楷體" panose="03000509000000000000" pitchFamily="65" charset="-120"/>
                <a:cs typeface="Arial" panose="020B0604020202020204" pitchFamily="34" charset="0"/>
              </a:rPr>
              <a:t>止。</a:t>
            </a:r>
            <a:endParaRPr lang="en-US" altLang="zh-TW" sz="1600" dirty="0">
              <a:latin typeface="標楷體" panose="03000509000000000000" pitchFamily="65" charset="-120"/>
              <a:ea typeface="標楷體" panose="03000509000000000000" pitchFamily="65" charset="-120"/>
              <a:cs typeface="Arial" panose="020B0604020202020204" pitchFamily="34" charset="0"/>
            </a:endParaRPr>
          </a:p>
          <a:p>
            <a:pPr marL="0" lvl="1" algn="just" eaLnBrk="0" hangingPunct="0">
              <a:lnSpc>
                <a:spcPct val="114000"/>
              </a:lnSpc>
              <a:buClr>
                <a:srgbClr val="C00000"/>
              </a:buClr>
              <a:buSzPct val="100000"/>
              <a:tabLst>
                <a:tab pos="901700" algn="l"/>
              </a:tabLst>
              <a:defRPr/>
            </a:pPr>
            <a:r>
              <a:rPr lang="zh-TW" altLang="en-US" sz="1600" b="1" dirty="0">
                <a:solidFill>
                  <a:schemeClr val="tx2"/>
                </a:solidFill>
                <a:latin typeface="標楷體" panose="03000509000000000000" pitchFamily="65" charset="-120"/>
                <a:ea typeface="標楷體" panose="03000509000000000000" pitchFamily="65" charset="-120"/>
                <a:cs typeface="Arial" panose="020B0604020202020204" pitchFamily="34" charset="0"/>
              </a:rPr>
              <a:t>二</a:t>
            </a:r>
            <a:r>
              <a:rPr lang="zh-TW" altLang="en-US" sz="1600" b="1" dirty="0" smtClean="0">
                <a:solidFill>
                  <a:schemeClr val="tx2"/>
                </a:solidFill>
                <a:latin typeface="標楷體" panose="03000509000000000000" pitchFamily="65" charset="-120"/>
                <a:ea typeface="標楷體" panose="03000509000000000000" pitchFamily="65" charset="-120"/>
                <a:cs typeface="Arial" panose="020B0604020202020204" pitchFamily="34" charset="0"/>
              </a:rPr>
              <a:t>、內容</a:t>
            </a:r>
            <a:endParaRPr lang="zh-TW" altLang="en-US" sz="1600" b="1" dirty="0" smtClean="0">
              <a:latin typeface="標楷體" panose="03000509000000000000" pitchFamily="65" charset="-120"/>
              <a:ea typeface="標楷體" panose="03000509000000000000" pitchFamily="65" charset="-120"/>
              <a:cs typeface="Arial" panose="020B0604020202020204" pitchFamily="34" charset="0"/>
            </a:endParaRPr>
          </a:p>
          <a:p>
            <a:pPr marL="593725" indent="-593725" eaLnBrk="0" hangingPunct="0">
              <a:spcAft>
                <a:spcPts val="600"/>
              </a:spcAft>
              <a:buClr>
                <a:srgbClr val="DC6900"/>
              </a:buClr>
              <a:buSzPct val="120000"/>
              <a:defRPr/>
            </a:pPr>
            <a:endParaRPr lang="en-US" altLang="zh-TW" sz="1600" dirty="0">
              <a:solidFill>
                <a:schemeClr val="tx1"/>
              </a:solidFill>
              <a:latin typeface="標楷體" panose="03000509000000000000" pitchFamily="65" charset="-120"/>
              <a:ea typeface="標楷體" panose="03000509000000000000" pitchFamily="65" charset="-120"/>
              <a:cs typeface="Arial" panose="020B0604020202020204" pitchFamily="34" charset="0"/>
            </a:endParaRPr>
          </a:p>
          <a:p>
            <a:pPr marL="873125" lvl="1" indent="26988" eaLnBrk="0" hangingPunct="0">
              <a:spcBef>
                <a:spcPts val="0"/>
              </a:spcBef>
              <a:spcAft>
                <a:spcPts val="0"/>
              </a:spcAft>
              <a:buClr>
                <a:srgbClr val="C00000"/>
              </a:buClr>
              <a:buSzPct val="100000"/>
              <a:buFont typeface="Wingdings" panose="05000000000000000000" pitchFamily="2" charset="2"/>
              <a:buChar char="ü"/>
              <a:defRPr/>
            </a:pPr>
            <a:endParaRPr lang="zh-TW" altLang="en-US" sz="1600" b="0" dirty="0">
              <a:solidFill>
                <a:schemeClr val="tx1"/>
              </a:solidFill>
              <a:latin typeface="標楷體" panose="03000509000000000000" pitchFamily="65" charset="-120"/>
              <a:ea typeface="標楷體" panose="03000509000000000000" pitchFamily="65" charset="-120"/>
              <a:cs typeface="Arial" panose="020B0604020202020204" pitchFamily="34" charset="0"/>
            </a:endParaRPr>
          </a:p>
        </p:txBody>
      </p:sp>
      <p:graphicFrame>
        <p:nvGraphicFramePr>
          <p:cNvPr id="8" name="表格 7"/>
          <p:cNvGraphicFramePr>
            <a:graphicFrameLocks noGrp="1"/>
          </p:cNvGraphicFramePr>
          <p:nvPr>
            <p:extLst>
              <p:ext uri="{D42A27DB-BD31-4B8C-83A1-F6EECF244321}">
                <p14:modId xmlns:p14="http://schemas.microsoft.com/office/powerpoint/2010/main" xmlns="" val="2668567739"/>
              </p:ext>
            </p:extLst>
          </p:nvPr>
        </p:nvGraphicFramePr>
        <p:xfrm>
          <a:off x="395536" y="2850062"/>
          <a:ext cx="2011996" cy="1972357"/>
        </p:xfrm>
        <a:graphic>
          <a:graphicData uri="http://schemas.openxmlformats.org/drawingml/2006/table">
            <a:tbl>
              <a:tblPr firstRow="1" bandRow="1"/>
              <a:tblGrid>
                <a:gridCol w="548725"/>
                <a:gridCol w="1463271"/>
              </a:tblGrid>
              <a:tr h="661780">
                <a:tc>
                  <a:txBody>
                    <a:bodyPr/>
                    <a:lstStyle/>
                    <a:p>
                      <a:r>
                        <a:rPr lang="zh-TW" altLang="en-US" sz="1400" b="1" dirty="0" smtClean="0">
                          <a:solidFill>
                            <a:schemeClr val="bg1"/>
                          </a:solidFill>
                          <a:latin typeface="標楷體" panose="03000509000000000000" pitchFamily="65" charset="-120"/>
                          <a:ea typeface="標楷體" panose="03000509000000000000" pitchFamily="65" charset="-120"/>
                        </a:rPr>
                        <a:t>適用</a:t>
                      </a:r>
                      <a:endParaRPr lang="en-US" altLang="zh-TW" sz="1400" b="1" dirty="0" smtClean="0">
                        <a:solidFill>
                          <a:schemeClr val="bg1"/>
                        </a:solidFill>
                        <a:latin typeface="標楷體" panose="03000509000000000000" pitchFamily="65" charset="-120"/>
                        <a:ea typeface="標楷體" panose="03000509000000000000" pitchFamily="65" charset="-120"/>
                      </a:endParaRPr>
                    </a:p>
                    <a:p>
                      <a:r>
                        <a:rPr lang="zh-TW" altLang="en-US" sz="1400" b="1" dirty="0" smtClean="0">
                          <a:solidFill>
                            <a:schemeClr val="bg1"/>
                          </a:solidFill>
                          <a:latin typeface="標楷體" panose="03000509000000000000" pitchFamily="65" charset="-120"/>
                          <a:ea typeface="標楷體" panose="03000509000000000000" pitchFamily="65" charset="-120"/>
                        </a:rPr>
                        <a:t>對象</a:t>
                      </a:r>
                      <a:endParaRPr lang="zh-TW" altLang="en-US" sz="1400" b="1" dirty="0">
                        <a:solidFill>
                          <a:schemeClr val="bg1"/>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lang="zh-TW" altLang="en-US" sz="1400" b="0" kern="1200" dirty="0" smtClean="0">
                          <a:solidFill>
                            <a:schemeClr val="tx1"/>
                          </a:solidFill>
                          <a:latin typeface="標楷體" panose="03000509000000000000" pitchFamily="65" charset="-120"/>
                          <a:ea typeface="標楷體" panose="03000509000000000000" pitchFamily="65" charset="-120"/>
                          <a:cs typeface="+mj-cs"/>
                        </a:rPr>
                        <a:t>我國個人或公司</a:t>
                      </a:r>
                      <a:endParaRPr lang="en-US" altLang="zh-TW" sz="1400" b="0" kern="1200" dirty="0" smtClean="0">
                        <a:solidFill>
                          <a:schemeClr val="tx1"/>
                        </a:solidFill>
                        <a:latin typeface="標楷體" panose="03000509000000000000" pitchFamily="65" charset="-120"/>
                        <a:ea typeface="標楷體" panose="03000509000000000000" pitchFamily="65" charset="-120"/>
                        <a:cs typeface="+mj-cs"/>
                      </a:endParaRPr>
                    </a:p>
                    <a:p>
                      <a:endParaRPr lang="en-US" altLang="zh-TW" sz="1400" b="0" kern="1200" dirty="0" smtClean="0">
                        <a:solidFill>
                          <a:schemeClr val="tx1"/>
                        </a:solidFill>
                        <a:latin typeface="標楷體" panose="03000509000000000000" pitchFamily="65" charset="-120"/>
                        <a:ea typeface="標楷體" panose="03000509000000000000" pitchFamily="65" charset="-120"/>
                        <a:cs typeface="+mj-cs"/>
                      </a:endParaRPr>
                    </a:p>
                    <a:p>
                      <a:endParaRPr lang="zh-TW" altLang="en-US" sz="1400" b="0" dirty="0">
                        <a:latin typeface="標楷體" panose="03000509000000000000" pitchFamily="65" charset="-120"/>
                        <a:ea typeface="標楷體" panose="03000509000000000000" pitchFamily="65" charset="-120"/>
                      </a:endParaRPr>
                    </a:p>
                  </a:txBody>
                  <a:tcPr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0837">
                <a:tc>
                  <a:txBody>
                    <a:bodyPr/>
                    <a:lstStyle/>
                    <a:p>
                      <a:r>
                        <a:rPr lang="zh-TW" altLang="en-US" sz="1400" b="1" dirty="0" smtClean="0">
                          <a:solidFill>
                            <a:schemeClr val="bg1"/>
                          </a:solidFill>
                          <a:latin typeface="標楷體" panose="03000509000000000000" pitchFamily="65" charset="-120"/>
                          <a:ea typeface="標楷體" panose="03000509000000000000" pitchFamily="65" charset="-120"/>
                        </a:rPr>
                        <a:t>內容</a:t>
                      </a:r>
                      <a:endParaRPr lang="zh-TW" altLang="en-US" sz="1400" b="1" dirty="0">
                        <a:solidFill>
                          <a:schemeClr val="bg1"/>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180000" marR="0" indent="-180000" algn="l" defTabSz="913761" rtl="0" eaLnBrk="1" fontAlgn="auto" latinLnBrk="0" hangingPunct="1">
                        <a:lnSpc>
                          <a:spcPct val="100000"/>
                        </a:lnSpc>
                        <a:spcBef>
                          <a:spcPts val="0"/>
                        </a:spcBef>
                        <a:spcAft>
                          <a:spcPts val="0"/>
                        </a:spcAft>
                        <a:buClrTx/>
                        <a:buSzTx/>
                        <a:buFont typeface="+mj-lt"/>
                        <a:buAutoNum type="arabicPeriod"/>
                        <a:tabLst/>
                        <a:defRPr/>
                      </a:pPr>
                      <a:r>
                        <a:rPr lang="zh-TW" altLang="en-US" sz="1400" kern="1200" dirty="0" smtClean="0">
                          <a:solidFill>
                            <a:schemeClr val="dk1"/>
                          </a:solidFill>
                          <a:latin typeface="標楷體" panose="03000509000000000000" pitchFamily="65" charset="-120"/>
                          <a:ea typeface="標楷體" panose="03000509000000000000" pitchFamily="65" charset="-120"/>
                          <a:cs typeface="+mj-cs"/>
                        </a:rPr>
                        <a:t>自行研發所有之智慧財產權</a:t>
                      </a:r>
                      <a:endParaRPr lang="en-US" altLang="zh-TW" sz="1400" kern="1200" dirty="0" smtClean="0">
                        <a:solidFill>
                          <a:schemeClr val="dk1"/>
                        </a:solidFill>
                        <a:latin typeface="標楷體" panose="03000509000000000000" pitchFamily="65" charset="-120"/>
                        <a:ea typeface="標楷體" panose="03000509000000000000" pitchFamily="65" charset="-120"/>
                        <a:cs typeface="+mj-cs"/>
                      </a:endParaRPr>
                    </a:p>
                    <a:p>
                      <a:pPr marL="180000" marR="0" indent="-180000" algn="l" defTabSz="913761" rtl="0" eaLnBrk="1" fontAlgn="auto" latinLnBrk="0" hangingPunct="1">
                        <a:lnSpc>
                          <a:spcPct val="100000"/>
                        </a:lnSpc>
                        <a:spcBef>
                          <a:spcPts val="0"/>
                        </a:spcBef>
                        <a:spcAft>
                          <a:spcPts val="0"/>
                        </a:spcAft>
                        <a:buClrTx/>
                        <a:buSzTx/>
                        <a:buFont typeface="+mj-lt"/>
                        <a:buAutoNum type="arabicPeriod"/>
                        <a:tabLst/>
                        <a:defRPr/>
                      </a:pPr>
                      <a:r>
                        <a:rPr lang="zh-TW" altLang="en-US" sz="1400" kern="1200" dirty="0" smtClean="0">
                          <a:solidFill>
                            <a:schemeClr val="dk1"/>
                          </a:solidFill>
                          <a:latin typeface="標楷體" panose="03000509000000000000" pitchFamily="65" charset="-120"/>
                          <a:ea typeface="標楷體" panose="03000509000000000000" pitchFamily="65" charset="-120"/>
                          <a:cs typeface="+mj-cs"/>
                        </a:rPr>
                        <a:t>讓與或授權上述智慧財產權作價抵繳股款</a:t>
                      </a:r>
                      <a:endParaRPr lang="en-US" altLang="zh-TW" sz="1400" kern="1200" dirty="0" smtClean="0">
                        <a:solidFill>
                          <a:schemeClr val="dk1"/>
                        </a:solidFill>
                        <a:latin typeface="標楷體" panose="03000509000000000000" pitchFamily="65" charset="-120"/>
                        <a:ea typeface="標楷體" panose="03000509000000000000" pitchFamily="65" charset="-120"/>
                        <a:cs typeface="+mj-cs"/>
                      </a:endParaRPr>
                    </a:p>
                  </a:txBody>
                  <a:tcPr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矩形 8"/>
          <p:cNvSpPr/>
          <p:nvPr/>
        </p:nvSpPr>
        <p:spPr bwMode="ltGray">
          <a:xfrm>
            <a:off x="5240106" y="1916832"/>
            <a:ext cx="1008112"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913761">
              <a:defRPr/>
            </a:pPr>
            <a:r>
              <a:rPr lang="zh-TW" altLang="en-US" sz="1400" b="1" dirty="0">
                <a:solidFill>
                  <a:schemeClr val="tx1"/>
                </a:solidFill>
                <a:latin typeface="標楷體" panose="03000509000000000000" pitchFamily="65" charset="-120"/>
                <a:ea typeface="標楷體" panose="03000509000000000000" pitchFamily="65" charset="-120"/>
              </a:rPr>
              <a:t>所得計算</a:t>
            </a:r>
            <a:endParaRPr lang="en-GB" altLang="zh-TW" sz="1400" b="1" dirty="0">
              <a:solidFill>
                <a:schemeClr val="tx1"/>
              </a:solidFill>
              <a:latin typeface="標楷體" panose="03000509000000000000" pitchFamily="65" charset="-120"/>
              <a:ea typeface="標楷體" panose="03000509000000000000" pitchFamily="65" charset="-120"/>
            </a:endParaRPr>
          </a:p>
        </p:txBody>
      </p:sp>
      <p:grpSp>
        <p:nvGrpSpPr>
          <p:cNvPr id="10" name="Group 16"/>
          <p:cNvGrpSpPr/>
          <p:nvPr/>
        </p:nvGrpSpPr>
        <p:grpSpPr>
          <a:xfrm>
            <a:off x="2355984" y="1916832"/>
            <a:ext cx="6562790" cy="4032448"/>
            <a:chOff x="2355984" y="2132856"/>
            <a:chExt cx="6562790" cy="4032448"/>
          </a:xfrm>
        </p:grpSpPr>
        <p:cxnSp>
          <p:nvCxnSpPr>
            <p:cNvPr id="11" name="直線單箭頭接點 10"/>
            <p:cNvCxnSpPr/>
            <p:nvPr/>
          </p:nvCxnSpPr>
          <p:spPr>
            <a:xfrm>
              <a:off x="2427993" y="3242756"/>
              <a:ext cx="931567"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單箭頭接點 11"/>
            <p:cNvCxnSpPr/>
            <p:nvPr/>
          </p:nvCxnSpPr>
          <p:spPr>
            <a:xfrm>
              <a:off x="2391988" y="4960104"/>
              <a:ext cx="931567"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矩形 12"/>
            <p:cNvSpPr/>
            <p:nvPr/>
          </p:nvSpPr>
          <p:spPr bwMode="ltGray">
            <a:xfrm>
              <a:off x="2427993" y="2759162"/>
              <a:ext cx="859559"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3761">
                <a:defRPr/>
              </a:pPr>
              <a:r>
                <a:rPr lang="zh-TW" altLang="en-US" sz="1400" dirty="0" smtClean="0">
                  <a:solidFill>
                    <a:schemeClr val="tx1"/>
                  </a:solidFill>
                  <a:latin typeface="標楷體" panose="03000509000000000000" pitchFamily="65" charset="-120"/>
                  <a:ea typeface="標楷體" panose="03000509000000000000" pitchFamily="65" charset="-120"/>
                </a:rPr>
                <a:t>上市櫃、興櫃</a:t>
              </a:r>
              <a:endParaRPr lang="en-US" altLang="zh-TW" sz="1400" dirty="0">
                <a:solidFill>
                  <a:schemeClr val="tx1"/>
                </a:solidFill>
                <a:latin typeface="標楷體" panose="03000509000000000000" pitchFamily="65" charset="-120"/>
                <a:ea typeface="標楷體" panose="03000509000000000000" pitchFamily="65" charset="-120"/>
              </a:endParaRPr>
            </a:p>
          </p:txBody>
        </p:sp>
        <p:sp>
          <p:nvSpPr>
            <p:cNvPr id="14" name="矩形 13"/>
            <p:cNvSpPr/>
            <p:nvPr/>
          </p:nvSpPr>
          <p:spPr bwMode="ltGray">
            <a:xfrm>
              <a:off x="2355984" y="4442844"/>
              <a:ext cx="1075583"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3761">
                <a:defRPr/>
              </a:pPr>
              <a:r>
                <a:rPr lang="zh-TW" altLang="en-US" sz="1400" dirty="0" smtClean="0">
                  <a:solidFill>
                    <a:schemeClr val="tx1"/>
                  </a:solidFill>
                  <a:latin typeface="標楷體" panose="03000509000000000000" pitchFamily="65" charset="-120"/>
                  <a:ea typeface="標楷體" panose="03000509000000000000" pitchFamily="65" charset="-120"/>
                </a:rPr>
                <a:t>非上市</a:t>
              </a:r>
              <a:endParaRPr lang="en-US" altLang="zh-TW" sz="1400" dirty="0" smtClean="0">
                <a:solidFill>
                  <a:schemeClr val="tx1"/>
                </a:solidFill>
                <a:latin typeface="標楷體" panose="03000509000000000000" pitchFamily="65" charset="-120"/>
                <a:ea typeface="標楷體" panose="03000509000000000000" pitchFamily="65" charset="-120"/>
              </a:endParaRPr>
            </a:p>
            <a:p>
              <a:pPr algn="ctr" defTabSz="913761">
                <a:defRPr/>
              </a:pPr>
              <a:r>
                <a:rPr lang="zh-TW" altLang="en-US" sz="1400" dirty="0" smtClean="0">
                  <a:solidFill>
                    <a:schemeClr val="tx1"/>
                  </a:solidFill>
                  <a:latin typeface="標楷體" panose="03000509000000000000" pitchFamily="65" charset="-120"/>
                  <a:ea typeface="標楷體" panose="03000509000000000000" pitchFamily="65" charset="-120"/>
                </a:rPr>
                <a:t>櫃、興櫃</a:t>
              </a:r>
              <a:endParaRPr lang="en-US" altLang="zh-TW" sz="1400" dirty="0">
                <a:solidFill>
                  <a:schemeClr val="tx1"/>
                </a:solidFill>
                <a:latin typeface="標楷體" panose="03000509000000000000" pitchFamily="65" charset="-120"/>
                <a:ea typeface="標楷體" panose="03000509000000000000" pitchFamily="65" charset="-120"/>
              </a:endParaRPr>
            </a:p>
          </p:txBody>
        </p:sp>
        <p:grpSp>
          <p:nvGrpSpPr>
            <p:cNvPr id="15" name="群組 14"/>
            <p:cNvGrpSpPr/>
            <p:nvPr/>
          </p:nvGrpSpPr>
          <p:grpSpPr>
            <a:xfrm>
              <a:off x="3067898" y="2156484"/>
              <a:ext cx="2194066" cy="2992239"/>
              <a:chOff x="3067898" y="2306724"/>
              <a:chExt cx="2194066" cy="2992239"/>
            </a:xfrm>
          </p:grpSpPr>
          <p:sp>
            <p:nvSpPr>
              <p:cNvPr id="49" name="矩形 48"/>
              <p:cNvSpPr/>
              <p:nvPr/>
            </p:nvSpPr>
            <p:spPr bwMode="ltGray">
              <a:xfrm>
                <a:off x="3392198" y="3239280"/>
                <a:ext cx="1305635"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913761">
                  <a:defRPr/>
                </a:pPr>
                <a:r>
                  <a:rPr lang="zh-TW" altLang="en-US" sz="1400" dirty="0">
                    <a:solidFill>
                      <a:schemeClr val="tx1"/>
                    </a:solidFill>
                    <a:latin typeface="標楷體" panose="03000509000000000000" pitchFamily="65" charset="-120"/>
                    <a:ea typeface="標楷體" panose="03000509000000000000" pitchFamily="65" charset="-120"/>
                  </a:rPr>
                  <a:t>認股年度次年起之</a:t>
                </a:r>
                <a:r>
                  <a:rPr lang="zh-TW" altLang="en-US" sz="1400" dirty="0" smtClean="0">
                    <a:solidFill>
                      <a:schemeClr val="tx1"/>
                    </a:solidFill>
                    <a:latin typeface="標楷體" panose="03000509000000000000" pitchFamily="65" charset="-120"/>
                    <a:ea typeface="標楷體" panose="03000509000000000000" pitchFamily="65" charset="-120"/>
                  </a:rPr>
                  <a:t>第</a:t>
                </a:r>
                <a:r>
                  <a:rPr lang="en-US" altLang="zh-TW" sz="1400" dirty="0" smtClean="0">
                    <a:solidFill>
                      <a:schemeClr val="tx1"/>
                    </a:solidFill>
                    <a:latin typeface="標楷體" panose="03000509000000000000" pitchFamily="65" charset="-120"/>
                    <a:ea typeface="標楷體" panose="03000509000000000000" pitchFamily="65" charset="-120"/>
                  </a:rPr>
                  <a:t>5</a:t>
                </a:r>
                <a:r>
                  <a:rPr lang="zh-TW" altLang="en-US" sz="1400" dirty="0" smtClean="0">
                    <a:solidFill>
                      <a:schemeClr val="tx1"/>
                    </a:solidFill>
                    <a:latin typeface="標楷體" panose="03000509000000000000" pitchFamily="65" charset="-120"/>
                    <a:ea typeface="標楷體" panose="03000509000000000000" pitchFamily="65" charset="-120"/>
                  </a:rPr>
                  <a:t>年</a:t>
                </a:r>
                <a:endParaRPr lang="zh-TW" altLang="en-US" sz="1400" dirty="0">
                  <a:solidFill>
                    <a:schemeClr val="tx1"/>
                  </a:solidFill>
                  <a:latin typeface="標楷體" panose="03000509000000000000" pitchFamily="65" charset="-120"/>
                  <a:ea typeface="標楷體" panose="03000509000000000000" pitchFamily="65" charset="-120"/>
                </a:endParaRPr>
              </a:p>
            </p:txBody>
          </p:sp>
          <p:sp>
            <p:nvSpPr>
              <p:cNvPr id="50" name="矩形 49"/>
              <p:cNvSpPr/>
              <p:nvPr/>
            </p:nvSpPr>
            <p:spPr bwMode="ltGray">
              <a:xfrm>
                <a:off x="3067898" y="2306724"/>
                <a:ext cx="1626677"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zh-TW" altLang="en-US" sz="1400" b="1" dirty="0">
                    <a:solidFill>
                      <a:schemeClr val="tx1"/>
                    </a:solidFill>
                    <a:latin typeface="標楷體" panose="03000509000000000000" pitchFamily="65" charset="-120"/>
                    <a:ea typeface="標楷體" panose="03000509000000000000" pitchFamily="65" charset="-120"/>
                  </a:rPr>
                  <a:t>緩課</a:t>
                </a:r>
                <a:r>
                  <a:rPr lang="zh-TW" altLang="en-US" sz="1400" b="1" dirty="0" smtClean="0">
                    <a:solidFill>
                      <a:schemeClr val="tx1"/>
                    </a:solidFill>
                    <a:latin typeface="標楷體" panose="03000509000000000000" pitchFamily="65" charset="-120"/>
                    <a:ea typeface="標楷體" panose="03000509000000000000" pitchFamily="65" charset="-120"/>
                  </a:rPr>
                  <a:t>期限</a:t>
                </a:r>
                <a:endParaRPr lang="en-GB" altLang="zh-TW" sz="1400" b="1" dirty="0">
                  <a:solidFill>
                    <a:schemeClr val="tx1"/>
                  </a:solidFill>
                  <a:latin typeface="標楷體" panose="03000509000000000000" pitchFamily="65" charset="-120"/>
                  <a:ea typeface="標楷體" panose="03000509000000000000" pitchFamily="65" charset="-120"/>
                </a:endParaRPr>
              </a:p>
            </p:txBody>
          </p:sp>
          <p:sp>
            <p:nvSpPr>
              <p:cNvPr id="51" name="矩形 50"/>
              <p:cNvSpPr/>
              <p:nvPr/>
            </p:nvSpPr>
            <p:spPr bwMode="ltGray">
              <a:xfrm>
                <a:off x="3323918" y="4938923"/>
                <a:ext cx="1938046"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913761">
                  <a:defRPr/>
                </a:pPr>
                <a:r>
                  <a:rPr lang="zh-TW" altLang="en-US" sz="1400" dirty="0">
                    <a:solidFill>
                      <a:schemeClr val="tx1"/>
                    </a:solidFill>
                    <a:latin typeface="標楷體" panose="03000509000000000000" pitchFamily="65" charset="-120"/>
                    <a:ea typeface="標楷體" panose="03000509000000000000" pitchFamily="65" charset="-120"/>
                  </a:rPr>
                  <a:t>實際轉讓時</a:t>
                </a:r>
              </a:p>
            </p:txBody>
          </p:sp>
          <p:cxnSp>
            <p:nvCxnSpPr>
              <p:cNvPr id="52" name="直線接點 51"/>
              <p:cNvCxnSpPr/>
              <p:nvPr/>
            </p:nvCxnSpPr>
            <p:spPr>
              <a:xfrm>
                <a:off x="3347864" y="2666764"/>
                <a:ext cx="122413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 name="群組 15"/>
            <p:cNvGrpSpPr/>
            <p:nvPr/>
          </p:nvGrpSpPr>
          <p:grpSpPr>
            <a:xfrm>
              <a:off x="4706870" y="2641713"/>
              <a:ext cx="2335360" cy="1624305"/>
              <a:chOff x="4706870" y="2791953"/>
              <a:chExt cx="2335360" cy="1624305"/>
            </a:xfrm>
          </p:grpSpPr>
          <p:grpSp>
            <p:nvGrpSpPr>
              <p:cNvPr id="35" name="群組 34"/>
              <p:cNvGrpSpPr/>
              <p:nvPr/>
            </p:nvGrpSpPr>
            <p:grpSpPr>
              <a:xfrm>
                <a:off x="4706870" y="2791953"/>
                <a:ext cx="1159350" cy="1624305"/>
                <a:chOff x="4706870" y="2791953"/>
                <a:chExt cx="1159350" cy="1624305"/>
              </a:xfrm>
            </p:grpSpPr>
            <p:cxnSp>
              <p:nvCxnSpPr>
                <p:cNvPr id="41" name="直線接點 40"/>
                <p:cNvCxnSpPr/>
                <p:nvPr/>
              </p:nvCxnSpPr>
              <p:spPr>
                <a:xfrm>
                  <a:off x="4711969" y="4191863"/>
                  <a:ext cx="2700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2" name="群組 41"/>
                <p:cNvGrpSpPr/>
                <p:nvPr/>
              </p:nvGrpSpPr>
              <p:grpSpPr>
                <a:xfrm>
                  <a:off x="4706870" y="2791953"/>
                  <a:ext cx="1159350" cy="1624305"/>
                  <a:chOff x="4863934" y="2796041"/>
                  <a:chExt cx="1159350" cy="1624305"/>
                </a:xfrm>
              </p:grpSpPr>
              <p:cxnSp>
                <p:nvCxnSpPr>
                  <p:cNvPr id="43" name="直線接點 42"/>
                  <p:cNvCxnSpPr/>
                  <p:nvPr/>
                </p:nvCxnSpPr>
                <p:spPr>
                  <a:xfrm>
                    <a:off x="5004048" y="2869541"/>
                    <a:ext cx="0" cy="13164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接點 43"/>
                  <p:cNvCxnSpPr/>
                  <p:nvPr/>
                </p:nvCxnSpPr>
                <p:spPr>
                  <a:xfrm>
                    <a:off x="4863934" y="3527753"/>
                    <a:ext cx="2700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接點 44"/>
                  <p:cNvCxnSpPr/>
                  <p:nvPr/>
                </p:nvCxnSpPr>
                <p:spPr>
                  <a:xfrm>
                    <a:off x="4886418" y="2876539"/>
                    <a:ext cx="2700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矩形 45"/>
                  <p:cNvSpPr/>
                  <p:nvPr/>
                </p:nvSpPr>
                <p:spPr bwMode="ltGray">
                  <a:xfrm>
                    <a:off x="5054261" y="4060306"/>
                    <a:ext cx="969023"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913761">
                      <a:defRPr/>
                    </a:pPr>
                    <a:r>
                      <a:rPr lang="zh-TW" altLang="en-US" sz="1400" dirty="0" smtClean="0">
                        <a:solidFill>
                          <a:schemeClr val="dk1"/>
                        </a:solidFill>
                        <a:latin typeface="標楷體" panose="03000509000000000000" pitchFamily="65" charset="-120"/>
                        <a:ea typeface="標楷體" panose="03000509000000000000" pitchFamily="65" charset="-120"/>
                      </a:rPr>
                      <a:t>智慧財產</a:t>
                    </a:r>
                    <a:endParaRPr lang="en-US" altLang="zh-TW" sz="1400" dirty="0" smtClean="0">
                      <a:solidFill>
                        <a:schemeClr val="dk1"/>
                      </a:solidFill>
                      <a:latin typeface="標楷體" panose="03000509000000000000" pitchFamily="65" charset="-120"/>
                      <a:ea typeface="標楷體" panose="03000509000000000000" pitchFamily="65" charset="-120"/>
                    </a:endParaRPr>
                  </a:p>
                  <a:p>
                    <a:pPr defTabSz="913761">
                      <a:defRPr/>
                    </a:pPr>
                    <a:r>
                      <a:rPr lang="zh-TW" altLang="en-US" sz="1400" dirty="0" smtClean="0">
                        <a:solidFill>
                          <a:schemeClr val="dk1"/>
                        </a:solidFill>
                        <a:latin typeface="標楷體" panose="03000509000000000000" pitchFamily="65" charset="-120"/>
                        <a:ea typeface="標楷體" panose="03000509000000000000" pitchFamily="65" charset="-120"/>
                      </a:rPr>
                      <a:t>權成本</a:t>
                    </a:r>
                    <a:endParaRPr lang="en-US" altLang="zh-TW" sz="1400" dirty="0">
                      <a:solidFill>
                        <a:schemeClr val="dk1"/>
                      </a:solidFill>
                      <a:latin typeface="標楷體" panose="03000509000000000000" pitchFamily="65" charset="-120"/>
                      <a:ea typeface="標楷體" panose="03000509000000000000" pitchFamily="65" charset="-120"/>
                    </a:endParaRPr>
                  </a:p>
                </p:txBody>
              </p:sp>
              <p:sp>
                <p:nvSpPr>
                  <p:cNvPr id="47" name="矩形 46"/>
                  <p:cNvSpPr/>
                  <p:nvPr/>
                </p:nvSpPr>
                <p:spPr bwMode="ltGray">
                  <a:xfrm>
                    <a:off x="5119577" y="3381565"/>
                    <a:ext cx="612958"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913761">
                      <a:defRPr/>
                    </a:pPr>
                    <a:r>
                      <a:rPr lang="zh-TW" altLang="en-US" sz="1400" dirty="0" smtClean="0">
                        <a:solidFill>
                          <a:schemeClr val="dk1"/>
                        </a:solidFill>
                        <a:latin typeface="標楷體" panose="03000509000000000000" pitchFamily="65" charset="-120"/>
                        <a:ea typeface="標楷體" panose="03000509000000000000" pitchFamily="65" charset="-120"/>
                      </a:rPr>
                      <a:t>抵繳</a:t>
                    </a:r>
                    <a:endParaRPr lang="en-US" altLang="zh-TW" sz="1400" dirty="0" smtClean="0">
                      <a:solidFill>
                        <a:schemeClr val="dk1"/>
                      </a:solidFill>
                      <a:latin typeface="標楷體" panose="03000509000000000000" pitchFamily="65" charset="-120"/>
                      <a:ea typeface="標楷體" panose="03000509000000000000" pitchFamily="65" charset="-120"/>
                    </a:endParaRPr>
                  </a:p>
                  <a:p>
                    <a:pPr defTabSz="913761">
                      <a:defRPr/>
                    </a:pPr>
                    <a:r>
                      <a:rPr lang="zh-TW" altLang="en-US" sz="1400" dirty="0" smtClean="0">
                        <a:solidFill>
                          <a:schemeClr val="dk1"/>
                        </a:solidFill>
                        <a:latin typeface="標楷體" panose="03000509000000000000" pitchFamily="65" charset="-120"/>
                        <a:ea typeface="標楷體" panose="03000509000000000000" pitchFamily="65" charset="-120"/>
                      </a:rPr>
                      <a:t>股款</a:t>
                    </a:r>
                    <a:endParaRPr lang="en-US" altLang="zh-TW" sz="1400" dirty="0">
                      <a:solidFill>
                        <a:schemeClr val="dk1"/>
                      </a:solidFill>
                      <a:latin typeface="標楷體" panose="03000509000000000000" pitchFamily="65" charset="-120"/>
                      <a:ea typeface="標楷體" panose="03000509000000000000" pitchFamily="65" charset="-120"/>
                    </a:endParaRPr>
                  </a:p>
                </p:txBody>
              </p:sp>
              <p:sp>
                <p:nvSpPr>
                  <p:cNvPr id="48" name="矩形 47"/>
                  <p:cNvSpPr/>
                  <p:nvPr/>
                </p:nvSpPr>
                <p:spPr bwMode="ltGray">
                  <a:xfrm>
                    <a:off x="5098472" y="2796041"/>
                    <a:ext cx="641113"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913761">
                      <a:defRPr/>
                    </a:pPr>
                    <a:r>
                      <a:rPr lang="zh-TW" altLang="en-US" sz="1400" dirty="0" smtClean="0">
                        <a:solidFill>
                          <a:schemeClr val="dk1"/>
                        </a:solidFill>
                        <a:latin typeface="標楷體" panose="03000509000000000000" pitchFamily="65" charset="-120"/>
                        <a:ea typeface="標楷體" panose="03000509000000000000" pitchFamily="65" charset="-120"/>
                      </a:rPr>
                      <a:t>出售</a:t>
                    </a:r>
                    <a:endParaRPr lang="en-US" altLang="zh-TW" sz="1400" dirty="0" smtClean="0">
                      <a:solidFill>
                        <a:schemeClr val="dk1"/>
                      </a:solidFill>
                      <a:latin typeface="標楷體" panose="03000509000000000000" pitchFamily="65" charset="-120"/>
                      <a:ea typeface="標楷體" panose="03000509000000000000" pitchFamily="65" charset="-120"/>
                    </a:endParaRPr>
                  </a:p>
                  <a:p>
                    <a:pPr defTabSz="913761">
                      <a:defRPr/>
                    </a:pPr>
                    <a:r>
                      <a:rPr lang="zh-TW" altLang="en-US" sz="1400" dirty="0" smtClean="0">
                        <a:solidFill>
                          <a:schemeClr val="dk1"/>
                        </a:solidFill>
                        <a:latin typeface="標楷體" panose="03000509000000000000" pitchFamily="65" charset="-120"/>
                        <a:ea typeface="標楷體" panose="03000509000000000000" pitchFamily="65" charset="-120"/>
                      </a:rPr>
                      <a:t>價格</a:t>
                    </a:r>
                    <a:endParaRPr lang="en-US" altLang="zh-TW" sz="1400" dirty="0">
                      <a:solidFill>
                        <a:schemeClr val="dk1"/>
                      </a:solidFill>
                      <a:latin typeface="標楷體" panose="03000509000000000000" pitchFamily="65" charset="-120"/>
                      <a:ea typeface="標楷體" panose="03000509000000000000" pitchFamily="65" charset="-120"/>
                    </a:endParaRPr>
                  </a:p>
                </p:txBody>
              </p:sp>
            </p:grpSp>
          </p:grpSp>
          <p:grpSp>
            <p:nvGrpSpPr>
              <p:cNvPr id="36" name="群組 35"/>
              <p:cNvGrpSpPr/>
              <p:nvPr/>
            </p:nvGrpSpPr>
            <p:grpSpPr>
              <a:xfrm>
                <a:off x="5744162" y="2890706"/>
                <a:ext cx="1298068" cy="1471192"/>
                <a:chOff x="5744162" y="2890706"/>
                <a:chExt cx="1298068" cy="1471192"/>
              </a:xfrm>
            </p:grpSpPr>
            <p:sp>
              <p:nvSpPr>
                <p:cNvPr id="37" name="矩形 36"/>
                <p:cNvSpPr/>
                <p:nvPr/>
              </p:nvSpPr>
              <p:spPr bwMode="ltGray">
                <a:xfrm>
                  <a:off x="5888178" y="2990605"/>
                  <a:ext cx="896140"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913761">
                    <a:defRPr/>
                  </a:pPr>
                  <a:r>
                    <a:rPr lang="zh-TW" altLang="en-US" sz="1400" dirty="0">
                      <a:solidFill>
                        <a:schemeClr val="tx1"/>
                      </a:solidFill>
                      <a:latin typeface="標楷體" panose="03000509000000000000" pitchFamily="65" charset="-120"/>
                      <a:ea typeface="標楷體" panose="03000509000000000000" pitchFamily="65" charset="-120"/>
                    </a:rPr>
                    <a:t>證券交易所</a:t>
                  </a:r>
                  <a:r>
                    <a:rPr lang="zh-TW" altLang="en-US" sz="1400" dirty="0" smtClean="0">
                      <a:solidFill>
                        <a:schemeClr val="tx1"/>
                      </a:solidFill>
                      <a:latin typeface="標楷體" panose="03000509000000000000" pitchFamily="65" charset="-120"/>
                      <a:ea typeface="標楷體" panose="03000509000000000000" pitchFamily="65" charset="-120"/>
                    </a:rPr>
                    <a:t>得</a:t>
                  </a:r>
                  <a:r>
                    <a:rPr lang="en-US" altLang="zh-TW" sz="1400" dirty="0" smtClean="0">
                      <a:solidFill>
                        <a:schemeClr val="tx1"/>
                      </a:solidFill>
                      <a:latin typeface="標楷體" panose="03000509000000000000" pitchFamily="65" charset="-120"/>
                      <a:ea typeface="標楷體" panose="03000509000000000000" pitchFamily="65" charset="-120"/>
                    </a:rPr>
                    <a:t>(</a:t>
                  </a:r>
                  <a:r>
                    <a:rPr lang="zh-TW" altLang="en-US" sz="1400" dirty="0" smtClean="0">
                      <a:solidFill>
                        <a:schemeClr val="tx1"/>
                      </a:solidFill>
                      <a:latin typeface="標楷體" panose="03000509000000000000" pitchFamily="65" charset="-120"/>
                      <a:ea typeface="標楷體" panose="03000509000000000000" pitchFamily="65" charset="-120"/>
                    </a:rPr>
                    <a:t>註</a:t>
                  </a:r>
                  <a:r>
                    <a:rPr lang="en-US" altLang="zh-TW" sz="1400" dirty="0" smtClean="0">
                      <a:solidFill>
                        <a:schemeClr val="tx1"/>
                      </a:solidFill>
                      <a:latin typeface="標楷體" panose="03000509000000000000" pitchFamily="65" charset="-120"/>
                      <a:ea typeface="標楷體" panose="03000509000000000000" pitchFamily="65" charset="-120"/>
                    </a:rPr>
                    <a:t>3)</a:t>
                  </a:r>
                  <a:endParaRPr lang="en-US" altLang="zh-TW" sz="1400" dirty="0">
                    <a:solidFill>
                      <a:schemeClr val="tx1"/>
                    </a:solidFill>
                    <a:latin typeface="標楷體" panose="03000509000000000000" pitchFamily="65" charset="-120"/>
                    <a:ea typeface="標楷體" panose="03000509000000000000" pitchFamily="65" charset="-120"/>
                  </a:endParaRPr>
                </a:p>
              </p:txBody>
            </p:sp>
            <p:sp>
              <p:nvSpPr>
                <p:cNvPr id="38" name="右中括弧 37"/>
                <p:cNvSpPr/>
                <p:nvPr/>
              </p:nvSpPr>
              <p:spPr>
                <a:xfrm>
                  <a:off x="5744162" y="3609643"/>
                  <a:ext cx="144016" cy="582558"/>
                </a:xfrm>
                <a:prstGeom prst="rightBracket">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latin typeface="標楷體" panose="03000509000000000000" pitchFamily="65" charset="-120"/>
                    <a:ea typeface="標楷體" panose="03000509000000000000" pitchFamily="65" charset="-120"/>
                  </a:endParaRPr>
                </a:p>
              </p:txBody>
            </p:sp>
            <p:sp>
              <p:nvSpPr>
                <p:cNvPr id="39" name="右中括弧 38"/>
                <p:cNvSpPr/>
                <p:nvPr/>
              </p:nvSpPr>
              <p:spPr>
                <a:xfrm>
                  <a:off x="5744162" y="2890706"/>
                  <a:ext cx="144016" cy="582558"/>
                </a:xfrm>
                <a:prstGeom prst="rightBracket">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latin typeface="標楷體" panose="03000509000000000000" pitchFamily="65" charset="-120"/>
                    <a:ea typeface="標楷體" panose="03000509000000000000" pitchFamily="65" charset="-120"/>
                  </a:endParaRPr>
                </a:p>
              </p:txBody>
            </p:sp>
            <p:sp>
              <p:nvSpPr>
                <p:cNvPr id="40" name="矩形 39"/>
                <p:cNvSpPr/>
                <p:nvPr/>
              </p:nvSpPr>
              <p:spPr bwMode="ltGray">
                <a:xfrm>
                  <a:off x="5888178" y="4001858"/>
                  <a:ext cx="1154052"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913761">
                    <a:spcAft>
                      <a:spcPts val="300"/>
                    </a:spcAft>
                    <a:defRPr/>
                  </a:pPr>
                  <a:r>
                    <a:rPr lang="zh-TW" altLang="en-US" sz="1400" dirty="0">
                      <a:solidFill>
                        <a:schemeClr val="tx1"/>
                      </a:solidFill>
                      <a:latin typeface="標楷體" panose="03000509000000000000" pitchFamily="65" charset="-120"/>
                      <a:ea typeface="標楷體" panose="03000509000000000000" pitchFamily="65" charset="-120"/>
                    </a:rPr>
                    <a:t>財產交易所得</a:t>
                  </a:r>
                  <a:r>
                    <a:rPr lang="en-US" altLang="zh-TW" sz="1400" dirty="0">
                      <a:solidFill>
                        <a:schemeClr val="tx1"/>
                      </a:solidFill>
                      <a:latin typeface="標楷體" panose="03000509000000000000" pitchFamily="65" charset="-120"/>
                      <a:ea typeface="標楷體" panose="03000509000000000000" pitchFamily="65" charset="-120"/>
                    </a:rPr>
                    <a:t>(</a:t>
                  </a:r>
                  <a:r>
                    <a:rPr lang="zh-TW" altLang="en-US" sz="1400" dirty="0">
                      <a:solidFill>
                        <a:schemeClr val="tx1"/>
                      </a:solidFill>
                      <a:latin typeface="標楷體" panose="03000509000000000000" pitchFamily="65" charset="-120"/>
                      <a:ea typeface="標楷體" panose="03000509000000000000" pitchFamily="65" charset="-120"/>
                    </a:rPr>
                    <a:t>讓與</a:t>
                  </a:r>
                  <a:r>
                    <a:rPr lang="en-US" altLang="zh-TW" sz="1400" dirty="0">
                      <a:solidFill>
                        <a:schemeClr val="tx1"/>
                      </a:solidFill>
                      <a:latin typeface="標楷體" panose="03000509000000000000" pitchFamily="65" charset="-120"/>
                      <a:ea typeface="標楷體" panose="03000509000000000000" pitchFamily="65" charset="-120"/>
                    </a:rPr>
                    <a:t>)</a:t>
                  </a:r>
                  <a:r>
                    <a:rPr lang="zh-TW" altLang="en-US" sz="1400" dirty="0">
                      <a:solidFill>
                        <a:schemeClr val="tx1"/>
                      </a:solidFill>
                      <a:latin typeface="標楷體" panose="03000509000000000000" pitchFamily="65" charset="-120"/>
                      <a:ea typeface="標楷體" panose="03000509000000000000" pitchFamily="65" charset="-120"/>
                    </a:rPr>
                    <a:t> </a:t>
                  </a:r>
                  <a:r>
                    <a:rPr lang="en-US" altLang="zh-TW" sz="1400" dirty="0">
                      <a:solidFill>
                        <a:schemeClr val="tx1"/>
                      </a:solidFill>
                      <a:latin typeface="標楷體" panose="03000509000000000000" pitchFamily="65" charset="-120"/>
                      <a:ea typeface="標楷體" panose="03000509000000000000" pitchFamily="65" charset="-120"/>
                    </a:rPr>
                    <a:t>/</a:t>
                  </a:r>
                  <a:r>
                    <a:rPr lang="zh-TW" altLang="en-US" sz="1400" dirty="0">
                      <a:solidFill>
                        <a:schemeClr val="tx1"/>
                      </a:solidFill>
                      <a:latin typeface="標楷體" panose="03000509000000000000" pitchFamily="65" charset="-120"/>
                      <a:ea typeface="標楷體" panose="03000509000000000000" pitchFamily="65" charset="-120"/>
                    </a:rPr>
                    <a:t> 權利金</a:t>
                  </a:r>
                  <a:r>
                    <a:rPr lang="en-US" altLang="zh-TW" sz="1400" dirty="0">
                      <a:solidFill>
                        <a:schemeClr val="tx1"/>
                      </a:solidFill>
                      <a:latin typeface="標楷體" panose="03000509000000000000" pitchFamily="65" charset="-120"/>
                      <a:ea typeface="標楷體" panose="03000509000000000000" pitchFamily="65" charset="-120"/>
                    </a:rPr>
                    <a:t>(</a:t>
                  </a:r>
                  <a:r>
                    <a:rPr lang="zh-TW" altLang="en-US" sz="1400" dirty="0" smtClean="0">
                      <a:solidFill>
                        <a:schemeClr val="tx1"/>
                      </a:solidFill>
                      <a:latin typeface="標楷體" panose="03000509000000000000" pitchFamily="65" charset="-120"/>
                      <a:ea typeface="標楷體" panose="03000509000000000000" pitchFamily="65" charset="-120"/>
                    </a:rPr>
                    <a:t>授權</a:t>
                  </a:r>
                  <a:r>
                    <a:rPr lang="en-US" altLang="zh-TW" sz="1400" u="sng" dirty="0" smtClean="0">
                      <a:solidFill>
                        <a:schemeClr val="tx1"/>
                      </a:solidFill>
                      <a:latin typeface="標楷體" panose="03000509000000000000" pitchFamily="65" charset="-120"/>
                      <a:ea typeface="標楷體" panose="03000509000000000000" pitchFamily="65" charset="-120"/>
                    </a:rPr>
                    <a:t>)(</a:t>
                  </a:r>
                  <a:r>
                    <a:rPr lang="zh-TW" altLang="en-US" sz="1400" u="sng" dirty="0" smtClean="0">
                      <a:solidFill>
                        <a:schemeClr val="tx1"/>
                      </a:solidFill>
                      <a:latin typeface="標楷體" panose="03000509000000000000" pitchFamily="65" charset="-120"/>
                      <a:ea typeface="標楷體" panose="03000509000000000000" pitchFamily="65" charset="-120"/>
                    </a:rPr>
                    <a:t>註</a:t>
                  </a:r>
                  <a:r>
                    <a:rPr lang="en-US" altLang="zh-TW" sz="1400" u="sng" dirty="0" smtClean="0">
                      <a:solidFill>
                        <a:schemeClr val="tx1"/>
                      </a:solidFill>
                      <a:latin typeface="標楷體" panose="03000509000000000000" pitchFamily="65" charset="-120"/>
                      <a:ea typeface="標楷體" panose="03000509000000000000" pitchFamily="65" charset="-120"/>
                    </a:rPr>
                    <a:t>)</a:t>
                  </a:r>
                </a:p>
                <a:p>
                  <a:pPr defTabSz="913761">
                    <a:defRPr/>
                  </a:pPr>
                  <a:r>
                    <a:rPr lang="zh-TW" altLang="en-US" sz="1400" dirty="0">
                      <a:solidFill>
                        <a:srgbClr val="FF0000"/>
                      </a:solidFill>
                      <a:latin typeface="標楷體" panose="03000509000000000000" pitchFamily="65" charset="-120"/>
                      <a:ea typeface="標楷體" panose="03000509000000000000" pitchFamily="65" charset="-120"/>
                    </a:rPr>
                    <a:t>→得</a:t>
                  </a:r>
                  <a:r>
                    <a:rPr lang="zh-TW" altLang="en-US" sz="1400" dirty="0" smtClean="0">
                      <a:solidFill>
                        <a:srgbClr val="FF0000"/>
                      </a:solidFill>
                      <a:latin typeface="標楷體" panose="03000509000000000000" pitchFamily="65" charset="-120"/>
                      <a:ea typeface="標楷體" panose="03000509000000000000" pitchFamily="65" charset="-120"/>
                    </a:rPr>
                    <a:t>選擇緩課</a:t>
                  </a:r>
                  <a:r>
                    <a:rPr lang="en-US" altLang="zh-TW" sz="1400" dirty="0" smtClean="0">
                      <a:solidFill>
                        <a:srgbClr val="FF0000"/>
                      </a:solidFill>
                      <a:latin typeface="標楷體" panose="03000509000000000000" pitchFamily="65" charset="-120"/>
                      <a:ea typeface="標楷體" panose="03000509000000000000" pitchFamily="65" charset="-120"/>
                    </a:rPr>
                    <a:t>5</a:t>
                  </a:r>
                  <a:r>
                    <a:rPr lang="zh-TW" altLang="en-US" sz="1400" dirty="0" smtClean="0">
                      <a:solidFill>
                        <a:srgbClr val="FF0000"/>
                      </a:solidFill>
                      <a:latin typeface="標楷體" panose="03000509000000000000" pitchFamily="65" charset="-120"/>
                      <a:ea typeface="標楷體" panose="03000509000000000000" pitchFamily="65" charset="-120"/>
                    </a:rPr>
                    <a:t>年</a:t>
                  </a:r>
                  <a:endParaRPr lang="en-US" altLang="zh-TW" sz="1400" dirty="0">
                    <a:solidFill>
                      <a:srgbClr val="FF0000"/>
                    </a:solidFill>
                    <a:latin typeface="標楷體" panose="03000509000000000000" pitchFamily="65" charset="-120"/>
                    <a:ea typeface="標楷體" panose="03000509000000000000" pitchFamily="65" charset="-120"/>
                  </a:endParaRPr>
                </a:p>
              </p:txBody>
            </p:sp>
          </p:grpSp>
        </p:grpSp>
        <p:grpSp>
          <p:nvGrpSpPr>
            <p:cNvPr id="17" name="群組 16"/>
            <p:cNvGrpSpPr/>
            <p:nvPr/>
          </p:nvGrpSpPr>
          <p:grpSpPr>
            <a:xfrm>
              <a:off x="4706870" y="4526159"/>
              <a:ext cx="2295563" cy="1639145"/>
              <a:chOff x="4706870" y="2710686"/>
              <a:chExt cx="2295563" cy="1639145"/>
            </a:xfrm>
          </p:grpSpPr>
          <p:grpSp>
            <p:nvGrpSpPr>
              <p:cNvPr id="23" name="群組 22"/>
              <p:cNvGrpSpPr/>
              <p:nvPr/>
            </p:nvGrpSpPr>
            <p:grpSpPr>
              <a:xfrm>
                <a:off x="4706870" y="2710686"/>
                <a:ext cx="1159350" cy="1639145"/>
                <a:chOff x="4706870" y="2710686"/>
                <a:chExt cx="1159350" cy="1639145"/>
              </a:xfrm>
            </p:grpSpPr>
            <p:cxnSp>
              <p:nvCxnSpPr>
                <p:cNvPr id="27" name="直線接點 26"/>
                <p:cNvCxnSpPr/>
                <p:nvPr/>
              </p:nvCxnSpPr>
              <p:spPr>
                <a:xfrm>
                  <a:off x="4711969" y="4191863"/>
                  <a:ext cx="2700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8" name="群組 27"/>
                <p:cNvGrpSpPr/>
                <p:nvPr/>
              </p:nvGrpSpPr>
              <p:grpSpPr>
                <a:xfrm>
                  <a:off x="4706870" y="2710686"/>
                  <a:ext cx="1159350" cy="1639145"/>
                  <a:chOff x="4863934" y="2714774"/>
                  <a:chExt cx="1159350" cy="1639145"/>
                </a:xfrm>
              </p:grpSpPr>
              <p:cxnSp>
                <p:nvCxnSpPr>
                  <p:cNvPr id="29" name="直線接點 28"/>
                  <p:cNvCxnSpPr/>
                  <p:nvPr/>
                </p:nvCxnSpPr>
                <p:spPr>
                  <a:xfrm>
                    <a:off x="5004048" y="2869541"/>
                    <a:ext cx="0" cy="13164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接點 29"/>
                  <p:cNvCxnSpPr/>
                  <p:nvPr/>
                </p:nvCxnSpPr>
                <p:spPr>
                  <a:xfrm>
                    <a:off x="4863934" y="3527753"/>
                    <a:ext cx="2700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接點 30"/>
                  <p:cNvCxnSpPr/>
                  <p:nvPr/>
                </p:nvCxnSpPr>
                <p:spPr>
                  <a:xfrm>
                    <a:off x="4886418" y="2876539"/>
                    <a:ext cx="2700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矩形 31"/>
                  <p:cNvSpPr/>
                  <p:nvPr/>
                </p:nvSpPr>
                <p:spPr bwMode="ltGray">
                  <a:xfrm>
                    <a:off x="5054261" y="3993879"/>
                    <a:ext cx="969023"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913761">
                      <a:defRPr/>
                    </a:pPr>
                    <a:r>
                      <a:rPr lang="zh-TW" altLang="en-US" sz="1400" dirty="0" smtClean="0">
                        <a:solidFill>
                          <a:schemeClr val="dk1"/>
                        </a:solidFill>
                        <a:latin typeface="標楷體" panose="03000509000000000000" pitchFamily="65" charset="-120"/>
                        <a:ea typeface="標楷體" panose="03000509000000000000" pitchFamily="65" charset="-120"/>
                      </a:rPr>
                      <a:t>智慧財產</a:t>
                    </a:r>
                    <a:endParaRPr lang="en-US" altLang="zh-TW" sz="1400" dirty="0" smtClean="0">
                      <a:solidFill>
                        <a:schemeClr val="dk1"/>
                      </a:solidFill>
                      <a:latin typeface="標楷體" panose="03000509000000000000" pitchFamily="65" charset="-120"/>
                      <a:ea typeface="標楷體" panose="03000509000000000000" pitchFamily="65" charset="-120"/>
                    </a:endParaRPr>
                  </a:p>
                  <a:p>
                    <a:pPr defTabSz="913761">
                      <a:defRPr/>
                    </a:pPr>
                    <a:r>
                      <a:rPr lang="zh-TW" altLang="en-US" sz="1400" dirty="0" smtClean="0">
                        <a:solidFill>
                          <a:schemeClr val="dk1"/>
                        </a:solidFill>
                        <a:latin typeface="標楷體" panose="03000509000000000000" pitchFamily="65" charset="-120"/>
                        <a:ea typeface="標楷體" panose="03000509000000000000" pitchFamily="65" charset="-120"/>
                      </a:rPr>
                      <a:t>權成本</a:t>
                    </a:r>
                    <a:endParaRPr lang="en-US" altLang="zh-TW" sz="1400" dirty="0">
                      <a:solidFill>
                        <a:schemeClr val="dk1"/>
                      </a:solidFill>
                      <a:latin typeface="標楷體" panose="03000509000000000000" pitchFamily="65" charset="-120"/>
                      <a:ea typeface="標楷體" panose="03000509000000000000" pitchFamily="65" charset="-120"/>
                    </a:endParaRPr>
                  </a:p>
                </p:txBody>
              </p:sp>
              <p:sp>
                <p:nvSpPr>
                  <p:cNvPr id="33" name="矩形 32"/>
                  <p:cNvSpPr/>
                  <p:nvPr/>
                </p:nvSpPr>
                <p:spPr bwMode="ltGray">
                  <a:xfrm>
                    <a:off x="5119577" y="3381565"/>
                    <a:ext cx="612958"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913761">
                      <a:defRPr/>
                    </a:pPr>
                    <a:r>
                      <a:rPr lang="zh-TW" altLang="en-US" sz="1400" dirty="0" smtClean="0">
                        <a:solidFill>
                          <a:schemeClr val="dk1"/>
                        </a:solidFill>
                        <a:latin typeface="標楷體" panose="03000509000000000000" pitchFamily="65" charset="-120"/>
                        <a:ea typeface="標楷體" panose="03000509000000000000" pitchFamily="65" charset="-120"/>
                      </a:rPr>
                      <a:t>抵繳</a:t>
                    </a:r>
                    <a:endParaRPr lang="en-US" altLang="zh-TW" sz="1400" dirty="0" smtClean="0">
                      <a:solidFill>
                        <a:schemeClr val="dk1"/>
                      </a:solidFill>
                      <a:latin typeface="標楷體" panose="03000509000000000000" pitchFamily="65" charset="-120"/>
                      <a:ea typeface="標楷體" panose="03000509000000000000" pitchFamily="65" charset="-120"/>
                    </a:endParaRPr>
                  </a:p>
                  <a:p>
                    <a:pPr defTabSz="913761">
                      <a:defRPr/>
                    </a:pPr>
                    <a:r>
                      <a:rPr lang="zh-TW" altLang="en-US" sz="1400" dirty="0" smtClean="0">
                        <a:solidFill>
                          <a:schemeClr val="dk1"/>
                        </a:solidFill>
                        <a:latin typeface="標楷體" panose="03000509000000000000" pitchFamily="65" charset="-120"/>
                        <a:ea typeface="標楷體" panose="03000509000000000000" pitchFamily="65" charset="-120"/>
                      </a:rPr>
                      <a:t>股款</a:t>
                    </a:r>
                    <a:endParaRPr lang="en-US" altLang="zh-TW" sz="1400" dirty="0">
                      <a:solidFill>
                        <a:schemeClr val="dk1"/>
                      </a:solidFill>
                      <a:latin typeface="標楷體" panose="03000509000000000000" pitchFamily="65" charset="-120"/>
                      <a:ea typeface="標楷體" panose="03000509000000000000" pitchFamily="65" charset="-120"/>
                    </a:endParaRPr>
                  </a:p>
                </p:txBody>
              </p:sp>
              <p:sp>
                <p:nvSpPr>
                  <p:cNvPr id="34" name="矩形 33"/>
                  <p:cNvSpPr/>
                  <p:nvPr/>
                </p:nvSpPr>
                <p:spPr bwMode="ltGray">
                  <a:xfrm>
                    <a:off x="5112527" y="2714774"/>
                    <a:ext cx="641113"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913761">
                      <a:defRPr/>
                    </a:pPr>
                    <a:r>
                      <a:rPr lang="zh-TW" altLang="en-US" sz="1400" dirty="0" smtClean="0">
                        <a:solidFill>
                          <a:schemeClr val="dk1"/>
                        </a:solidFill>
                        <a:latin typeface="標楷體" panose="03000509000000000000" pitchFamily="65" charset="-120"/>
                        <a:ea typeface="標楷體" panose="03000509000000000000" pitchFamily="65" charset="-120"/>
                      </a:rPr>
                      <a:t>出售</a:t>
                    </a:r>
                    <a:endParaRPr lang="en-US" altLang="zh-TW" sz="1400" dirty="0" smtClean="0">
                      <a:solidFill>
                        <a:schemeClr val="dk1"/>
                      </a:solidFill>
                      <a:latin typeface="標楷體" panose="03000509000000000000" pitchFamily="65" charset="-120"/>
                      <a:ea typeface="標楷體" panose="03000509000000000000" pitchFamily="65" charset="-120"/>
                    </a:endParaRPr>
                  </a:p>
                  <a:p>
                    <a:pPr defTabSz="913761">
                      <a:defRPr/>
                    </a:pPr>
                    <a:r>
                      <a:rPr lang="zh-TW" altLang="en-US" sz="1400" dirty="0" smtClean="0">
                        <a:solidFill>
                          <a:schemeClr val="dk1"/>
                        </a:solidFill>
                        <a:latin typeface="標楷體" panose="03000509000000000000" pitchFamily="65" charset="-120"/>
                        <a:ea typeface="標楷體" panose="03000509000000000000" pitchFamily="65" charset="-120"/>
                      </a:rPr>
                      <a:t>價格</a:t>
                    </a:r>
                    <a:endParaRPr lang="en-US" altLang="zh-TW" sz="1400" dirty="0">
                      <a:solidFill>
                        <a:schemeClr val="dk1"/>
                      </a:solidFill>
                      <a:latin typeface="標楷體" panose="03000509000000000000" pitchFamily="65" charset="-120"/>
                      <a:ea typeface="標楷體" panose="03000509000000000000" pitchFamily="65" charset="-120"/>
                    </a:endParaRPr>
                  </a:p>
                </p:txBody>
              </p:sp>
            </p:grpSp>
          </p:grpSp>
          <p:grpSp>
            <p:nvGrpSpPr>
              <p:cNvPr id="24" name="群組 23"/>
              <p:cNvGrpSpPr/>
              <p:nvPr/>
            </p:nvGrpSpPr>
            <p:grpSpPr>
              <a:xfrm>
                <a:off x="5744161" y="2872451"/>
                <a:ext cx="1258272" cy="1319750"/>
                <a:chOff x="5744161" y="2872451"/>
                <a:chExt cx="1258272" cy="1319750"/>
              </a:xfrm>
            </p:grpSpPr>
            <p:sp>
              <p:nvSpPr>
                <p:cNvPr id="25" name="右中括弧 24"/>
                <p:cNvSpPr/>
                <p:nvPr/>
              </p:nvSpPr>
              <p:spPr>
                <a:xfrm>
                  <a:off x="5744161" y="2872451"/>
                  <a:ext cx="144017" cy="1319750"/>
                </a:xfrm>
                <a:prstGeom prst="rightBracket">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latin typeface="標楷體" panose="03000509000000000000" pitchFamily="65" charset="-120"/>
                    <a:ea typeface="標楷體" panose="03000509000000000000" pitchFamily="65" charset="-120"/>
                  </a:endParaRPr>
                </a:p>
              </p:txBody>
            </p:sp>
            <p:sp>
              <p:nvSpPr>
                <p:cNvPr id="26" name="矩形 25"/>
                <p:cNvSpPr/>
                <p:nvPr/>
              </p:nvSpPr>
              <p:spPr bwMode="ltGray">
                <a:xfrm>
                  <a:off x="5848381" y="3352306"/>
                  <a:ext cx="1154052"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913761">
                    <a:defRPr/>
                  </a:pPr>
                  <a:r>
                    <a:rPr lang="zh-TW" altLang="en-US" sz="1400" dirty="0">
                      <a:solidFill>
                        <a:schemeClr val="tx1"/>
                      </a:solidFill>
                      <a:latin typeface="標楷體" panose="03000509000000000000" pitchFamily="65" charset="-120"/>
                      <a:ea typeface="標楷體" panose="03000509000000000000" pitchFamily="65" charset="-120"/>
                    </a:rPr>
                    <a:t>財產交易所得</a:t>
                  </a:r>
                  <a:r>
                    <a:rPr lang="en-US" altLang="zh-TW" sz="1400" dirty="0">
                      <a:solidFill>
                        <a:schemeClr val="tx1"/>
                      </a:solidFill>
                      <a:latin typeface="標楷體" panose="03000509000000000000" pitchFamily="65" charset="-120"/>
                      <a:ea typeface="標楷體" panose="03000509000000000000" pitchFamily="65" charset="-120"/>
                    </a:rPr>
                    <a:t>(</a:t>
                  </a:r>
                  <a:r>
                    <a:rPr lang="zh-TW" altLang="en-US" sz="1400" dirty="0">
                      <a:solidFill>
                        <a:schemeClr val="tx1"/>
                      </a:solidFill>
                      <a:latin typeface="標楷體" panose="03000509000000000000" pitchFamily="65" charset="-120"/>
                      <a:ea typeface="標楷體" panose="03000509000000000000" pitchFamily="65" charset="-120"/>
                    </a:rPr>
                    <a:t>讓與</a:t>
                  </a:r>
                  <a:r>
                    <a:rPr lang="en-US" altLang="zh-TW" sz="1400" dirty="0">
                      <a:solidFill>
                        <a:schemeClr val="tx1"/>
                      </a:solidFill>
                      <a:latin typeface="標楷體" panose="03000509000000000000" pitchFamily="65" charset="-120"/>
                      <a:ea typeface="標楷體" panose="03000509000000000000" pitchFamily="65" charset="-120"/>
                    </a:rPr>
                    <a:t>)</a:t>
                  </a:r>
                  <a:r>
                    <a:rPr lang="zh-TW" altLang="en-US" sz="1400" dirty="0">
                      <a:solidFill>
                        <a:schemeClr val="tx1"/>
                      </a:solidFill>
                      <a:latin typeface="標楷體" panose="03000509000000000000" pitchFamily="65" charset="-120"/>
                      <a:ea typeface="標楷體" panose="03000509000000000000" pitchFamily="65" charset="-120"/>
                    </a:rPr>
                    <a:t> </a:t>
                  </a:r>
                  <a:r>
                    <a:rPr lang="en-US" altLang="zh-TW" sz="1400" dirty="0">
                      <a:solidFill>
                        <a:schemeClr val="tx1"/>
                      </a:solidFill>
                      <a:latin typeface="標楷體" panose="03000509000000000000" pitchFamily="65" charset="-120"/>
                      <a:ea typeface="標楷體" panose="03000509000000000000" pitchFamily="65" charset="-120"/>
                    </a:rPr>
                    <a:t>/</a:t>
                  </a:r>
                  <a:r>
                    <a:rPr lang="zh-TW" altLang="en-US" sz="1400" dirty="0">
                      <a:solidFill>
                        <a:schemeClr val="tx1"/>
                      </a:solidFill>
                      <a:latin typeface="標楷體" panose="03000509000000000000" pitchFamily="65" charset="-120"/>
                      <a:ea typeface="標楷體" panose="03000509000000000000" pitchFamily="65" charset="-120"/>
                    </a:rPr>
                    <a:t> 權利金</a:t>
                  </a:r>
                  <a:r>
                    <a:rPr lang="en-US" altLang="zh-TW" sz="1400" dirty="0">
                      <a:solidFill>
                        <a:schemeClr val="tx1"/>
                      </a:solidFill>
                      <a:latin typeface="標楷體" panose="03000509000000000000" pitchFamily="65" charset="-120"/>
                      <a:ea typeface="標楷體" panose="03000509000000000000" pitchFamily="65" charset="-120"/>
                    </a:rPr>
                    <a:t>(</a:t>
                  </a:r>
                  <a:r>
                    <a:rPr lang="zh-TW" altLang="en-US" sz="1400" dirty="0">
                      <a:solidFill>
                        <a:schemeClr val="tx1"/>
                      </a:solidFill>
                      <a:latin typeface="標楷體" panose="03000509000000000000" pitchFamily="65" charset="-120"/>
                      <a:ea typeface="標楷體" panose="03000509000000000000" pitchFamily="65" charset="-120"/>
                    </a:rPr>
                    <a:t>授權</a:t>
                  </a:r>
                  <a:r>
                    <a:rPr lang="en-US" altLang="zh-TW" sz="1400" u="sng" dirty="0" smtClean="0">
                      <a:solidFill>
                        <a:schemeClr val="tx1"/>
                      </a:solidFill>
                      <a:latin typeface="標楷體" panose="03000509000000000000" pitchFamily="65" charset="-120"/>
                      <a:ea typeface="標楷體" panose="03000509000000000000" pitchFamily="65" charset="-120"/>
                    </a:rPr>
                    <a:t>)(</a:t>
                  </a:r>
                  <a:r>
                    <a:rPr lang="zh-TW" altLang="en-US" sz="1400" u="sng" dirty="0" smtClean="0">
                      <a:solidFill>
                        <a:schemeClr val="tx1"/>
                      </a:solidFill>
                      <a:latin typeface="標楷體" panose="03000509000000000000" pitchFamily="65" charset="-120"/>
                      <a:ea typeface="標楷體" panose="03000509000000000000" pitchFamily="65" charset="-120"/>
                    </a:rPr>
                    <a:t>註</a:t>
                  </a:r>
                  <a:r>
                    <a:rPr lang="en-US" altLang="zh-TW" sz="1400" u="sng" dirty="0" smtClean="0">
                      <a:solidFill>
                        <a:schemeClr val="tx1"/>
                      </a:solidFill>
                      <a:latin typeface="標楷體" panose="03000509000000000000" pitchFamily="65" charset="-120"/>
                      <a:ea typeface="標楷體" panose="03000509000000000000" pitchFamily="65" charset="-120"/>
                    </a:rPr>
                    <a:t>2)</a:t>
                  </a:r>
                  <a:endParaRPr lang="en-US" altLang="zh-TW" sz="1400" dirty="0">
                    <a:solidFill>
                      <a:schemeClr val="tx1"/>
                    </a:solidFill>
                    <a:latin typeface="標楷體" panose="03000509000000000000" pitchFamily="65" charset="-120"/>
                    <a:ea typeface="標楷體" panose="03000509000000000000" pitchFamily="65" charset="-120"/>
                  </a:endParaRPr>
                </a:p>
              </p:txBody>
            </p:sp>
          </p:grpSp>
        </p:grpSp>
        <p:grpSp>
          <p:nvGrpSpPr>
            <p:cNvPr id="18" name="群組 17"/>
            <p:cNvGrpSpPr/>
            <p:nvPr/>
          </p:nvGrpSpPr>
          <p:grpSpPr>
            <a:xfrm>
              <a:off x="4676936" y="2132856"/>
              <a:ext cx="4215544" cy="387444"/>
              <a:chOff x="4676936" y="2283096"/>
              <a:chExt cx="4215544" cy="387444"/>
            </a:xfrm>
          </p:grpSpPr>
          <p:cxnSp>
            <p:nvCxnSpPr>
              <p:cNvPr id="20" name="直線接點 19"/>
              <p:cNvCxnSpPr/>
              <p:nvPr/>
            </p:nvCxnSpPr>
            <p:spPr>
              <a:xfrm>
                <a:off x="4676936" y="2666764"/>
                <a:ext cx="232549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接點 20"/>
              <p:cNvCxnSpPr/>
              <p:nvPr/>
            </p:nvCxnSpPr>
            <p:spPr>
              <a:xfrm>
                <a:off x="7103304" y="2670540"/>
                <a:ext cx="178917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矩形 21"/>
              <p:cNvSpPr/>
              <p:nvPr/>
            </p:nvSpPr>
            <p:spPr bwMode="ltGray">
              <a:xfrm>
                <a:off x="7622631" y="2283096"/>
                <a:ext cx="1008112"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913761">
                  <a:defRPr/>
                </a:pPr>
                <a:r>
                  <a:rPr lang="zh-TW" altLang="en-US" sz="1400" b="1" dirty="0" smtClean="0">
                    <a:solidFill>
                      <a:schemeClr val="tx1"/>
                    </a:solidFill>
                    <a:latin typeface="標楷體" panose="03000509000000000000" pitchFamily="65" charset="-120"/>
                    <a:ea typeface="標楷體" panose="03000509000000000000" pitchFamily="65" charset="-120"/>
                  </a:rPr>
                  <a:t>備註</a:t>
                </a:r>
                <a:endParaRPr lang="en-GB" altLang="zh-TW" sz="1400" b="1" dirty="0">
                  <a:solidFill>
                    <a:schemeClr val="tx1"/>
                  </a:solidFill>
                  <a:latin typeface="標楷體" panose="03000509000000000000" pitchFamily="65" charset="-120"/>
                  <a:ea typeface="標楷體" panose="03000509000000000000" pitchFamily="65" charset="-120"/>
                </a:endParaRPr>
              </a:p>
            </p:txBody>
          </p:sp>
        </p:grpSp>
        <p:sp>
          <p:nvSpPr>
            <p:cNvPr id="19" name="矩形 18"/>
            <p:cNvSpPr/>
            <p:nvPr/>
          </p:nvSpPr>
          <p:spPr bwMode="ltGray">
            <a:xfrm>
              <a:off x="7028727" y="2707898"/>
              <a:ext cx="1890047" cy="3007519"/>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0000" indent="-180000" defTabSz="913761">
                <a:spcAft>
                  <a:spcPts val="600"/>
                </a:spcAft>
                <a:buFont typeface="+mj-lt"/>
                <a:buAutoNum type="arabicPeriod"/>
                <a:defRPr/>
              </a:pPr>
              <a:r>
                <a:rPr lang="zh-TW" altLang="en-US" sz="1400" dirty="0" smtClean="0">
                  <a:solidFill>
                    <a:schemeClr val="tx1"/>
                  </a:solidFill>
                  <a:latin typeface="標楷體" panose="03000509000000000000" pitchFamily="65" charset="-120"/>
                  <a:ea typeface="標楷體" panose="03000509000000000000" pitchFamily="65" charset="-120"/>
                </a:rPr>
                <a:t>得選擇全數緩課或不緩課，不可部份緩課</a:t>
              </a:r>
              <a:r>
                <a:rPr lang="en-US" altLang="zh-TW" sz="1400" dirty="0" smtClean="0">
                  <a:solidFill>
                    <a:schemeClr val="tx1"/>
                  </a:solidFill>
                  <a:latin typeface="標楷體" panose="03000509000000000000" pitchFamily="65" charset="-120"/>
                  <a:ea typeface="標楷體" panose="03000509000000000000" pitchFamily="65" charset="-120"/>
                </a:rPr>
                <a:t>(</a:t>
              </a:r>
              <a:r>
                <a:rPr lang="zh-TW" altLang="en-US" sz="1400" dirty="0" smtClean="0">
                  <a:solidFill>
                    <a:schemeClr val="tx1"/>
                  </a:solidFill>
                  <a:latin typeface="標楷體" panose="03000509000000000000" pitchFamily="65" charset="-120"/>
                  <a:ea typeface="標楷體" panose="03000509000000000000" pitchFamily="65" charset="-120"/>
                </a:rPr>
                <a:t>選定不可變更</a:t>
              </a:r>
              <a:r>
                <a:rPr lang="en-US" altLang="zh-TW" sz="1400" dirty="0" smtClean="0">
                  <a:solidFill>
                    <a:schemeClr val="tx1"/>
                  </a:solidFill>
                  <a:latin typeface="標楷體" panose="03000509000000000000" pitchFamily="65" charset="-120"/>
                  <a:ea typeface="標楷體" panose="03000509000000000000" pitchFamily="65" charset="-120"/>
                </a:rPr>
                <a:t>)</a:t>
              </a:r>
            </a:p>
            <a:p>
              <a:pPr marL="180000" indent="-180000" defTabSz="913761">
                <a:buFont typeface="+mj-lt"/>
                <a:buAutoNum type="arabicPeriod"/>
                <a:defRPr/>
              </a:pPr>
              <a:r>
                <a:rPr lang="zh-TW" altLang="en-US" sz="1400" dirty="0" smtClean="0">
                  <a:solidFill>
                    <a:schemeClr val="tx1"/>
                  </a:solidFill>
                  <a:latin typeface="標楷體" panose="03000509000000000000" pitchFamily="65" charset="-120"/>
                  <a:ea typeface="標楷體" panose="03000509000000000000" pitchFamily="65" charset="-120"/>
                </a:rPr>
                <a:t>緩課期間內</a:t>
              </a:r>
              <a:r>
                <a:rPr lang="zh-TW" altLang="en-US" sz="1400" b="1" dirty="0" smtClean="0">
                  <a:solidFill>
                    <a:schemeClr val="tx1"/>
                  </a:solidFill>
                  <a:latin typeface="標楷體" panose="03000509000000000000" pitchFamily="65" charset="-120"/>
                  <a:ea typeface="標楷體" panose="03000509000000000000" pitchFamily="65" charset="-120"/>
                </a:rPr>
                <a:t>轉讓</a:t>
              </a:r>
              <a:r>
                <a:rPr lang="en-US" altLang="zh-TW" sz="1400" dirty="0" smtClean="0">
                  <a:solidFill>
                    <a:schemeClr val="tx1"/>
                  </a:solidFill>
                  <a:latin typeface="標楷體" panose="03000509000000000000" pitchFamily="65" charset="-120"/>
                  <a:ea typeface="標楷體" panose="03000509000000000000" pitchFamily="65" charset="-120"/>
                </a:rPr>
                <a:t>(</a:t>
              </a:r>
              <a:r>
                <a:rPr lang="zh-TW" altLang="en-US" sz="1400" dirty="0" smtClean="0">
                  <a:solidFill>
                    <a:schemeClr val="tx1"/>
                  </a:solidFill>
                  <a:latin typeface="標楷體" panose="03000509000000000000" pitchFamily="65" charset="-120"/>
                  <a:ea typeface="標楷體" panose="03000509000000000000" pitchFamily="65" charset="-120"/>
                </a:rPr>
                <a:t>註</a:t>
              </a:r>
              <a:r>
                <a:rPr lang="en-US" altLang="zh-TW" sz="1400" dirty="0" smtClean="0">
                  <a:solidFill>
                    <a:schemeClr val="tx1"/>
                  </a:solidFill>
                  <a:latin typeface="標楷體" panose="03000509000000000000" pitchFamily="65" charset="-120"/>
                  <a:ea typeface="標楷體" panose="03000509000000000000" pitchFamily="65" charset="-120"/>
                </a:rPr>
                <a:t>1)</a:t>
              </a:r>
              <a:r>
                <a:rPr lang="zh-TW" altLang="en-US" sz="1400" dirty="0" smtClean="0">
                  <a:solidFill>
                    <a:schemeClr val="tx1"/>
                  </a:solidFill>
                  <a:latin typeface="標楷體" panose="03000509000000000000" pitchFamily="65" charset="-120"/>
                  <a:ea typeface="標楷體" panose="03000509000000000000" pitchFamily="65" charset="-120"/>
                </a:rPr>
                <a:t>或</a:t>
              </a:r>
              <a:r>
                <a:rPr lang="zh-TW" altLang="en-US" sz="1400" b="1" dirty="0" smtClean="0">
                  <a:solidFill>
                    <a:schemeClr val="tx1"/>
                  </a:solidFill>
                  <a:latin typeface="標楷體" panose="03000509000000000000" pitchFamily="65" charset="-120"/>
                  <a:ea typeface="標楷體" panose="03000509000000000000" pitchFamily="65" charset="-120"/>
                </a:rPr>
                <a:t>辦理帳簿劃撥</a:t>
              </a:r>
              <a:r>
                <a:rPr lang="zh-TW" altLang="en-US" sz="1400" dirty="0" smtClean="0">
                  <a:solidFill>
                    <a:schemeClr val="tx1"/>
                  </a:solidFill>
                  <a:latin typeface="標楷體" panose="03000509000000000000" pitchFamily="65" charset="-120"/>
                  <a:ea typeface="標楷體" panose="03000509000000000000" pitchFamily="65" charset="-120"/>
                </a:rPr>
                <a:t>者，應於轉讓或辦理帳簿劃撥之年度課徵所得稅</a:t>
              </a:r>
              <a:endParaRPr lang="en-GB" altLang="zh-TW" sz="1400" dirty="0">
                <a:solidFill>
                  <a:schemeClr val="tx1"/>
                </a:solidFill>
                <a:latin typeface="標楷體" panose="03000509000000000000" pitchFamily="65" charset="-120"/>
                <a:ea typeface="標楷體" panose="03000509000000000000" pitchFamily="65" charset="-120"/>
              </a:endParaRPr>
            </a:p>
          </p:txBody>
        </p:sp>
      </p:grpSp>
      <p:sp>
        <p:nvSpPr>
          <p:cNvPr id="53" name="矩形 52"/>
          <p:cNvSpPr/>
          <p:nvPr/>
        </p:nvSpPr>
        <p:spPr bwMode="ltGray">
          <a:xfrm>
            <a:off x="3304074" y="6109368"/>
            <a:ext cx="5614700" cy="48071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913761">
              <a:defRPr/>
            </a:pPr>
            <a:r>
              <a:rPr lang="zh-TW" altLang="en-US" sz="1400" dirty="0" smtClean="0">
                <a:solidFill>
                  <a:schemeClr val="tx1"/>
                </a:solidFill>
                <a:latin typeface="標楷體" panose="03000509000000000000" pitchFamily="65" charset="-120"/>
                <a:ea typeface="標楷體" panose="03000509000000000000" pitchFamily="65" charset="-120"/>
              </a:rPr>
              <a:t>註</a:t>
            </a:r>
            <a:r>
              <a:rPr lang="en-US" altLang="zh-TW" sz="1400" dirty="0" smtClean="0">
                <a:solidFill>
                  <a:schemeClr val="tx1"/>
                </a:solidFill>
                <a:latin typeface="標楷體" panose="03000509000000000000" pitchFamily="65" charset="-120"/>
                <a:ea typeface="標楷體" panose="03000509000000000000" pitchFamily="65" charset="-120"/>
              </a:rPr>
              <a:t>1</a:t>
            </a:r>
            <a:r>
              <a:rPr lang="zh-TW" altLang="en-US" sz="1400" dirty="0" smtClean="0">
                <a:solidFill>
                  <a:schemeClr val="tx1"/>
                </a:solidFill>
                <a:latin typeface="標楷體" panose="03000509000000000000" pitchFamily="65" charset="-120"/>
                <a:ea typeface="標楷體" panose="03000509000000000000" pitchFamily="65" charset="-120"/>
              </a:rPr>
              <a:t>：買賣、贈與、作為遺產分配、公司減資銷除股份、公司清算</a:t>
            </a:r>
            <a:endParaRPr lang="en-US" altLang="zh-TW" sz="1400" dirty="0" smtClean="0">
              <a:solidFill>
                <a:schemeClr val="tx1"/>
              </a:solidFill>
              <a:latin typeface="標楷體" panose="03000509000000000000" pitchFamily="65" charset="-120"/>
              <a:ea typeface="標楷體" panose="03000509000000000000" pitchFamily="65" charset="-120"/>
            </a:endParaRPr>
          </a:p>
          <a:p>
            <a:pPr defTabSz="913761">
              <a:defRPr/>
            </a:pPr>
            <a:r>
              <a:rPr lang="zh-TW" altLang="en-US" sz="1400" b="1" dirty="0" smtClean="0">
                <a:solidFill>
                  <a:srgbClr val="FF0000"/>
                </a:solidFill>
                <a:latin typeface="標楷體" panose="03000509000000000000" pitchFamily="65" charset="-120"/>
                <a:ea typeface="標楷體" panose="03000509000000000000" pitchFamily="65" charset="-120"/>
              </a:rPr>
              <a:t>註</a:t>
            </a:r>
            <a:r>
              <a:rPr lang="en-US" altLang="zh-TW" sz="1400" b="1" dirty="0" smtClean="0">
                <a:solidFill>
                  <a:srgbClr val="FF0000"/>
                </a:solidFill>
                <a:latin typeface="標楷體" panose="03000509000000000000" pitchFamily="65" charset="-120"/>
                <a:ea typeface="標楷體" panose="03000509000000000000" pitchFamily="65" charset="-120"/>
              </a:rPr>
              <a:t>2</a:t>
            </a:r>
            <a:r>
              <a:rPr lang="zh-TW" altLang="en-US" sz="1400" b="1" dirty="0" smtClean="0">
                <a:solidFill>
                  <a:srgbClr val="FF0000"/>
                </a:solidFill>
                <a:latin typeface="標楷體" panose="03000509000000000000" pitchFamily="65" charset="-120"/>
                <a:ea typeface="標楷體" panose="03000509000000000000" pitchFamily="65" charset="-120"/>
              </a:rPr>
              <a:t>：個人財產交易所得稅</a:t>
            </a:r>
            <a:r>
              <a:rPr lang="zh-TW" altLang="en-US" sz="1400" b="1" dirty="0">
                <a:solidFill>
                  <a:srgbClr val="FF0000"/>
                </a:solidFill>
                <a:latin typeface="標楷體" panose="03000509000000000000" pitchFamily="65" charset="-120"/>
                <a:ea typeface="標楷體" panose="03000509000000000000" pitchFamily="65" charset="-120"/>
              </a:rPr>
              <a:t>率</a:t>
            </a:r>
            <a:r>
              <a:rPr lang="en-US" altLang="zh-TW" sz="1400" b="1" dirty="0" smtClean="0">
                <a:solidFill>
                  <a:srgbClr val="FF0000"/>
                </a:solidFill>
                <a:latin typeface="標楷體" panose="03000509000000000000" pitchFamily="65" charset="-120"/>
                <a:ea typeface="標楷體" panose="03000509000000000000" pitchFamily="65" charset="-120"/>
              </a:rPr>
              <a:t>5%-45%</a:t>
            </a:r>
          </a:p>
          <a:p>
            <a:pPr defTabSz="913761">
              <a:defRPr/>
            </a:pPr>
            <a:r>
              <a:rPr lang="zh-TW" altLang="en-US" sz="1400" b="1" dirty="0" smtClean="0">
                <a:solidFill>
                  <a:srgbClr val="FF0000"/>
                </a:solidFill>
                <a:latin typeface="標楷體" panose="03000509000000000000" pitchFamily="65" charset="-120"/>
                <a:ea typeface="標楷體" panose="03000509000000000000" pitchFamily="65" charset="-120"/>
              </a:rPr>
              <a:t>註</a:t>
            </a:r>
            <a:r>
              <a:rPr lang="en-US" altLang="zh-TW" sz="1400" b="1" dirty="0" smtClean="0">
                <a:solidFill>
                  <a:srgbClr val="FF0000"/>
                </a:solidFill>
                <a:latin typeface="標楷體" panose="03000509000000000000" pitchFamily="65" charset="-120"/>
                <a:ea typeface="標楷體" panose="03000509000000000000" pitchFamily="65" charset="-120"/>
              </a:rPr>
              <a:t>3</a:t>
            </a:r>
            <a:r>
              <a:rPr lang="zh-TW" altLang="en-US" sz="1400" b="1" dirty="0" smtClean="0">
                <a:solidFill>
                  <a:srgbClr val="FF0000"/>
                </a:solidFill>
                <a:latin typeface="標楷體" panose="03000509000000000000" pitchFamily="65" charset="-120"/>
                <a:ea typeface="標楷體" panose="03000509000000000000" pitchFamily="65" charset="-120"/>
              </a:rPr>
              <a:t>：證券交易所得免稅</a:t>
            </a:r>
            <a:endParaRPr lang="en-GB" altLang="zh-TW" sz="1400" b="1" dirty="0">
              <a:solidFill>
                <a:srgbClr val="FF0000"/>
              </a:solidFill>
              <a:latin typeface="標楷體" panose="03000509000000000000" pitchFamily="65" charset="-120"/>
              <a:ea typeface="標楷體" panose="03000509000000000000" pitchFamily="65" charset="-120"/>
            </a:endParaRPr>
          </a:p>
        </p:txBody>
      </p:sp>
      <p:sp>
        <p:nvSpPr>
          <p:cNvPr id="54" name="Rectangle 2"/>
          <p:cNvSpPr txBox="1">
            <a:spLocks noChangeArrowheads="1"/>
          </p:cNvSpPr>
          <p:nvPr/>
        </p:nvSpPr>
        <p:spPr>
          <a:xfrm>
            <a:off x="467544" y="332656"/>
            <a:ext cx="8229600" cy="936104"/>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altLang="zh-TW" sz="4800" b="1" dirty="0" smtClean="0">
                <a:latin typeface="標楷體" pitchFamily="65" charset="-120"/>
                <a:ea typeface="標楷體" pitchFamily="65" charset="-120"/>
              </a:rPr>
              <a:t>1.5.1 </a:t>
            </a:r>
            <a:r>
              <a:rPr lang="zh-TW" altLang="en-US" sz="4800" b="1" dirty="0" smtClean="0">
                <a:latin typeface="標楷體" pitchFamily="65" charset="-120"/>
                <a:ea typeface="標楷體" pitchFamily="65" charset="-120"/>
              </a:rPr>
              <a:t>產業創新條例</a:t>
            </a:r>
            <a:r>
              <a:rPr lang="en-US" altLang="zh-TW" sz="4800" b="1" dirty="0" smtClean="0">
                <a:latin typeface="標楷體" pitchFamily="65" charset="-120"/>
                <a:ea typeface="標楷體" pitchFamily="65" charset="-120"/>
              </a:rPr>
              <a:t>-</a:t>
            </a:r>
            <a:r>
              <a:rPr lang="zh-TW" altLang="en-US" sz="4800" b="1" dirty="0" smtClean="0">
                <a:latin typeface="標楷體" pitchFamily="65" charset="-120"/>
                <a:ea typeface="標楷體" pitchFamily="65" charset="-120"/>
              </a:rPr>
              <a:t>技術入股緩課</a:t>
            </a:r>
            <a:r>
              <a:rPr lang="en-US" altLang="zh-TW" sz="4800" b="1" dirty="0" smtClean="0">
                <a:latin typeface="標楷體" pitchFamily="65" charset="-120"/>
                <a:ea typeface="標楷體" pitchFamily="65" charset="-120"/>
              </a:rPr>
              <a:t>(2/3)</a:t>
            </a:r>
          </a:p>
        </p:txBody>
      </p:sp>
    </p:spTree>
    <p:extLst>
      <p:ext uri="{BB962C8B-B14F-4D97-AF65-F5344CB8AC3E}">
        <p14:creationId xmlns:p14="http://schemas.microsoft.com/office/powerpoint/2010/main" xmlns="" val="12774542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24</a:t>
            </a:fld>
            <a:endParaRPr lang="zh-TW" altLang="en-US"/>
          </a:p>
        </p:txBody>
      </p:sp>
      <p:sp>
        <p:nvSpPr>
          <p:cNvPr id="6" name="內容版面配置區 2"/>
          <p:cNvSpPr>
            <a:spLocks noGrp="1"/>
          </p:cNvSpPr>
          <p:nvPr>
            <p:ph sz="quarter" idx="4294967295"/>
          </p:nvPr>
        </p:nvSpPr>
        <p:spPr>
          <a:xfrm>
            <a:off x="533400" y="1752600"/>
            <a:ext cx="8077200" cy="4419600"/>
          </a:xfrm>
          <a:prstGeom prst="rect">
            <a:avLst/>
          </a:prstGeom>
        </p:spPr>
        <p:txBody>
          <a:bodyPr/>
          <a:lstStyle/>
          <a:p>
            <a:pPr indent="0" defTabSz="913761">
              <a:spcAft>
                <a:spcPts val="600"/>
              </a:spcAft>
              <a:buClrTx/>
              <a:defRPr/>
            </a:pPr>
            <a:r>
              <a:rPr lang="zh-TW" altLang="en-US" sz="1600" dirty="0">
                <a:latin typeface="標楷體" panose="03000509000000000000" pitchFamily="65" charset="-120"/>
                <a:ea typeface="標楷體" panose="03000509000000000000" pitchFamily="65" charset="-120"/>
              </a:rPr>
              <a:t>課徵</a:t>
            </a:r>
            <a:r>
              <a:rPr lang="zh-TW" altLang="en-US" sz="1600" dirty="0" smtClean="0">
                <a:latin typeface="標楷體" panose="03000509000000000000" pitchFamily="65" charset="-120"/>
                <a:ea typeface="標楷體" panose="03000509000000000000" pitchFamily="65" charset="-120"/>
              </a:rPr>
              <a:t>所得依各法計價方式比較舉例如下：</a:t>
            </a:r>
            <a:endParaRPr lang="en-US" altLang="zh-TW" sz="1600" dirty="0" smtClean="0">
              <a:latin typeface="標楷體" panose="03000509000000000000" pitchFamily="65" charset="-120"/>
              <a:ea typeface="標楷體" panose="03000509000000000000" pitchFamily="65" charset="-120"/>
            </a:endParaRPr>
          </a:p>
          <a:p>
            <a:pPr indent="0" defTabSz="913761">
              <a:spcAft>
                <a:spcPts val="0"/>
              </a:spcAft>
              <a:buClrTx/>
              <a:defRPr/>
            </a:pPr>
            <a:r>
              <a:rPr lang="zh-TW" altLang="en-US" sz="1600" dirty="0" smtClean="0">
                <a:solidFill>
                  <a:schemeClr val="accent6">
                    <a:lumMod val="75000"/>
                  </a:schemeClr>
                </a:solidFill>
                <a:latin typeface="標楷體" panose="03000509000000000000" pitchFamily="65" charset="-120"/>
                <a:ea typeface="標楷體" panose="03000509000000000000" pitchFamily="65" charset="-120"/>
              </a:rPr>
              <a:t>個人之</a:t>
            </a:r>
            <a:r>
              <a:rPr lang="zh-TW" altLang="zh-TW" sz="1600" dirty="0" smtClean="0">
                <a:solidFill>
                  <a:schemeClr val="accent6">
                    <a:lumMod val="75000"/>
                  </a:schemeClr>
                </a:solidFill>
                <a:latin typeface="標楷體" panose="03000509000000000000" pitchFamily="65" charset="-120"/>
                <a:ea typeface="標楷體" panose="03000509000000000000" pitchFamily="65" charset="-120"/>
              </a:rPr>
              <a:t>作價</a:t>
            </a:r>
            <a:r>
              <a:rPr lang="zh-TW" altLang="zh-TW" sz="1600" dirty="0">
                <a:solidFill>
                  <a:schemeClr val="accent6">
                    <a:lumMod val="75000"/>
                  </a:schemeClr>
                </a:solidFill>
                <a:latin typeface="標楷體" panose="03000509000000000000" pitchFamily="65" charset="-120"/>
                <a:ea typeface="標楷體" panose="03000509000000000000" pitchFamily="65" charset="-120"/>
              </a:rPr>
              <a:t>抵</a:t>
            </a:r>
            <a:r>
              <a:rPr lang="zh-TW" altLang="zh-TW" sz="1600" dirty="0" smtClean="0">
                <a:solidFill>
                  <a:schemeClr val="accent6">
                    <a:lumMod val="75000"/>
                  </a:schemeClr>
                </a:solidFill>
                <a:latin typeface="標楷體" panose="03000509000000000000" pitchFamily="65" charset="-120"/>
                <a:ea typeface="標楷體" panose="03000509000000000000" pitchFamily="65" charset="-120"/>
              </a:rPr>
              <a:t>繳股</a:t>
            </a:r>
            <a:r>
              <a:rPr lang="zh-TW" altLang="zh-TW" sz="1600" dirty="0">
                <a:solidFill>
                  <a:schemeClr val="accent6">
                    <a:lumMod val="75000"/>
                  </a:schemeClr>
                </a:solidFill>
                <a:latin typeface="標楷體" panose="03000509000000000000" pitchFamily="65" charset="-120"/>
                <a:ea typeface="標楷體" panose="03000509000000000000" pitchFamily="65" charset="-120"/>
              </a:rPr>
              <a:t>款金額</a:t>
            </a:r>
            <a:r>
              <a:rPr lang="zh-TW" altLang="en-US" sz="1600" dirty="0" smtClean="0">
                <a:solidFill>
                  <a:schemeClr val="accent6">
                    <a:lumMod val="75000"/>
                  </a:schemeClr>
                </a:solidFill>
                <a:latin typeface="標楷體" panose="03000509000000000000" pitchFamily="65" charset="-120"/>
                <a:ea typeface="標楷體" panose="03000509000000000000" pitchFamily="65" charset="-120"/>
              </a:rPr>
              <a:t>：</a:t>
            </a:r>
            <a:r>
              <a:rPr lang="en-US" altLang="zh-TW" sz="1600" dirty="0" smtClean="0">
                <a:solidFill>
                  <a:schemeClr val="accent6">
                    <a:lumMod val="75000"/>
                  </a:schemeClr>
                </a:solidFill>
                <a:latin typeface="標楷體" panose="03000509000000000000" pitchFamily="65" charset="-120"/>
                <a:ea typeface="標楷體" panose="03000509000000000000" pitchFamily="65" charset="-120"/>
              </a:rPr>
              <a:t>10</a:t>
            </a:r>
            <a:r>
              <a:rPr lang="zh-TW" altLang="en-US" sz="1600" dirty="0" smtClean="0">
                <a:solidFill>
                  <a:schemeClr val="accent6">
                    <a:lumMod val="75000"/>
                  </a:schemeClr>
                </a:solidFill>
                <a:latin typeface="標楷體" panose="03000509000000000000" pitchFamily="65" charset="-120"/>
                <a:ea typeface="標楷體" panose="03000509000000000000" pitchFamily="65" charset="-120"/>
              </a:rPr>
              <a:t>萬</a:t>
            </a:r>
            <a:r>
              <a:rPr lang="zh-TW" altLang="en-US" sz="1600" dirty="0">
                <a:solidFill>
                  <a:schemeClr val="accent6">
                    <a:lumMod val="75000"/>
                  </a:schemeClr>
                </a:solidFill>
                <a:latin typeface="標楷體" panose="03000509000000000000" pitchFamily="65" charset="-120"/>
                <a:ea typeface="標楷體" panose="03000509000000000000" pitchFamily="65" charset="-120"/>
              </a:rPr>
              <a:t>，</a:t>
            </a:r>
            <a:r>
              <a:rPr lang="zh-TW" altLang="en-US" sz="1600" dirty="0" smtClean="0">
                <a:solidFill>
                  <a:schemeClr val="accent6">
                    <a:lumMod val="75000"/>
                  </a:schemeClr>
                </a:solidFill>
                <a:latin typeface="標楷體" panose="03000509000000000000" pitchFamily="65" charset="-120"/>
                <a:ea typeface="標楷體" panose="03000509000000000000" pitchFamily="65" charset="-120"/>
              </a:rPr>
              <a:t>轉讓價格：</a:t>
            </a:r>
            <a:r>
              <a:rPr lang="en-US" altLang="zh-TW" sz="1600" dirty="0" smtClean="0">
                <a:solidFill>
                  <a:schemeClr val="accent6">
                    <a:lumMod val="75000"/>
                  </a:schemeClr>
                </a:solidFill>
                <a:latin typeface="標楷體" panose="03000509000000000000" pitchFamily="65" charset="-120"/>
                <a:ea typeface="標楷體" panose="03000509000000000000" pitchFamily="65" charset="-120"/>
              </a:rPr>
              <a:t>50</a:t>
            </a:r>
            <a:r>
              <a:rPr lang="zh-TW" altLang="en-US" sz="1600" dirty="0" smtClean="0">
                <a:solidFill>
                  <a:schemeClr val="accent6">
                    <a:lumMod val="75000"/>
                  </a:schemeClr>
                </a:solidFill>
                <a:latin typeface="標楷體" panose="03000509000000000000" pitchFamily="65" charset="-120"/>
                <a:ea typeface="標楷體" panose="03000509000000000000" pitchFamily="65" charset="-120"/>
              </a:rPr>
              <a:t>萬，取得成本不眀時</a:t>
            </a:r>
            <a:endParaRPr lang="en-US" altLang="zh-TW" sz="1600" dirty="0" smtClean="0">
              <a:solidFill>
                <a:schemeClr val="accent6">
                  <a:lumMod val="75000"/>
                </a:schemeClr>
              </a:solidFill>
              <a:latin typeface="標楷體" panose="03000509000000000000" pitchFamily="65" charset="-120"/>
              <a:ea typeface="標楷體" panose="03000509000000000000" pitchFamily="65" charset="-120"/>
            </a:endParaRPr>
          </a:p>
          <a:p>
            <a:pPr indent="0" defTabSz="913761">
              <a:lnSpc>
                <a:spcPts val="1500"/>
              </a:lnSpc>
              <a:spcAft>
                <a:spcPts val="0"/>
              </a:spcAft>
              <a:buClrTx/>
              <a:defRPr/>
            </a:pPr>
            <a:endParaRPr lang="en-US" altLang="zh-TW" sz="1600" b="1" dirty="0">
              <a:solidFill>
                <a:schemeClr val="bg1">
                  <a:lumMod val="65000"/>
                </a:schemeClr>
              </a:solidFill>
              <a:latin typeface="標楷體" panose="03000509000000000000" pitchFamily="65" charset="-120"/>
              <a:ea typeface="標楷體" panose="03000509000000000000" pitchFamily="65" charset="-120"/>
            </a:endParaRPr>
          </a:p>
          <a:p>
            <a:pPr indent="0" defTabSz="913761">
              <a:spcAft>
                <a:spcPts val="0"/>
              </a:spcAft>
              <a:buClrTx/>
              <a:defRPr/>
            </a:pPr>
            <a:endParaRPr lang="en-US" altLang="zh-TW" sz="1600" b="1" dirty="0" smtClean="0">
              <a:solidFill>
                <a:schemeClr val="accent1"/>
              </a:solidFill>
              <a:latin typeface="標楷體" panose="03000509000000000000" pitchFamily="65" charset="-120"/>
              <a:ea typeface="標楷體" panose="03000509000000000000" pitchFamily="65" charset="-120"/>
            </a:endParaRPr>
          </a:p>
        </p:txBody>
      </p:sp>
      <p:graphicFrame>
        <p:nvGraphicFramePr>
          <p:cNvPr id="8" name="Table 2"/>
          <p:cNvGraphicFramePr>
            <a:graphicFrameLocks noGrp="1"/>
          </p:cNvGraphicFramePr>
          <p:nvPr>
            <p:extLst>
              <p:ext uri="{D42A27DB-BD31-4B8C-83A1-F6EECF244321}">
                <p14:modId xmlns:p14="http://schemas.microsoft.com/office/powerpoint/2010/main" xmlns="" val="972929717"/>
              </p:ext>
            </p:extLst>
          </p:nvPr>
        </p:nvGraphicFramePr>
        <p:xfrm>
          <a:off x="467544" y="2636912"/>
          <a:ext cx="8424936" cy="1849120"/>
        </p:xfrm>
        <a:graphic>
          <a:graphicData uri="http://schemas.openxmlformats.org/drawingml/2006/table">
            <a:tbl>
              <a:tblPr firstRow="1" bandRow="1">
                <a:tableStyleId>{69012ECD-51FC-41F1-AA8D-1B2483CD663E}</a:tableStyleId>
              </a:tblPr>
              <a:tblGrid>
                <a:gridCol w="1512168"/>
                <a:gridCol w="432048"/>
                <a:gridCol w="2736304"/>
                <a:gridCol w="3744416"/>
              </a:tblGrid>
              <a:tr h="370840">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500" baseline="0" dirty="0" smtClean="0">
                          <a:latin typeface="標楷體" panose="03000509000000000000" pitchFamily="65" charset="-120"/>
                          <a:ea typeface="標楷體" panose="03000509000000000000" pitchFamily="65" charset="-120"/>
                        </a:rPr>
                        <a:t>適用法令</a:t>
                      </a:r>
                      <a:endParaRPr lang="zh-TW" altLang="en-US" sz="1500" b="0" baseline="0" dirty="0" smtClean="0">
                        <a:solidFill>
                          <a:schemeClr val="tx1"/>
                        </a:solidFill>
                        <a:latin typeface="標楷體" panose="03000509000000000000" pitchFamily="65" charset="-120"/>
                        <a:ea typeface="標楷體" panose="03000509000000000000" pitchFamily="65" charset="-120"/>
                      </a:endParaRPr>
                    </a:p>
                  </a:txBody>
                  <a:tcPr>
                    <a:lnR w="12700" cap="flat" cmpd="sng" algn="ctr">
                      <a:solidFill>
                        <a:schemeClr val="bg1"/>
                      </a:solidFill>
                      <a:prstDash val="solid"/>
                      <a:round/>
                      <a:headEnd type="none" w="med" len="med"/>
                      <a:tailEnd type="none" w="med" len="med"/>
                    </a:lnR>
                  </a:tcPr>
                </a:tc>
                <a:tc hMerge="1">
                  <a:txBody>
                    <a:bodyPr/>
                    <a:lstStyle/>
                    <a:p>
                      <a:endParaRPr lang="zh-TW" altLang="en-US" sz="1600" b="0" baseline="0" dirty="0">
                        <a:solidFill>
                          <a:schemeClr val="tx1"/>
                        </a:solidFill>
                        <a:latin typeface="+mn-l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marL="0" algn="ctr" defTabSz="914400" rtl="0" eaLnBrk="1" latinLnBrk="0" hangingPunct="1"/>
                      <a:r>
                        <a:rPr lang="zh-TW" altLang="en-US" sz="1500" b="1" kern="1200" baseline="0" dirty="0" smtClean="0">
                          <a:solidFill>
                            <a:schemeClr val="bg1"/>
                          </a:solidFill>
                          <a:latin typeface="標楷體" panose="03000509000000000000" pitchFamily="65" charset="-120"/>
                          <a:ea typeface="標楷體" panose="03000509000000000000" pitchFamily="65" charset="-120"/>
                          <a:cs typeface="+mn-cs"/>
                        </a:rPr>
                        <a:t>情形</a:t>
                      </a:r>
                      <a:endParaRPr lang="zh-TW" altLang="en-US" sz="1500" b="1" kern="1200" baseline="0" dirty="0">
                        <a:solidFill>
                          <a:schemeClr val="bg1"/>
                        </a:solidFill>
                        <a:latin typeface="標楷體" panose="03000509000000000000" pitchFamily="65" charset="-120"/>
                        <a:ea typeface="標楷體" panose="03000509000000000000" pitchFamily="65" charset="-120"/>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lang="zh-TW" altLang="en-US" sz="1500" baseline="0" dirty="0" smtClean="0">
                          <a:latin typeface="標楷體" panose="03000509000000000000" pitchFamily="65" charset="-120"/>
                          <a:ea typeface="標楷體" panose="03000509000000000000" pitchFamily="65" charset="-120"/>
                        </a:rPr>
                        <a:t>所得</a:t>
                      </a:r>
                      <a:endParaRPr lang="zh-TW" altLang="en-US" sz="1500" b="0" baseline="0" dirty="0">
                        <a:solidFill>
                          <a:schemeClr val="tx1"/>
                        </a:solidFill>
                        <a:latin typeface="標楷體" panose="03000509000000000000" pitchFamily="65" charset="-120"/>
                        <a:ea typeface="標楷體" panose="03000509000000000000" pitchFamily="65" charset="-120"/>
                      </a:endParaRPr>
                    </a:p>
                  </a:txBody>
                  <a:tcPr>
                    <a:lnL w="12700" cap="flat" cmpd="sng" algn="ctr">
                      <a:solidFill>
                        <a:schemeClr val="bg1"/>
                      </a:solidFill>
                      <a:prstDash val="solid"/>
                      <a:round/>
                      <a:headEnd type="none" w="med" len="med"/>
                      <a:tailEnd type="none" w="med" len="med"/>
                    </a:lnL>
                  </a:tcPr>
                </a:tc>
              </a:tr>
              <a:tr h="370840">
                <a:tc rowSpan="2">
                  <a:txBody>
                    <a:bodyPr/>
                    <a:lstStyle/>
                    <a:p>
                      <a:endParaRPr lang="en-US" altLang="zh-TW" sz="1500" spc="-20" baseline="0" dirty="0" smtClean="0">
                        <a:latin typeface="標楷體" panose="03000509000000000000" pitchFamily="65" charset="-120"/>
                        <a:ea typeface="標楷體" panose="03000509000000000000" pitchFamily="65" charset="-120"/>
                      </a:endParaRPr>
                    </a:p>
                    <a:p>
                      <a:endParaRPr lang="en-US" altLang="zh-TW" sz="1500" spc="-20" baseline="0" dirty="0" smtClean="0">
                        <a:latin typeface="標楷體" panose="03000509000000000000" pitchFamily="65" charset="-120"/>
                        <a:ea typeface="標楷體" panose="03000509000000000000" pitchFamily="65" charset="-120"/>
                      </a:endParaRPr>
                    </a:p>
                    <a:p>
                      <a:r>
                        <a:rPr lang="zh-TW" altLang="en-US" sz="1500" spc="-20" baseline="0" dirty="0" smtClean="0">
                          <a:latin typeface="標楷體" panose="03000509000000000000" pitchFamily="65" charset="-120"/>
                          <a:ea typeface="標楷體" panose="03000509000000000000" pitchFamily="65" charset="-120"/>
                        </a:rPr>
                        <a:t>產業創新條例</a:t>
                      </a:r>
                      <a:endParaRPr lang="en-US" altLang="zh-TW" sz="1500" spc="-20" baseline="0" dirty="0" smtClean="0">
                        <a:latin typeface="標楷體" panose="03000509000000000000" pitchFamily="65" charset="-120"/>
                        <a:ea typeface="標楷體" panose="03000509000000000000" pitchFamily="65" charset="-120"/>
                      </a:endParaRPr>
                    </a:p>
                    <a:p>
                      <a:r>
                        <a:rPr lang="zh-TW" altLang="en-US" sz="1500" spc="-20" baseline="0" dirty="0" smtClean="0">
                          <a:latin typeface="標楷體" panose="03000509000000000000" pitchFamily="65" charset="-120"/>
                          <a:ea typeface="標楷體" panose="03000509000000000000" pitchFamily="65" charset="-120"/>
                        </a:rPr>
                        <a:t>第</a:t>
                      </a:r>
                      <a:r>
                        <a:rPr lang="en-US" altLang="zh-TW" sz="1500" spc="-20" baseline="0" dirty="0" smtClean="0">
                          <a:latin typeface="標楷體" panose="03000509000000000000" pitchFamily="65" charset="-120"/>
                          <a:ea typeface="標楷體" panose="03000509000000000000" pitchFamily="65" charset="-120"/>
                        </a:rPr>
                        <a:t>12</a:t>
                      </a:r>
                      <a:r>
                        <a:rPr lang="zh-TW" altLang="en-US" sz="1500" spc="-20" baseline="0" dirty="0" smtClean="0">
                          <a:latin typeface="標楷體" panose="03000509000000000000" pitchFamily="65" charset="-120"/>
                          <a:ea typeface="標楷體" panose="03000509000000000000" pitchFamily="65" charset="-120"/>
                        </a:rPr>
                        <a:t>條之</a:t>
                      </a:r>
                      <a:r>
                        <a:rPr lang="en-US" altLang="zh-TW" sz="1500" spc="-20" baseline="0" dirty="0" smtClean="0">
                          <a:latin typeface="標楷體" panose="03000509000000000000" pitchFamily="65" charset="-120"/>
                          <a:ea typeface="標楷體" panose="03000509000000000000" pitchFamily="65" charset="-120"/>
                        </a:rPr>
                        <a:t>1</a:t>
                      </a:r>
                      <a:endParaRPr lang="zh-TW" altLang="en-US" sz="1500" b="0" baseline="0" dirty="0">
                        <a:solidFill>
                          <a:schemeClr val="tx1"/>
                        </a:solidFill>
                        <a:latin typeface="標楷體" panose="03000509000000000000" pitchFamily="65" charset="-120"/>
                        <a:ea typeface="標楷體" panose="03000509000000000000" pitchFamily="65" charset="-120"/>
                      </a:endParaRPr>
                    </a:p>
                  </a:txBody>
                  <a:tcP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r>
                        <a:rPr lang="en-US" altLang="zh-TW" sz="1500" b="0" baseline="0" dirty="0" smtClean="0">
                          <a:solidFill>
                            <a:schemeClr val="tx1"/>
                          </a:solidFill>
                          <a:latin typeface="標楷體" panose="03000509000000000000" pitchFamily="65" charset="-120"/>
                          <a:ea typeface="標楷體" panose="03000509000000000000" pitchFamily="65" charset="-120"/>
                        </a:rPr>
                        <a:t>1.</a:t>
                      </a:r>
                      <a:endParaRPr lang="zh-TW" altLang="en-US" sz="1500" b="0" baseline="0" dirty="0">
                        <a:solidFill>
                          <a:schemeClr val="tx1"/>
                        </a:solidFill>
                        <a:latin typeface="標楷體" panose="03000509000000000000" pitchFamily="65" charset="-120"/>
                        <a:ea typeface="標楷體" panose="03000509000000000000" pitchFamily="65" charset="-120"/>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r>
                        <a:rPr lang="zh-TW" altLang="en-US" sz="1500" baseline="0" dirty="0" smtClean="0">
                          <a:latin typeface="標楷體" panose="03000509000000000000" pitchFamily="65" charset="-120"/>
                          <a:ea typeface="標楷體" panose="03000509000000000000" pitchFamily="65" charset="-120"/>
                        </a:rPr>
                        <a:t>適用上市、上櫃或興櫃公司</a:t>
                      </a:r>
                      <a:endParaRPr lang="zh-TW" altLang="en-US" sz="1500" b="0" baseline="0" dirty="0">
                        <a:solidFill>
                          <a:schemeClr val="tx1"/>
                        </a:solidFill>
                        <a:latin typeface="標楷體" panose="03000509000000000000" pitchFamily="65" charset="-120"/>
                        <a:ea typeface="標楷體" panose="03000509000000000000" pitchFamily="65" charset="-120"/>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pPr indent="0">
                        <a:spcAft>
                          <a:spcPts val="0"/>
                        </a:spcAft>
                        <a:buClrTx/>
                        <a:defRPr/>
                      </a:pPr>
                      <a:r>
                        <a:rPr lang="zh-TW" altLang="en-US" sz="1500" b="1" u="sng" baseline="0" dirty="0" smtClean="0">
                          <a:solidFill>
                            <a:srgbClr val="FF0000"/>
                          </a:solidFill>
                          <a:latin typeface="標楷體" panose="03000509000000000000" pitchFamily="65" charset="-120"/>
                          <a:ea typeface="標楷體" panose="03000509000000000000" pitchFamily="65" charset="-120"/>
                        </a:rPr>
                        <a:t>財產交易所得</a:t>
                      </a:r>
                      <a:r>
                        <a:rPr lang="en-US" altLang="zh-TW" sz="1500" baseline="0" dirty="0" smtClean="0">
                          <a:latin typeface="標楷體" panose="03000509000000000000" pitchFamily="65" charset="-120"/>
                          <a:ea typeface="標楷體" panose="03000509000000000000" pitchFamily="65" charset="-120"/>
                        </a:rPr>
                        <a:t>(</a:t>
                      </a:r>
                      <a:r>
                        <a:rPr lang="zh-TW" altLang="en-US" sz="1500" u="none" baseline="0" dirty="0" smtClean="0">
                          <a:latin typeface="標楷體" panose="03000509000000000000" pitchFamily="65" charset="-120"/>
                          <a:ea typeface="標楷體" panose="03000509000000000000" pitchFamily="65" charset="-120"/>
                        </a:rPr>
                        <a:t>讓與</a:t>
                      </a:r>
                      <a:r>
                        <a:rPr lang="en-US" altLang="zh-TW" sz="1500" u="none" baseline="0" dirty="0" smtClean="0">
                          <a:latin typeface="標楷體" panose="03000509000000000000" pitchFamily="65" charset="-120"/>
                          <a:ea typeface="標楷體" panose="03000509000000000000" pitchFamily="65" charset="-120"/>
                        </a:rPr>
                        <a:t>)</a:t>
                      </a:r>
                      <a:r>
                        <a:rPr lang="zh-TW" altLang="en-US" sz="1500" u="none" baseline="0" dirty="0" smtClean="0">
                          <a:latin typeface="標楷體" panose="03000509000000000000" pitchFamily="65" charset="-120"/>
                          <a:ea typeface="標楷體" panose="03000509000000000000" pitchFamily="65" charset="-120"/>
                        </a:rPr>
                        <a:t> </a:t>
                      </a:r>
                      <a:r>
                        <a:rPr lang="en-US" altLang="zh-TW" sz="1500" u="none" baseline="0" dirty="0" smtClean="0">
                          <a:latin typeface="標楷體" panose="03000509000000000000" pitchFamily="65" charset="-120"/>
                          <a:ea typeface="標楷體" panose="03000509000000000000" pitchFamily="65" charset="-120"/>
                        </a:rPr>
                        <a:t>/</a:t>
                      </a:r>
                      <a:r>
                        <a:rPr lang="zh-TW" altLang="en-US" sz="1500" u="none" baseline="0" dirty="0" smtClean="0">
                          <a:latin typeface="標楷體" panose="03000509000000000000" pitchFamily="65" charset="-120"/>
                          <a:ea typeface="標楷體" panose="03000509000000000000" pitchFamily="65" charset="-120"/>
                        </a:rPr>
                        <a:t> 權利金</a:t>
                      </a:r>
                      <a:r>
                        <a:rPr lang="en-US" altLang="zh-TW" sz="1500" u="none" baseline="0" dirty="0" smtClean="0">
                          <a:latin typeface="標楷體" panose="03000509000000000000" pitchFamily="65" charset="-120"/>
                          <a:ea typeface="標楷體" panose="03000509000000000000" pitchFamily="65" charset="-120"/>
                        </a:rPr>
                        <a:t>(</a:t>
                      </a:r>
                      <a:r>
                        <a:rPr lang="zh-TW" altLang="en-US" sz="1500" u="none" baseline="0" dirty="0" smtClean="0">
                          <a:latin typeface="標楷體" panose="03000509000000000000" pitchFamily="65" charset="-120"/>
                          <a:ea typeface="標楷體" panose="03000509000000000000" pitchFamily="65" charset="-120"/>
                        </a:rPr>
                        <a:t>授權</a:t>
                      </a:r>
                      <a:r>
                        <a:rPr lang="en-US" altLang="zh-TW" sz="1500" u="sng" baseline="0" dirty="0" smtClean="0">
                          <a:latin typeface="標楷體" panose="03000509000000000000" pitchFamily="65" charset="-120"/>
                          <a:ea typeface="標楷體" panose="03000509000000000000" pitchFamily="65" charset="-120"/>
                        </a:rPr>
                        <a:t>)</a:t>
                      </a:r>
                      <a:r>
                        <a:rPr lang="zh-TW" altLang="en-US" sz="1500" baseline="0" dirty="0" smtClean="0">
                          <a:latin typeface="標楷體" panose="03000509000000000000" pitchFamily="65" charset="-120"/>
                          <a:ea typeface="標楷體" panose="03000509000000000000" pitchFamily="65" charset="-120"/>
                        </a:rPr>
                        <a:t>：</a:t>
                      </a:r>
                      <a:endParaRPr lang="en-US" altLang="zh-TW" sz="1500" baseline="0" dirty="0" smtClean="0">
                        <a:latin typeface="標楷體" panose="03000509000000000000" pitchFamily="65" charset="-120"/>
                        <a:ea typeface="標楷體" panose="03000509000000000000" pitchFamily="65" charset="-120"/>
                      </a:endParaRPr>
                    </a:p>
                    <a:p>
                      <a:pPr indent="0">
                        <a:spcAft>
                          <a:spcPts val="600"/>
                        </a:spcAft>
                        <a:buClrTx/>
                        <a:defRPr/>
                      </a:pPr>
                      <a:r>
                        <a:rPr lang="en-US" altLang="zh-TW" sz="1500" baseline="0" dirty="0" smtClean="0">
                          <a:latin typeface="標楷體" panose="03000509000000000000" pitchFamily="65" charset="-120"/>
                          <a:ea typeface="標楷體" panose="03000509000000000000" pitchFamily="65" charset="-120"/>
                        </a:rPr>
                        <a:t>10</a:t>
                      </a:r>
                      <a:r>
                        <a:rPr lang="zh-TW" altLang="en-US" sz="1500" baseline="0" dirty="0" smtClean="0">
                          <a:latin typeface="標楷體" panose="03000509000000000000" pitchFamily="65" charset="-120"/>
                          <a:ea typeface="標楷體" panose="03000509000000000000" pitchFamily="65" charset="-120"/>
                        </a:rPr>
                        <a:t>萬</a:t>
                      </a:r>
                      <a:r>
                        <a:rPr lang="en-US" altLang="zh-TW" sz="1500" baseline="0" dirty="0" smtClean="0">
                          <a:latin typeface="標楷體" panose="03000509000000000000" pitchFamily="65" charset="-120"/>
                          <a:ea typeface="標楷體" panose="03000509000000000000" pitchFamily="65" charset="-120"/>
                        </a:rPr>
                        <a:t>*(1-30%)= 7</a:t>
                      </a:r>
                      <a:r>
                        <a:rPr lang="zh-TW" altLang="en-US" sz="1500" baseline="0" dirty="0" smtClean="0">
                          <a:latin typeface="標楷體" panose="03000509000000000000" pitchFamily="65" charset="-120"/>
                          <a:ea typeface="標楷體" panose="03000509000000000000" pitchFamily="65" charset="-120"/>
                        </a:rPr>
                        <a:t>萬；</a:t>
                      </a:r>
                      <a:endParaRPr lang="en-US" altLang="zh-TW" sz="1500" baseline="0" dirty="0" smtClean="0">
                        <a:latin typeface="標楷體" panose="03000509000000000000" pitchFamily="65" charset="-120"/>
                        <a:ea typeface="標楷體" panose="03000509000000000000" pitchFamily="65" charset="-120"/>
                      </a:endParaRPr>
                    </a:p>
                    <a:p>
                      <a:pPr indent="0">
                        <a:spcAft>
                          <a:spcPts val="0"/>
                        </a:spcAft>
                        <a:buClrTx/>
                        <a:defRPr/>
                      </a:pPr>
                      <a:r>
                        <a:rPr lang="zh-TW" altLang="en-US" sz="1500" baseline="0" dirty="0" smtClean="0">
                          <a:latin typeface="標楷體" panose="03000509000000000000" pitchFamily="65" charset="-120"/>
                          <a:ea typeface="標楷體" panose="03000509000000000000" pitchFamily="65" charset="-120"/>
                        </a:rPr>
                        <a:t>證券交易所得：</a:t>
                      </a:r>
                      <a:r>
                        <a:rPr lang="en-US" altLang="zh-TW" sz="1500" baseline="0" dirty="0" smtClean="0">
                          <a:latin typeface="標楷體" panose="03000509000000000000" pitchFamily="65" charset="-120"/>
                          <a:ea typeface="標楷體" panose="03000509000000000000" pitchFamily="65" charset="-120"/>
                        </a:rPr>
                        <a:t>50</a:t>
                      </a:r>
                      <a:r>
                        <a:rPr lang="zh-TW" altLang="en-US" sz="1500" baseline="0" dirty="0" smtClean="0">
                          <a:latin typeface="標楷體" panose="03000509000000000000" pitchFamily="65" charset="-120"/>
                          <a:ea typeface="標楷體" panose="03000509000000000000" pitchFamily="65" charset="-120"/>
                        </a:rPr>
                        <a:t>萬</a:t>
                      </a:r>
                      <a:r>
                        <a:rPr lang="en-US" altLang="zh-TW" sz="1500" baseline="0" dirty="0" smtClean="0">
                          <a:latin typeface="標楷體" panose="03000509000000000000" pitchFamily="65" charset="-120"/>
                          <a:ea typeface="標楷體" panose="03000509000000000000" pitchFamily="65" charset="-120"/>
                        </a:rPr>
                        <a:t>- 10</a:t>
                      </a:r>
                      <a:r>
                        <a:rPr lang="zh-TW" altLang="en-US" sz="1500" baseline="0" dirty="0" smtClean="0">
                          <a:latin typeface="標楷體" panose="03000509000000000000" pitchFamily="65" charset="-120"/>
                          <a:ea typeface="標楷體" panose="03000509000000000000" pitchFamily="65" charset="-120"/>
                        </a:rPr>
                        <a:t>萬</a:t>
                      </a:r>
                      <a:r>
                        <a:rPr lang="en-US" altLang="zh-TW" sz="1500" baseline="0" dirty="0" smtClean="0">
                          <a:latin typeface="標楷體" panose="03000509000000000000" pitchFamily="65" charset="-120"/>
                          <a:ea typeface="標楷體" panose="03000509000000000000" pitchFamily="65" charset="-120"/>
                        </a:rPr>
                        <a:t>= 40</a:t>
                      </a:r>
                      <a:r>
                        <a:rPr lang="zh-TW" altLang="en-US" sz="1500" baseline="0" dirty="0" smtClean="0">
                          <a:latin typeface="標楷體" panose="03000509000000000000" pitchFamily="65" charset="-120"/>
                          <a:ea typeface="標楷體" panose="03000509000000000000" pitchFamily="65" charset="-120"/>
                        </a:rPr>
                        <a:t>萬</a:t>
                      </a:r>
                      <a:endParaRPr lang="en-US" altLang="zh-TW" sz="1500" baseline="0" dirty="0" smtClean="0">
                        <a:latin typeface="標楷體" panose="03000509000000000000" pitchFamily="65" charset="-120"/>
                        <a:ea typeface="標楷體" panose="03000509000000000000" pitchFamily="65" charset="-120"/>
                      </a:endParaRPr>
                    </a:p>
                  </a:txBody>
                  <a:tcPr>
                    <a:lnL w="12700" cap="flat" cmpd="sng" algn="ctr">
                      <a:solidFill>
                        <a:schemeClr val="accent1"/>
                      </a:solidFill>
                      <a:prstDash val="solid"/>
                      <a:round/>
                      <a:headEnd type="none" w="med" len="med"/>
                      <a:tailEnd type="none" w="med" len="med"/>
                    </a:lnL>
                    <a:lnB w="12700" cap="flat" cmpd="sng" algn="ctr">
                      <a:solidFill>
                        <a:schemeClr val="accent1"/>
                      </a:solidFill>
                      <a:prstDash val="solid"/>
                      <a:round/>
                      <a:headEnd type="none" w="med" len="med"/>
                      <a:tailEnd type="none" w="med" len="med"/>
                    </a:lnB>
                  </a:tcPr>
                </a:tc>
              </a:tr>
              <a:tr h="37084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1600" b="0" baseline="0" dirty="0" smtClean="0">
                        <a:solidFill>
                          <a:schemeClr val="tx1"/>
                        </a:solidFill>
                        <a:latin typeface="+mn-lt"/>
                      </a:endParaRPr>
                    </a:p>
                  </a:txBody>
                  <a:tcP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500" b="0" baseline="0" dirty="0" smtClean="0">
                          <a:solidFill>
                            <a:schemeClr val="tx1"/>
                          </a:solidFill>
                          <a:latin typeface="標楷體" panose="03000509000000000000" pitchFamily="65" charset="-120"/>
                          <a:ea typeface="標楷體" panose="03000509000000000000" pitchFamily="65" charset="-120"/>
                        </a:rPr>
                        <a:t>2.</a:t>
                      </a:r>
                      <a:endParaRPr lang="zh-TW" altLang="en-US" sz="1500" b="0" baseline="0" dirty="0" smtClean="0">
                        <a:solidFill>
                          <a:schemeClr val="tx1"/>
                        </a:solidFill>
                        <a:latin typeface="標楷體" panose="03000509000000000000" pitchFamily="65" charset="-120"/>
                        <a:ea typeface="標楷體" panose="03000509000000000000" pitchFamily="65" charset="-120"/>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indent="0">
                        <a:spcAft>
                          <a:spcPts val="0"/>
                        </a:spcAft>
                        <a:buClrTx/>
                        <a:defRPr/>
                      </a:pPr>
                      <a:r>
                        <a:rPr lang="zh-TW" altLang="en-US" sz="1500" baseline="0" dirty="0" smtClean="0">
                          <a:latin typeface="標楷體" panose="03000509000000000000" pitchFamily="65" charset="-120"/>
                          <a:ea typeface="標楷體" panose="03000509000000000000" pitchFamily="65" charset="-120"/>
                        </a:rPr>
                        <a:t>適用非上市、上櫃或興櫃公司</a:t>
                      </a:r>
                      <a:endParaRPr lang="en-US" altLang="zh-TW" sz="1500" b="0" baseline="0" dirty="0" smtClean="0">
                        <a:solidFill>
                          <a:schemeClr val="tx1"/>
                        </a:solidFill>
                        <a:latin typeface="標楷體" panose="03000509000000000000" pitchFamily="65" charset="-120"/>
                        <a:ea typeface="標楷體" panose="03000509000000000000" pitchFamily="65" charset="-120"/>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600"/>
                        </a:spcAft>
                        <a:buClrTx/>
                        <a:buSzTx/>
                        <a:buFontTx/>
                        <a:buNone/>
                        <a:tabLst/>
                        <a:defRPr/>
                      </a:pPr>
                      <a:r>
                        <a:rPr lang="zh-TW" altLang="en-US" sz="1500" b="1" u="sng" kern="1200" baseline="0" dirty="0" smtClean="0">
                          <a:solidFill>
                            <a:srgbClr val="FF0000"/>
                          </a:solidFill>
                          <a:latin typeface="標楷體" panose="03000509000000000000" pitchFamily="65" charset="-120"/>
                          <a:ea typeface="標楷體" panose="03000509000000000000" pitchFamily="65" charset="-120"/>
                          <a:cs typeface="+mn-cs"/>
                        </a:rPr>
                        <a:t>財產交易所得</a:t>
                      </a:r>
                      <a:r>
                        <a:rPr lang="en-US" altLang="zh-TW" sz="1500" kern="1200" baseline="0" dirty="0" smtClean="0">
                          <a:solidFill>
                            <a:schemeClr val="tx1"/>
                          </a:solidFill>
                          <a:latin typeface="標楷體" panose="03000509000000000000" pitchFamily="65" charset="-120"/>
                          <a:ea typeface="標楷體" panose="03000509000000000000" pitchFamily="65" charset="-120"/>
                          <a:cs typeface="+mn-cs"/>
                        </a:rPr>
                        <a:t>(</a:t>
                      </a:r>
                      <a:r>
                        <a:rPr lang="zh-TW" altLang="en-US" sz="1500" u="none" kern="1200" baseline="0" dirty="0" smtClean="0">
                          <a:solidFill>
                            <a:schemeClr val="tx1"/>
                          </a:solidFill>
                          <a:latin typeface="標楷體" panose="03000509000000000000" pitchFamily="65" charset="-120"/>
                          <a:ea typeface="標楷體" panose="03000509000000000000" pitchFamily="65" charset="-120"/>
                          <a:cs typeface="+mn-cs"/>
                        </a:rPr>
                        <a:t>讓與</a:t>
                      </a:r>
                      <a:r>
                        <a:rPr lang="en-US" altLang="zh-TW" sz="1500" u="none" kern="1200" baseline="0" dirty="0" smtClean="0">
                          <a:solidFill>
                            <a:schemeClr val="tx1"/>
                          </a:solidFill>
                          <a:latin typeface="標楷體" panose="03000509000000000000" pitchFamily="65" charset="-120"/>
                          <a:ea typeface="標楷體" panose="03000509000000000000" pitchFamily="65" charset="-120"/>
                          <a:cs typeface="+mn-cs"/>
                        </a:rPr>
                        <a:t>)</a:t>
                      </a:r>
                      <a:r>
                        <a:rPr lang="zh-TW" altLang="en-US" sz="1500" u="none" kern="1200" baseline="0" dirty="0" smtClean="0">
                          <a:solidFill>
                            <a:schemeClr val="tx1"/>
                          </a:solidFill>
                          <a:latin typeface="標楷體" panose="03000509000000000000" pitchFamily="65" charset="-120"/>
                          <a:ea typeface="標楷體" panose="03000509000000000000" pitchFamily="65" charset="-120"/>
                          <a:cs typeface="+mn-cs"/>
                        </a:rPr>
                        <a:t> </a:t>
                      </a:r>
                      <a:r>
                        <a:rPr lang="en-US" altLang="zh-TW" sz="1500" u="none" kern="1200" baseline="0" dirty="0" smtClean="0">
                          <a:solidFill>
                            <a:schemeClr val="tx1"/>
                          </a:solidFill>
                          <a:latin typeface="標楷體" panose="03000509000000000000" pitchFamily="65" charset="-120"/>
                          <a:ea typeface="標楷體" panose="03000509000000000000" pitchFamily="65" charset="-120"/>
                          <a:cs typeface="+mn-cs"/>
                        </a:rPr>
                        <a:t>/</a:t>
                      </a:r>
                      <a:r>
                        <a:rPr lang="zh-TW" altLang="en-US" sz="1500" u="none" kern="1200" baseline="0" dirty="0" smtClean="0">
                          <a:solidFill>
                            <a:schemeClr val="tx1"/>
                          </a:solidFill>
                          <a:latin typeface="標楷體" panose="03000509000000000000" pitchFamily="65" charset="-120"/>
                          <a:ea typeface="標楷體" panose="03000509000000000000" pitchFamily="65" charset="-120"/>
                          <a:cs typeface="+mn-cs"/>
                        </a:rPr>
                        <a:t> 權利金</a:t>
                      </a:r>
                      <a:r>
                        <a:rPr lang="en-US" altLang="zh-TW" sz="1500" u="none" kern="1200" baseline="0" dirty="0" smtClean="0">
                          <a:solidFill>
                            <a:schemeClr val="tx1"/>
                          </a:solidFill>
                          <a:latin typeface="標楷體" panose="03000509000000000000" pitchFamily="65" charset="-120"/>
                          <a:ea typeface="標楷體" panose="03000509000000000000" pitchFamily="65" charset="-120"/>
                          <a:cs typeface="+mn-cs"/>
                        </a:rPr>
                        <a:t>(</a:t>
                      </a:r>
                      <a:r>
                        <a:rPr lang="zh-TW" altLang="en-US" sz="1500" u="none" kern="1200" baseline="0" dirty="0" smtClean="0">
                          <a:solidFill>
                            <a:schemeClr val="tx1"/>
                          </a:solidFill>
                          <a:latin typeface="標楷體" panose="03000509000000000000" pitchFamily="65" charset="-120"/>
                          <a:ea typeface="標楷體" panose="03000509000000000000" pitchFamily="65" charset="-120"/>
                          <a:cs typeface="+mn-cs"/>
                        </a:rPr>
                        <a:t>授權</a:t>
                      </a:r>
                      <a:r>
                        <a:rPr lang="en-US" altLang="zh-TW" sz="1500" u="sng" kern="1200" baseline="0" dirty="0" smtClean="0">
                          <a:solidFill>
                            <a:schemeClr val="tx1"/>
                          </a:solidFill>
                          <a:latin typeface="標楷體" panose="03000509000000000000" pitchFamily="65" charset="-120"/>
                          <a:ea typeface="標楷體" panose="03000509000000000000" pitchFamily="65" charset="-120"/>
                          <a:cs typeface="+mn-cs"/>
                        </a:rPr>
                        <a:t>)</a:t>
                      </a:r>
                      <a:r>
                        <a:rPr lang="zh-TW" altLang="en-US" sz="1500" kern="1200" baseline="0" dirty="0" smtClean="0">
                          <a:solidFill>
                            <a:schemeClr val="tx1"/>
                          </a:solidFill>
                          <a:latin typeface="標楷體" panose="03000509000000000000" pitchFamily="65" charset="-120"/>
                          <a:ea typeface="標楷體" panose="03000509000000000000" pitchFamily="65" charset="-120"/>
                          <a:cs typeface="+mn-cs"/>
                        </a:rPr>
                        <a:t>：</a:t>
                      </a:r>
                      <a:endParaRPr lang="en-US" altLang="zh-TW" sz="1500" kern="1200" baseline="0" dirty="0" smtClean="0">
                        <a:solidFill>
                          <a:schemeClr val="tx1"/>
                        </a:solidFill>
                        <a:latin typeface="標楷體" panose="03000509000000000000" pitchFamily="65" charset="-120"/>
                        <a:ea typeface="標楷體" panose="03000509000000000000" pitchFamily="65" charset="-120"/>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500" kern="1200" baseline="0" dirty="0" smtClean="0">
                          <a:latin typeface="標楷體" panose="03000509000000000000" pitchFamily="65" charset="-120"/>
                          <a:ea typeface="標楷體" panose="03000509000000000000" pitchFamily="65" charset="-120"/>
                        </a:rPr>
                        <a:t>50</a:t>
                      </a:r>
                      <a:r>
                        <a:rPr lang="zh-TW" altLang="en-US" sz="1500" kern="1200" baseline="0" dirty="0" smtClean="0">
                          <a:latin typeface="標楷體" panose="03000509000000000000" pitchFamily="65" charset="-120"/>
                          <a:ea typeface="標楷體" panose="03000509000000000000" pitchFamily="65" charset="-120"/>
                        </a:rPr>
                        <a:t>萬</a:t>
                      </a:r>
                      <a:r>
                        <a:rPr lang="en-US" altLang="zh-TW" sz="1500" kern="1200" baseline="0" dirty="0" smtClean="0">
                          <a:latin typeface="標楷體" panose="03000509000000000000" pitchFamily="65" charset="-120"/>
                          <a:ea typeface="標楷體" panose="03000509000000000000" pitchFamily="65" charset="-120"/>
                        </a:rPr>
                        <a:t>*(1-30%)= 35</a:t>
                      </a:r>
                      <a:r>
                        <a:rPr lang="zh-TW" altLang="en-US" sz="1500" kern="1200" baseline="0" dirty="0" smtClean="0">
                          <a:latin typeface="標楷體" panose="03000509000000000000" pitchFamily="65" charset="-120"/>
                          <a:ea typeface="標楷體" panose="03000509000000000000" pitchFamily="65" charset="-120"/>
                        </a:rPr>
                        <a:t>萬</a:t>
                      </a:r>
                    </a:p>
                  </a:txBody>
                  <a:tcP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bl>
          </a:graphicData>
        </a:graphic>
      </p:graphicFrame>
      <p:sp>
        <p:nvSpPr>
          <p:cNvPr id="7" name="Rectangle 2"/>
          <p:cNvSpPr txBox="1">
            <a:spLocks noChangeArrowheads="1"/>
          </p:cNvSpPr>
          <p:nvPr/>
        </p:nvSpPr>
        <p:spPr>
          <a:xfrm>
            <a:off x="467544" y="332656"/>
            <a:ext cx="8229600" cy="936104"/>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altLang="zh-TW" sz="4800" b="1" dirty="0" smtClean="0">
                <a:latin typeface="標楷體" pitchFamily="65" charset="-120"/>
                <a:ea typeface="標楷體" pitchFamily="65" charset="-120"/>
              </a:rPr>
              <a:t>1.5.1 </a:t>
            </a:r>
            <a:r>
              <a:rPr lang="zh-TW" altLang="en-US" sz="4800" b="1" dirty="0" smtClean="0">
                <a:latin typeface="標楷體" pitchFamily="65" charset="-120"/>
                <a:ea typeface="標楷體" pitchFamily="65" charset="-120"/>
              </a:rPr>
              <a:t>產業創新條例</a:t>
            </a:r>
            <a:r>
              <a:rPr lang="en-US" altLang="zh-TW" sz="4800" b="1" dirty="0" smtClean="0">
                <a:latin typeface="標楷體" pitchFamily="65" charset="-120"/>
                <a:ea typeface="標楷體" pitchFamily="65" charset="-120"/>
              </a:rPr>
              <a:t>-</a:t>
            </a:r>
            <a:r>
              <a:rPr lang="zh-TW" altLang="en-US" sz="4800" b="1" dirty="0" smtClean="0">
                <a:latin typeface="標楷體" pitchFamily="65" charset="-120"/>
                <a:ea typeface="標楷體" pitchFamily="65" charset="-120"/>
              </a:rPr>
              <a:t>技術入股緩課</a:t>
            </a:r>
            <a:r>
              <a:rPr lang="en-US" altLang="zh-TW" sz="4800" b="1" dirty="0" smtClean="0">
                <a:latin typeface="標楷體" pitchFamily="65" charset="-120"/>
                <a:ea typeface="標楷體" pitchFamily="65" charset="-120"/>
              </a:rPr>
              <a:t>(3/3)</a:t>
            </a:r>
          </a:p>
        </p:txBody>
      </p:sp>
    </p:spTree>
    <p:extLst>
      <p:ext uri="{BB962C8B-B14F-4D97-AF65-F5344CB8AC3E}">
        <p14:creationId xmlns:p14="http://schemas.microsoft.com/office/powerpoint/2010/main" xmlns="" val="7130053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25</a:t>
            </a:fld>
            <a:endParaRPr lang="zh-TW" altLang="en-US"/>
          </a:p>
        </p:txBody>
      </p:sp>
      <p:sp>
        <p:nvSpPr>
          <p:cNvPr id="5" name="Rectangle 2"/>
          <p:cNvSpPr txBox="1">
            <a:spLocks noChangeArrowheads="1"/>
          </p:cNvSpPr>
          <p:nvPr/>
        </p:nvSpPr>
        <p:spPr>
          <a:xfrm>
            <a:off x="0" y="332656"/>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200" b="1" dirty="0" smtClean="0">
                <a:latin typeface="標楷體" pitchFamily="65" charset="-120"/>
                <a:ea typeface="標楷體" pitchFamily="65" charset="-120"/>
              </a:rPr>
              <a:t>1.5.1 </a:t>
            </a:r>
            <a:r>
              <a:rPr lang="zh-TW" altLang="en-US" sz="3200" b="1" dirty="0" smtClean="0">
                <a:latin typeface="標楷體" pitchFamily="65" charset="-120"/>
                <a:ea typeface="標楷體" pitchFamily="65" charset="-120"/>
              </a:rPr>
              <a:t>產業創新條例</a:t>
            </a:r>
            <a:r>
              <a:rPr lang="en-US" altLang="zh-TW" sz="3200" b="1" dirty="0" smtClean="0">
                <a:latin typeface="標楷體" pitchFamily="65" charset="-120"/>
                <a:ea typeface="標楷體" pitchFamily="65" charset="-120"/>
              </a:rPr>
              <a:t>-</a:t>
            </a:r>
            <a:r>
              <a:rPr lang="zh-TW" altLang="en-US" sz="3200" b="1" dirty="0" smtClean="0">
                <a:latin typeface="標楷體" pitchFamily="65" charset="-120"/>
                <a:ea typeface="標楷體" pitchFamily="65" charset="-120"/>
              </a:rPr>
              <a:t>員工獎酬工具緩課</a:t>
            </a:r>
            <a:r>
              <a:rPr lang="en-US" altLang="zh-TW" sz="3200" b="1" dirty="0" smtClean="0">
                <a:latin typeface="標楷體" pitchFamily="65" charset="-120"/>
                <a:ea typeface="標楷體" pitchFamily="65" charset="-120"/>
              </a:rPr>
              <a:t>(1/2)</a:t>
            </a:r>
          </a:p>
        </p:txBody>
      </p:sp>
      <p:graphicFrame>
        <p:nvGraphicFramePr>
          <p:cNvPr id="54" name="表格 53"/>
          <p:cNvGraphicFramePr>
            <a:graphicFrameLocks noGrp="1"/>
          </p:cNvGraphicFramePr>
          <p:nvPr>
            <p:extLst>
              <p:ext uri="{D42A27DB-BD31-4B8C-83A1-F6EECF244321}">
                <p14:modId xmlns:p14="http://schemas.microsoft.com/office/powerpoint/2010/main" xmlns="" val="443042590"/>
              </p:ext>
            </p:extLst>
          </p:nvPr>
        </p:nvGraphicFramePr>
        <p:xfrm>
          <a:off x="533399" y="2350332"/>
          <a:ext cx="8136903" cy="3535680"/>
        </p:xfrm>
        <a:graphic>
          <a:graphicData uri="http://schemas.openxmlformats.org/drawingml/2006/table">
            <a:tbl>
              <a:tblPr firstRow="1" bandRow="1">
                <a:tableStyleId>{69012ECD-51FC-41F1-AA8D-1B2483CD663E}</a:tableStyleId>
              </a:tblPr>
              <a:tblGrid>
                <a:gridCol w="576063"/>
                <a:gridCol w="3731416"/>
                <a:gridCol w="3829424"/>
              </a:tblGrid>
              <a:tr h="226900">
                <a:tc>
                  <a:txBody>
                    <a:bodyPr/>
                    <a:lstStyle/>
                    <a:p>
                      <a:pPr algn="ctr"/>
                      <a:r>
                        <a:rPr lang="zh-TW" altLang="en-US" sz="1400" dirty="0" smtClean="0">
                          <a:latin typeface="標楷體" panose="03000509000000000000" pitchFamily="65" charset="-120"/>
                          <a:ea typeface="標楷體" panose="03000509000000000000" pitchFamily="65" charset="-120"/>
                        </a:rPr>
                        <a:t>項目</a:t>
                      </a:r>
                      <a:endParaRPr lang="en-GB" sz="1400" dirty="0">
                        <a:solidFill>
                          <a:schemeClr val="bg1"/>
                        </a:solidFill>
                        <a:latin typeface="標楷體" panose="03000509000000000000" pitchFamily="65" charset="-120"/>
                        <a:ea typeface="標楷體" panose="03000509000000000000" pitchFamily="65" charset="-120"/>
                      </a:endParaRPr>
                    </a:p>
                  </a:txBody>
                  <a:tcPr anchor="ctr">
                    <a:lnR w="12700" cap="flat" cmpd="sng" algn="ctr">
                      <a:solidFill>
                        <a:schemeClr val="bg2"/>
                      </a:solidFill>
                      <a:prstDash val="solid"/>
                      <a:round/>
                      <a:headEnd type="none" w="med" len="med"/>
                      <a:tailEnd type="none" w="med" len="med"/>
                    </a:lnR>
                  </a:tcPr>
                </a:tc>
                <a:tc>
                  <a:txBody>
                    <a:bodyPr/>
                    <a:lstStyle/>
                    <a:p>
                      <a:pPr algn="ctr"/>
                      <a:r>
                        <a:rPr lang="zh-TW" altLang="en-US" sz="1400" dirty="0" smtClean="0">
                          <a:latin typeface="標楷體" panose="03000509000000000000" pitchFamily="65" charset="-120"/>
                          <a:ea typeface="標楷體" panose="03000509000000000000" pitchFamily="65" charset="-120"/>
                        </a:rPr>
                        <a:t>一般</a:t>
                      </a:r>
                      <a:endParaRPr lang="zh-TW" altLang="en-US" sz="1400" dirty="0" smtClean="0">
                        <a:solidFill>
                          <a:schemeClr val="bg1"/>
                        </a:solidFill>
                        <a:latin typeface="標楷體" panose="03000509000000000000" pitchFamily="65" charset="-120"/>
                        <a:ea typeface="標楷體" panose="03000509000000000000" pitchFamily="65" charset="-120"/>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r>
                        <a:rPr lang="zh-TW" altLang="en-US" sz="1400" dirty="0" smtClean="0">
                          <a:latin typeface="標楷體" panose="03000509000000000000" pitchFamily="65" charset="-120"/>
                          <a:ea typeface="標楷體" panose="03000509000000000000" pitchFamily="65" charset="-120"/>
                        </a:rPr>
                        <a:t>具限制轉讓期間者</a:t>
                      </a:r>
                      <a:endParaRPr lang="zh-TW" altLang="en-US" sz="1400" dirty="0" smtClean="0">
                        <a:solidFill>
                          <a:schemeClr val="bg1"/>
                        </a:solidFill>
                        <a:latin typeface="標楷體" panose="03000509000000000000" pitchFamily="65" charset="-120"/>
                        <a:ea typeface="標楷體" panose="03000509000000000000" pitchFamily="65" charset="-120"/>
                      </a:endParaRPr>
                    </a:p>
                  </a:txBody>
                  <a:tcPr anchor="ctr">
                    <a:lnL w="12700" cap="flat" cmpd="sng" algn="ctr">
                      <a:solidFill>
                        <a:schemeClr val="bg2"/>
                      </a:solidFill>
                      <a:prstDash val="solid"/>
                      <a:round/>
                      <a:headEnd type="none" w="med" len="med"/>
                      <a:tailEnd type="none" w="med" len="med"/>
                    </a:lnL>
                  </a:tcPr>
                </a:tc>
              </a:tr>
              <a:tr h="831967">
                <a:tc>
                  <a:txBody>
                    <a:bodyPr/>
                    <a:lstStyle/>
                    <a:p>
                      <a:r>
                        <a:rPr lang="zh-TW" altLang="en-US" sz="1400" dirty="0" smtClean="0">
                          <a:latin typeface="標楷體" panose="03000509000000000000" pitchFamily="65" charset="-120"/>
                          <a:ea typeface="標楷體" panose="03000509000000000000" pitchFamily="65" charset="-120"/>
                        </a:rPr>
                        <a:t>內容</a:t>
                      </a:r>
                      <a:endParaRPr lang="en-GB" sz="1400" b="1" dirty="0">
                        <a:solidFill>
                          <a:schemeClr val="bg1"/>
                        </a:solidFill>
                        <a:latin typeface="標楷體" panose="03000509000000000000" pitchFamily="65" charset="-120"/>
                        <a:ea typeface="標楷體" panose="03000509000000000000" pitchFamily="65" charset="-120"/>
                      </a:endParaRPr>
                    </a:p>
                  </a:txBody>
                  <a:tcP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gridSpan="2">
                  <a:txBody>
                    <a:bodyPr/>
                    <a:lstStyle/>
                    <a:p>
                      <a:pPr marL="87313" marR="0" indent="-87313" algn="l" defTabSz="91376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400" dirty="0" smtClean="0">
                          <a:latin typeface="標楷體" panose="03000509000000000000" pitchFamily="65" charset="-120"/>
                          <a:ea typeface="標楷體" panose="03000509000000000000" pitchFamily="65" charset="-120"/>
                        </a:rPr>
                        <a:t>發給員工酬勞之股票</a:t>
                      </a:r>
                      <a:endParaRPr lang="en-US" altLang="zh-TW" sz="1400" dirty="0" smtClean="0">
                        <a:latin typeface="標楷體" panose="03000509000000000000" pitchFamily="65" charset="-120"/>
                        <a:ea typeface="標楷體" panose="03000509000000000000" pitchFamily="65" charset="-120"/>
                      </a:endParaRPr>
                    </a:p>
                    <a:p>
                      <a:pPr marL="87313" marR="0" indent="-87313" algn="l" defTabSz="91376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400" dirty="0" smtClean="0">
                          <a:latin typeface="標楷體" panose="03000509000000000000" pitchFamily="65" charset="-120"/>
                          <a:ea typeface="標楷體" panose="03000509000000000000" pitchFamily="65" charset="-120"/>
                        </a:rPr>
                        <a:t>員工現金增資認股</a:t>
                      </a:r>
                      <a:endParaRPr lang="en-US" altLang="zh-TW" sz="1400" dirty="0" smtClean="0">
                        <a:latin typeface="標楷體" panose="03000509000000000000" pitchFamily="65" charset="-120"/>
                        <a:ea typeface="標楷體" panose="03000509000000000000" pitchFamily="65" charset="-120"/>
                      </a:endParaRPr>
                    </a:p>
                    <a:p>
                      <a:pPr marL="87313" marR="0" indent="-87313" algn="l" defTabSz="91376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400" dirty="0" smtClean="0">
                          <a:latin typeface="標楷體" panose="03000509000000000000" pitchFamily="65" charset="-120"/>
                          <a:ea typeface="標楷體" panose="03000509000000000000" pitchFamily="65" charset="-120"/>
                        </a:rPr>
                        <a:t>買回庫藏股發放員工</a:t>
                      </a:r>
                      <a:endParaRPr lang="en-US" altLang="zh-TW" sz="1400" dirty="0" smtClean="0">
                        <a:latin typeface="標楷體" panose="03000509000000000000" pitchFamily="65" charset="-120"/>
                        <a:ea typeface="標楷體" panose="03000509000000000000" pitchFamily="65" charset="-120"/>
                      </a:endParaRPr>
                    </a:p>
                    <a:p>
                      <a:pPr marL="87313" marR="0" indent="-87313" algn="l" defTabSz="91376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400" dirty="0" smtClean="0">
                          <a:latin typeface="標楷體" panose="03000509000000000000" pitchFamily="65" charset="-120"/>
                          <a:ea typeface="標楷體" panose="03000509000000000000" pitchFamily="65" charset="-120"/>
                        </a:rPr>
                        <a:t>員工認股權憑證</a:t>
                      </a:r>
                      <a:endParaRPr lang="en-US" altLang="zh-TW" sz="1400" dirty="0" smtClean="0">
                        <a:latin typeface="標楷體" panose="03000509000000000000" pitchFamily="65" charset="-120"/>
                        <a:ea typeface="標楷體" panose="03000509000000000000" pitchFamily="65" charset="-120"/>
                      </a:endParaRPr>
                    </a:p>
                    <a:p>
                      <a:pPr marL="87313" marR="0" indent="-87313" algn="l" defTabSz="91376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400" dirty="0" smtClean="0">
                          <a:latin typeface="標楷體" panose="03000509000000000000" pitchFamily="65" charset="-120"/>
                          <a:ea typeface="標楷體" panose="03000509000000000000" pitchFamily="65" charset="-120"/>
                        </a:rPr>
                        <a:t>限制員工權利新股</a:t>
                      </a:r>
                      <a:endParaRPr lang="en-GB" altLang="zh-TW" sz="1400" dirty="0" smtClean="0">
                        <a:latin typeface="標楷體" panose="03000509000000000000" pitchFamily="65" charset="-120"/>
                        <a:ea typeface="標楷體" panose="03000509000000000000" pitchFamily="65" charset="-120"/>
                      </a:endParaRPr>
                    </a:p>
                  </a:txBody>
                  <a:tcPr>
                    <a:lnL w="12700" cap="flat" cmpd="sng" algn="ctr">
                      <a:solidFill>
                        <a:schemeClr val="accent1"/>
                      </a:solidFill>
                      <a:prstDash val="solid"/>
                      <a:round/>
                      <a:headEnd type="none" w="med" len="med"/>
                      <a:tailEnd type="none" w="med" len="med"/>
                    </a:lnL>
                    <a:lnB w="12700" cap="flat" cmpd="sng" algn="ctr">
                      <a:solidFill>
                        <a:schemeClr val="accent1"/>
                      </a:solidFill>
                      <a:prstDash val="solid"/>
                      <a:round/>
                      <a:headEnd type="none" w="med" len="med"/>
                      <a:tailEnd type="none" w="med" len="med"/>
                    </a:lnB>
                  </a:tcPr>
                </a:tc>
                <a:tc hMerge="1">
                  <a:txBody>
                    <a:bodyPr/>
                    <a:lstStyle/>
                    <a:p>
                      <a:endParaRPr lang="zh-TW" altLang="en-US"/>
                    </a:p>
                  </a:txBody>
                  <a:tcPr/>
                </a:tc>
              </a:tr>
              <a:tr h="304016">
                <a:tc>
                  <a:txBody>
                    <a:bodyPr/>
                    <a:lstStyle/>
                    <a:p>
                      <a:r>
                        <a:rPr lang="zh-TW" altLang="en-US" sz="1400" dirty="0" smtClean="0">
                          <a:latin typeface="標楷體" panose="03000509000000000000" pitchFamily="65" charset="-120"/>
                          <a:ea typeface="標楷體" panose="03000509000000000000" pitchFamily="65" charset="-120"/>
                        </a:rPr>
                        <a:t>年限</a:t>
                      </a:r>
                      <a:endParaRPr lang="en-GB" sz="1400" b="1" dirty="0">
                        <a:solidFill>
                          <a:schemeClr val="bg1"/>
                        </a:solidFill>
                        <a:latin typeface="標楷體" panose="03000509000000000000" pitchFamily="65" charset="-120"/>
                        <a:ea typeface="標楷體" panose="03000509000000000000" pitchFamily="65" charset="-120"/>
                      </a:endParaRPr>
                    </a:p>
                  </a:txBody>
                  <a:tcP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87313" marR="0" indent="-87313" algn="l" defTabSz="91376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400" kern="1200" dirty="0" smtClean="0">
                          <a:latin typeface="標楷體" panose="03000509000000000000" pitchFamily="65" charset="-120"/>
                          <a:ea typeface="標楷體" panose="03000509000000000000" pitchFamily="65" charset="-120"/>
                        </a:rPr>
                        <a:t>取得年度次年起之第</a:t>
                      </a:r>
                      <a:r>
                        <a:rPr lang="en-US" altLang="zh-TW" sz="1400" kern="1200" dirty="0" smtClean="0">
                          <a:latin typeface="標楷體" panose="03000509000000000000" pitchFamily="65" charset="-120"/>
                          <a:ea typeface="標楷體" panose="03000509000000000000" pitchFamily="65" charset="-120"/>
                        </a:rPr>
                        <a:t>5</a:t>
                      </a:r>
                      <a:r>
                        <a:rPr lang="zh-TW" altLang="en-US" sz="1400" kern="1200" dirty="0" smtClean="0">
                          <a:latin typeface="標楷體" panose="03000509000000000000" pitchFamily="65" charset="-120"/>
                          <a:ea typeface="標楷體" panose="03000509000000000000" pitchFamily="65" charset="-120"/>
                        </a:rPr>
                        <a:t>年</a:t>
                      </a:r>
                      <a:endParaRPr lang="en-US" altLang="zh-TW" sz="1400" kern="1200" dirty="0" smtClean="0">
                        <a:latin typeface="標楷體" panose="03000509000000000000" pitchFamily="65" charset="-120"/>
                        <a:ea typeface="標楷體" panose="03000509000000000000" pitchFamily="65" charset="-120"/>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87313" marR="0" indent="-87313" algn="l" defTabSz="91376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400" kern="1200" dirty="0" smtClean="0">
                          <a:latin typeface="標楷體" panose="03000509000000000000" pitchFamily="65" charset="-120"/>
                          <a:ea typeface="標楷體" panose="03000509000000000000" pitchFamily="65" charset="-120"/>
                        </a:rPr>
                        <a:t>該</a:t>
                      </a:r>
                      <a:r>
                        <a:rPr lang="en-US" altLang="zh-TW" sz="1400" kern="1200" dirty="0" smtClean="0">
                          <a:latin typeface="標楷體" panose="03000509000000000000" pitchFamily="65" charset="-120"/>
                          <a:ea typeface="標楷體" panose="03000509000000000000" pitchFamily="65" charset="-120"/>
                        </a:rPr>
                        <a:t>5</a:t>
                      </a:r>
                      <a:r>
                        <a:rPr lang="zh-TW" altLang="en-US" sz="1400" kern="1200" dirty="0" smtClean="0">
                          <a:latin typeface="標楷體" panose="03000509000000000000" pitchFamily="65" charset="-120"/>
                          <a:ea typeface="標楷體" panose="03000509000000000000" pitchFamily="65" charset="-120"/>
                        </a:rPr>
                        <a:t>年期限不因訂有限制員工轉讓期間而延長</a:t>
                      </a:r>
                      <a:endParaRPr lang="en-US" altLang="zh-TW" sz="1400" kern="1200" dirty="0" smtClean="0">
                        <a:latin typeface="標楷體" panose="03000509000000000000" pitchFamily="65" charset="-120"/>
                        <a:ea typeface="標楷體" panose="03000509000000000000" pitchFamily="65" charset="-120"/>
                      </a:endParaRPr>
                    </a:p>
                  </a:txBody>
                  <a:tcP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288032">
                <a:tc>
                  <a:txBody>
                    <a:bodyPr/>
                    <a:lstStyle/>
                    <a:p>
                      <a:r>
                        <a:rPr lang="zh-TW" altLang="en-US" sz="1400" dirty="0" smtClean="0">
                          <a:latin typeface="標楷體" panose="03000509000000000000" pitchFamily="65" charset="-120"/>
                          <a:ea typeface="標楷體" panose="03000509000000000000" pitchFamily="65" charset="-120"/>
                        </a:rPr>
                        <a:t>計價</a:t>
                      </a:r>
                      <a:endParaRPr lang="en-GB" sz="1400" b="1" dirty="0">
                        <a:solidFill>
                          <a:schemeClr val="bg1"/>
                        </a:solidFill>
                        <a:latin typeface="標楷體" panose="03000509000000000000" pitchFamily="65" charset="-120"/>
                        <a:ea typeface="標楷體" panose="03000509000000000000" pitchFamily="65" charset="-120"/>
                      </a:endParaRPr>
                    </a:p>
                  </a:txBody>
                  <a:tcP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87313" marR="0" indent="-87313" algn="l" defTabSz="91376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400" kern="1200" dirty="0" smtClean="0">
                          <a:latin typeface="標楷體" panose="03000509000000000000" pitchFamily="65" charset="-120"/>
                          <a:ea typeface="標楷體" panose="03000509000000000000" pitchFamily="65" charset="-120"/>
                        </a:rPr>
                        <a:t>取得股票日時價</a:t>
                      </a:r>
                      <a:r>
                        <a:rPr lang="en-US" altLang="zh-TW" sz="1400" kern="1200" dirty="0" smtClean="0">
                          <a:latin typeface="標楷體" panose="03000509000000000000" pitchFamily="65" charset="-120"/>
                          <a:ea typeface="標楷體" panose="03000509000000000000" pitchFamily="65" charset="-120"/>
                        </a:rPr>
                        <a:t>NTD500</a:t>
                      </a:r>
                      <a:r>
                        <a:rPr lang="zh-TW" altLang="en-US" sz="1400" kern="1200" dirty="0" smtClean="0">
                          <a:latin typeface="標楷體" panose="03000509000000000000" pitchFamily="65" charset="-120"/>
                          <a:ea typeface="標楷體" panose="03000509000000000000" pitchFamily="65" charset="-120"/>
                        </a:rPr>
                        <a:t>萬內</a:t>
                      </a:r>
                      <a:endParaRPr lang="en-US" altLang="zh-TW" sz="1400" kern="1200" dirty="0" smtClean="0">
                        <a:latin typeface="標楷體" panose="03000509000000000000" pitchFamily="65" charset="-120"/>
                        <a:ea typeface="標楷體" panose="03000509000000000000" pitchFamily="65" charset="-120"/>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87313" marR="0" indent="-87313" algn="l" defTabSz="91376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400" kern="1200" dirty="0" smtClean="0">
                          <a:latin typeface="標楷體" panose="03000509000000000000" pitchFamily="65" charset="-120"/>
                          <a:ea typeface="標楷體" panose="03000509000000000000" pitchFamily="65" charset="-120"/>
                        </a:rPr>
                        <a:t>限制期間屆滿次日時價</a:t>
                      </a:r>
                      <a:r>
                        <a:rPr lang="en-US" altLang="zh-TW" sz="1400" kern="1200" dirty="0" smtClean="0">
                          <a:latin typeface="標楷體" panose="03000509000000000000" pitchFamily="65" charset="-120"/>
                          <a:ea typeface="標楷體" panose="03000509000000000000" pitchFamily="65" charset="-120"/>
                        </a:rPr>
                        <a:t>NTD500</a:t>
                      </a:r>
                      <a:r>
                        <a:rPr lang="zh-TW" altLang="en-US" sz="1400" kern="1200" dirty="0" smtClean="0">
                          <a:latin typeface="標楷體" panose="03000509000000000000" pitchFamily="65" charset="-120"/>
                          <a:ea typeface="標楷體" panose="03000509000000000000" pitchFamily="65" charset="-120"/>
                        </a:rPr>
                        <a:t>萬內</a:t>
                      </a:r>
                      <a:endParaRPr lang="en-US" altLang="zh-TW" sz="1400" kern="1200" dirty="0" smtClean="0">
                        <a:latin typeface="標楷體" panose="03000509000000000000" pitchFamily="65" charset="-120"/>
                        <a:ea typeface="標楷體" panose="03000509000000000000" pitchFamily="65" charset="-120"/>
                      </a:endParaRPr>
                    </a:p>
                  </a:txBody>
                  <a:tcP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529434">
                <a:tc>
                  <a:txBody>
                    <a:bodyPr/>
                    <a:lstStyle/>
                    <a:p>
                      <a:r>
                        <a:rPr lang="zh-TW" altLang="en-US" sz="1400" dirty="0" smtClean="0">
                          <a:latin typeface="標楷體" panose="03000509000000000000" pitchFamily="65" charset="-120"/>
                          <a:ea typeface="標楷體" panose="03000509000000000000" pitchFamily="65" charset="-120"/>
                        </a:rPr>
                        <a:t>對象</a:t>
                      </a:r>
                      <a:endParaRPr lang="en-GB" sz="1400" b="1" dirty="0">
                        <a:solidFill>
                          <a:schemeClr val="bg1"/>
                        </a:solidFill>
                        <a:latin typeface="標楷體" panose="03000509000000000000" pitchFamily="65" charset="-120"/>
                        <a:ea typeface="標楷體" panose="03000509000000000000" pitchFamily="65" charset="-120"/>
                      </a:endParaRPr>
                    </a:p>
                  </a:txBody>
                  <a:tcP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gridSpan="2">
                  <a:txBody>
                    <a:bodyPr/>
                    <a:lstStyle/>
                    <a:p>
                      <a:pPr marL="87313" marR="0" indent="-87313" algn="l" defTabSz="91376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400" kern="1200" dirty="0" smtClean="0">
                          <a:latin typeface="標楷體" panose="03000509000000000000" pitchFamily="65" charset="-120"/>
                          <a:ea typeface="標楷體" panose="03000509000000000000" pitchFamily="65" charset="-120"/>
                        </a:rPr>
                        <a:t>公司及子公司之員工</a:t>
                      </a:r>
                      <a:endParaRPr lang="en-US" altLang="zh-TW" sz="1400" kern="1200" dirty="0" smtClean="0">
                        <a:latin typeface="標楷體" panose="03000509000000000000" pitchFamily="65" charset="-120"/>
                        <a:ea typeface="標楷體" panose="03000509000000000000" pitchFamily="65" charset="-120"/>
                      </a:endParaRPr>
                    </a:p>
                    <a:p>
                      <a:pPr marL="87313" marR="0" indent="-87313" algn="l" defTabSz="91376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400" kern="1200" dirty="0" smtClean="0">
                          <a:latin typeface="標楷體" panose="03000509000000000000" pitchFamily="65" charset="-120"/>
                          <a:ea typeface="標楷體" panose="03000509000000000000" pitchFamily="65" charset="-120"/>
                        </a:rPr>
                        <a:t>員工：不包含兼任經理人職務之董事長及董監事</a:t>
                      </a:r>
                      <a:endParaRPr lang="en-US" altLang="zh-TW" sz="1400" kern="1200" dirty="0" smtClean="0">
                        <a:latin typeface="標楷體" panose="03000509000000000000" pitchFamily="65" charset="-120"/>
                        <a:ea typeface="標楷體" panose="03000509000000000000" pitchFamily="65" charset="-120"/>
                      </a:endParaRPr>
                    </a:p>
                    <a:p>
                      <a:pPr marL="87313" marR="0" indent="-87313" algn="l" defTabSz="91376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400" kern="1200" dirty="0" smtClean="0">
                          <a:latin typeface="標楷體" panose="03000509000000000000" pitchFamily="65" charset="-120"/>
                          <a:ea typeface="標楷體" panose="03000509000000000000" pitchFamily="65" charset="-120"/>
                        </a:rPr>
                        <a:t>子公司：股份或出資額</a:t>
                      </a:r>
                      <a:r>
                        <a:rPr lang="en-US" altLang="zh-TW" sz="1400" kern="1200" dirty="0" smtClean="0">
                          <a:latin typeface="標楷體" panose="03000509000000000000" pitchFamily="65" charset="-120"/>
                          <a:ea typeface="標楷體" panose="03000509000000000000" pitchFamily="65" charset="-120"/>
                        </a:rPr>
                        <a:t>50%</a:t>
                      </a:r>
                      <a:r>
                        <a:rPr lang="zh-TW" altLang="en-US" sz="1400" kern="1200" dirty="0" smtClean="0">
                          <a:latin typeface="標楷體" panose="03000509000000000000" pitchFamily="65" charset="-120"/>
                          <a:ea typeface="標楷體" panose="03000509000000000000" pitchFamily="65" charset="-120"/>
                        </a:rPr>
                        <a:t>以上者</a:t>
                      </a:r>
                      <a:endParaRPr lang="en-US" altLang="zh-TW" sz="1400" kern="1200" dirty="0" smtClean="0">
                        <a:solidFill>
                          <a:schemeClr val="dk1"/>
                        </a:solidFill>
                        <a:latin typeface="標楷體" panose="03000509000000000000" pitchFamily="65" charset="-120"/>
                        <a:ea typeface="標楷體" panose="03000509000000000000" pitchFamily="65" charset="-120"/>
                        <a:cs typeface="+mn-cs"/>
                      </a:endParaRPr>
                    </a:p>
                  </a:txBody>
                  <a:tcP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hMerge="1">
                  <a:txBody>
                    <a:bodyPr/>
                    <a:lstStyle/>
                    <a:p>
                      <a:endParaRPr lang="zh-TW" altLang="en-US"/>
                    </a:p>
                  </a:txBody>
                  <a:tcPr/>
                </a:tc>
              </a:tr>
              <a:tr h="529434">
                <a:tc>
                  <a:txBody>
                    <a:bodyPr/>
                    <a:lstStyle/>
                    <a:p>
                      <a:r>
                        <a:rPr lang="zh-TW" altLang="en-US" sz="1400" dirty="0" smtClean="0">
                          <a:latin typeface="標楷體" panose="03000509000000000000" pitchFamily="65" charset="-120"/>
                          <a:ea typeface="標楷體" panose="03000509000000000000" pitchFamily="65" charset="-120"/>
                        </a:rPr>
                        <a:t>限制</a:t>
                      </a:r>
                      <a:endParaRPr lang="en-GB" sz="1400" b="1" dirty="0">
                        <a:solidFill>
                          <a:schemeClr val="bg1"/>
                        </a:solidFill>
                        <a:latin typeface="標楷體" panose="03000509000000000000" pitchFamily="65" charset="-120"/>
                        <a:ea typeface="標楷體" panose="03000509000000000000" pitchFamily="65" charset="-120"/>
                      </a:endParaRPr>
                    </a:p>
                  </a:txBody>
                  <a:tcP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gridSpan="2">
                  <a:txBody>
                    <a:bodyPr/>
                    <a:lstStyle/>
                    <a:p>
                      <a:pPr marL="87313" marR="0" indent="-87313" algn="l" defTabSz="91376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400" kern="1200" dirty="0" smtClean="0">
                          <a:latin typeface="標楷體" panose="03000509000000000000" pitchFamily="65" charset="-120"/>
                          <a:ea typeface="標楷體" panose="03000509000000000000" pitchFamily="65" charset="-120"/>
                        </a:rPr>
                        <a:t>得選擇全數緩課或不緩課</a:t>
                      </a:r>
                      <a:r>
                        <a:rPr lang="zh-TW" altLang="en-US" sz="1400" dirty="0" smtClean="0">
                          <a:solidFill>
                            <a:schemeClr val="tx1"/>
                          </a:solidFill>
                          <a:latin typeface="標楷體" panose="03000509000000000000" pitchFamily="65" charset="-120"/>
                          <a:ea typeface="標楷體" panose="03000509000000000000" pitchFamily="65" charset="-120"/>
                        </a:rPr>
                        <a:t>，不可部份緩課</a:t>
                      </a:r>
                      <a:r>
                        <a:rPr lang="en-US" altLang="zh-TW" sz="1400" kern="1200" dirty="0" smtClean="0">
                          <a:latin typeface="標楷體" panose="03000509000000000000" pitchFamily="65" charset="-120"/>
                          <a:ea typeface="標楷體" panose="03000509000000000000" pitchFamily="65" charset="-120"/>
                        </a:rPr>
                        <a:t>(</a:t>
                      </a:r>
                      <a:r>
                        <a:rPr lang="zh-TW" altLang="en-US" sz="1400" kern="1200" dirty="0" smtClean="0">
                          <a:latin typeface="標楷體" panose="03000509000000000000" pitchFamily="65" charset="-120"/>
                          <a:ea typeface="標楷體" panose="03000509000000000000" pitchFamily="65" charset="-120"/>
                        </a:rPr>
                        <a:t>選定不可變更</a:t>
                      </a:r>
                      <a:r>
                        <a:rPr lang="en-US" altLang="zh-TW" sz="1400" kern="1200" dirty="0" smtClean="0">
                          <a:latin typeface="標楷體" panose="03000509000000000000" pitchFamily="65" charset="-120"/>
                          <a:ea typeface="標楷體" panose="03000509000000000000" pitchFamily="65" charset="-120"/>
                        </a:rPr>
                        <a:t>)</a:t>
                      </a:r>
                    </a:p>
                    <a:p>
                      <a:pPr marL="87313" marR="0" indent="-87313" algn="l" defTabSz="91376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US" sz="1400" kern="1200" dirty="0" smtClean="0">
                          <a:latin typeface="標楷體" panose="03000509000000000000" pitchFamily="65" charset="-120"/>
                          <a:ea typeface="標楷體" panose="03000509000000000000" pitchFamily="65" charset="-120"/>
                        </a:rPr>
                        <a:t>緩課期間內轉讓</a:t>
                      </a:r>
                      <a:r>
                        <a:rPr lang="en-US" altLang="zh-TW" sz="1400" kern="1200" dirty="0" smtClean="0">
                          <a:latin typeface="標楷體" panose="03000509000000000000" pitchFamily="65" charset="-120"/>
                          <a:ea typeface="標楷體" panose="03000509000000000000" pitchFamily="65" charset="-120"/>
                        </a:rPr>
                        <a:t>(</a:t>
                      </a:r>
                      <a:r>
                        <a:rPr lang="zh-TW" altLang="en-US" sz="1400" kern="1200" dirty="0" smtClean="0">
                          <a:latin typeface="標楷體" panose="03000509000000000000" pitchFamily="65" charset="-120"/>
                          <a:ea typeface="標楷體" panose="03000509000000000000" pitchFamily="65" charset="-120"/>
                        </a:rPr>
                        <a:t>買賣、贈與、作為遺產分配、公司減資銷除股份、公司清算</a:t>
                      </a:r>
                      <a:r>
                        <a:rPr lang="en-US" altLang="zh-TW" sz="1400" kern="1200" dirty="0" smtClean="0">
                          <a:latin typeface="標楷體" panose="03000509000000000000" pitchFamily="65" charset="-120"/>
                          <a:ea typeface="標楷體" panose="03000509000000000000" pitchFamily="65" charset="-120"/>
                        </a:rPr>
                        <a:t>)</a:t>
                      </a:r>
                      <a:r>
                        <a:rPr lang="zh-TW" altLang="en-US" sz="1400" kern="1200" dirty="0" smtClean="0">
                          <a:latin typeface="標楷體" panose="03000509000000000000" pitchFamily="65" charset="-120"/>
                          <a:ea typeface="標楷體" panose="03000509000000000000" pitchFamily="65" charset="-120"/>
                        </a:rPr>
                        <a:t>或帳簿劃撥至開設之有價證券保管劃撥帳戶者，應於轉讓或辦理帳簿劃撥之年度課徵所得稅</a:t>
                      </a:r>
                      <a:endParaRPr lang="en-GB" altLang="zh-TW" sz="1400" kern="1200" dirty="0" smtClean="0">
                        <a:solidFill>
                          <a:schemeClr val="dk1"/>
                        </a:solidFill>
                        <a:latin typeface="標楷體" panose="03000509000000000000" pitchFamily="65" charset="-120"/>
                        <a:ea typeface="標楷體" panose="03000509000000000000" pitchFamily="65" charset="-120"/>
                        <a:cs typeface="+mn-cs"/>
                      </a:endParaRPr>
                    </a:p>
                  </a:txBody>
                  <a:tcP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hMerge="1">
                  <a:txBody>
                    <a:bodyPr/>
                    <a:lstStyle/>
                    <a:p>
                      <a:endParaRPr lang="zh-TW" altLang="en-US"/>
                    </a:p>
                  </a:txBody>
                  <a:tcPr/>
                </a:tc>
              </a:tr>
            </a:tbl>
          </a:graphicData>
        </a:graphic>
      </p:graphicFrame>
      <p:sp>
        <p:nvSpPr>
          <p:cNvPr id="55" name="Rectangle 5"/>
          <p:cNvSpPr>
            <a:spLocks noChangeArrowheads="1"/>
          </p:cNvSpPr>
          <p:nvPr/>
        </p:nvSpPr>
        <p:spPr bwMode="auto">
          <a:xfrm>
            <a:off x="533399" y="1484784"/>
            <a:ext cx="8287073" cy="1728192"/>
          </a:xfrm>
          <a:prstGeom prst="rect">
            <a:avLst/>
          </a:prstGeom>
          <a:noFill/>
          <a:ln w="9525" algn="ctr">
            <a:noFill/>
            <a:miter lim="800000"/>
            <a:headEnd/>
            <a:tailEnd/>
          </a:ln>
        </p:spPr>
        <p:txBody>
          <a:bodyPr lIns="0"/>
          <a:lstStyle/>
          <a:p>
            <a:pPr marL="593725" lvl="1" indent="-593725" eaLnBrk="0" hangingPunct="0">
              <a:buClr>
                <a:srgbClr val="DC6900"/>
              </a:buClr>
              <a:buSzPct val="120000"/>
              <a:tabLst>
                <a:tab pos="901700" algn="l"/>
                <a:tab pos="990600" algn="l"/>
              </a:tabLst>
              <a:defRPr/>
            </a:pPr>
            <a:r>
              <a:rPr lang="zh-TW" altLang="en-US" sz="1600" b="1" dirty="0" smtClean="0">
                <a:solidFill>
                  <a:schemeClr val="tx2"/>
                </a:solidFill>
                <a:latin typeface="標楷體" panose="03000509000000000000" pitchFamily="65" charset="-120"/>
                <a:ea typeface="標楷體" panose="03000509000000000000" pitchFamily="65" charset="-120"/>
                <a:cs typeface="Arial" panose="020B0604020202020204" pitchFamily="34" charset="0"/>
              </a:rPr>
              <a:t>一、施行</a:t>
            </a:r>
            <a:r>
              <a:rPr lang="zh-TW" altLang="en-US" sz="1600" b="1" dirty="0">
                <a:solidFill>
                  <a:schemeClr val="tx2"/>
                </a:solidFill>
                <a:latin typeface="標楷體" panose="03000509000000000000" pitchFamily="65" charset="-120"/>
                <a:ea typeface="標楷體" panose="03000509000000000000" pitchFamily="65" charset="-120"/>
                <a:cs typeface="Arial" panose="020B0604020202020204" pitchFamily="34" charset="0"/>
              </a:rPr>
              <a:t>期間</a:t>
            </a:r>
          </a:p>
          <a:p>
            <a:pPr marL="0" lvl="1" eaLnBrk="0" hangingPunct="0">
              <a:buClr>
                <a:srgbClr val="DC6900"/>
              </a:buClr>
              <a:buSzPct val="120000"/>
              <a:tabLst>
                <a:tab pos="901700" algn="l"/>
                <a:tab pos="990600" algn="l"/>
              </a:tabLst>
              <a:defRPr/>
            </a:pPr>
            <a:r>
              <a:rPr lang="zh-TW" altLang="en-US" sz="1600" spc="-20" dirty="0" smtClean="0">
                <a:latin typeface="標楷體" panose="03000509000000000000" pitchFamily="65" charset="-120"/>
                <a:ea typeface="標楷體" panose="03000509000000000000" pitchFamily="65" charset="-120"/>
                <a:cs typeface="Arial" panose="020B0604020202020204" pitchFamily="34" charset="0"/>
              </a:rPr>
              <a:t>產業創新條例第</a:t>
            </a:r>
            <a:r>
              <a:rPr lang="en-US" altLang="zh-TW" sz="1600" spc="-20" dirty="0" smtClean="0">
                <a:latin typeface="標楷體" panose="03000509000000000000" pitchFamily="65" charset="-120"/>
                <a:ea typeface="標楷體" panose="03000509000000000000" pitchFamily="65" charset="-120"/>
                <a:cs typeface="Arial" panose="020B0604020202020204" pitchFamily="34" charset="0"/>
              </a:rPr>
              <a:t>19</a:t>
            </a:r>
            <a:r>
              <a:rPr lang="zh-TW" altLang="en-US" sz="1600" spc="-20" dirty="0" smtClean="0">
                <a:latin typeface="標楷體" panose="03000509000000000000" pitchFamily="65" charset="-120"/>
                <a:ea typeface="標楷體" panose="03000509000000000000" pitchFamily="65" charset="-120"/>
                <a:cs typeface="Arial" panose="020B0604020202020204" pitchFamily="34" charset="0"/>
              </a:rPr>
              <a:t>條之</a:t>
            </a:r>
            <a:r>
              <a:rPr lang="en-US" altLang="zh-TW" sz="1600" spc="-20" dirty="0" smtClean="0">
                <a:latin typeface="標楷體" panose="03000509000000000000" pitchFamily="65" charset="-120"/>
                <a:ea typeface="標楷體" panose="03000509000000000000" pitchFamily="65" charset="-120"/>
                <a:cs typeface="Arial" panose="020B0604020202020204" pitchFamily="34" charset="0"/>
              </a:rPr>
              <a:t>1</a:t>
            </a:r>
            <a:r>
              <a:rPr lang="zh-TW" altLang="en-US" sz="1600" spc="-20" dirty="0">
                <a:latin typeface="標楷體" panose="03000509000000000000" pitchFamily="65" charset="-120"/>
                <a:ea typeface="標楷體" panose="03000509000000000000" pitchFamily="65" charset="-120"/>
                <a:cs typeface="Arial" panose="020B0604020202020204" pitchFamily="34" charset="0"/>
              </a:rPr>
              <a:t>施行期間</a:t>
            </a:r>
            <a:r>
              <a:rPr lang="zh-TW" altLang="en-US" sz="1600" spc="-20" dirty="0" smtClean="0">
                <a:latin typeface="標楷體" panose="03000509000000000000" pitchFamily="65" charset="-120"/>
                <a:ea typeface="標楷體" panose="03000509000000000000" pitchFamily="65" charset="-120"/>
                <a:cs typeface="Arial" panose="020B0604020202020204" pitchFamily="34" charset="0"/>
              </a:rPr>
              <a:t>自</a:t>
            </a:r>
            <a:r>
              <a:rPr lang="en-US" altLang="zh-TW" sz="1600" spc="-20" dirty="0">
                <a:latin typeface="標楷體" panose="03000509000000000000" pitchFamily="65" charset="-120"/>
                <a:ea typeface="標楷體" panose="03000509000000000000" pitchFamily="65" charset="-120"/>
                <a:cs typeface="Arial" panose="020B0604020202020204" pitchFamily="34" charset="0"/>
              </a:rPr>
              <a:t>105</a:t>
            </a:r>
            <a:r>
              <a:rPr lang="zh-TW" altLang="en-US" sz="1600" dirty="0">
                <a:latin typeface="標楷體" panose="03000509000000000000" pitchFamily="65" charset="-120"/>
                <a:ea typeface="標楷體" panose="03000509000000000000" pitchFamily="65" charset="-120"/>
                <a:cs typeface="Arial" panose="020B0604020202020204" pitchFamily="34" charset="0"/>
              </a:rPr>
              <a:t>年</a:t>
            </a:r>
            <a:r>
              <a:rPr lang="en-US" altLang="zh-TW" sz="1600" dirty="0">
                <a:latin typeface="標楷體" panose="03000509000000000000" pitchFamily="65" charset="-120"/>
                <a:ea typeface="標楷體" panose="03000509000000000000" pitchFamily="65" charset="-120"/>
                <a:cs typeface="Arial" panose="020B0604020202020204" pitchFamily="34" charset="0"/>
              </a:rPr>
              <a:t>1</a:t>
            </a:r>
            <a:r>
              <a:rPr lang="zh-TW" altLang="en-US" sz="1600" dirty="0">
                <a:latin typeface="標楷體" panose="03000509000000000000" pitchFamily="65" charset="-120"/>
                <a:ea typeface="標楷體" panose="03000509000000000000" pitchFamily="65" charset="-120"/>
                <a:cs typeface="Arial" panose="020B0604020202020204" pitchFamily="34" charset="0"/>
              </a:rPr>
              <a:t>月</a:t>
            </a:r>
            <a:r>
              <a:rPr lang="en-US" altLang="zh-TW" sz="1600" dirty="0">
                <a:latin typeface="標楷體" panose="03000509000000000000" pitchFamily="65" charset="-120"/>
                <a:ea typeface="標楷體" panose="03000509000000000000" pitchFamily="65" charset="-120"/>
                <a:cs typeface="Arial" panose="020B0604020202020204" pitchFamily="34" charset="0"/>
              </a:rPr>
              <a:t>1</a:t>
            </a:r>
            <a:r>
              <a:rPr lang="zh-TW" altLang="en-US" sz="1600" dirty="0">
                <a:latin typeface="標楷體" panose="03000509000000000000" pitchFamily="65" charset="-120"/>
                <a:ea typeface="標楷體" panose="03000509000000000000" pitchFamily="65" charset="-120"/>
                <a:cs typeface="Arial" panose="020B0604020202020204" pitchFamily="34" charset="0"/>
              </a:rPr>
              <a:t>日起至</a:t>
            </a:r>
            <a:r>
              <a:rPr lang="en-US" altLang="zh-TW" sz="1600" dirty="0">
                <a:latin typeface="標楷體" panose="03000509000000000000" pitchFamily="65" charset="-120"/>
                <a:ea typeface="標楷體" panose="03000509000000000000" pitchFamily="65" charset="-120"/>
                <a:cs typeface="Arial" panose="020B0604020202020204" pitchFamily="34" charset="0"/>
              </a:rPr>
              <a:t>108</a:t>
            </a:r>
            <a:r>
              <a:rPr lang="zh-TW" altLang="en-US" sz="1600" dirty="0">
                <a:latin typeface="標楷體" panose="03000509000000000000" pitchFamily="65" charset="-120"/>
                <a:ea typeface="標楷體" panose="03000509000000000000" pitchFamily="65" charset="-120"/>
                <a:cs typeface="Arial" panose="020B0604020202020204" pitchFamily="34" charset="0"/>
              </a:rPr>
              <a:t>年</a:t>
            </a:r>
            <a:r>
              <a:rPr lang="en-US" altLang="zh-TW" sz="1600" dirty="0">
                <a:latin typeface="標楷體" panose="03000509000000000000" pitchFamily="65" charset="-120"/>
                <a:ea typeface="標楷體" panose="03000509000000000000" pitchFamily="65" charset="-120"/>
                <a:cs typeface="Arial" panose="020B0604020202020204" pitchFamily="34" charset="0"/>
              </a:rPr>
              <a:t>12</a:t>
            </a:r>
            <a:r>
              <a:rPr lang="zh-TW" altLang="en-US" sz="1600" dirty="0">
                <a:latin typeface="標楷體" panose="03000509000000000000" pitchFamily="65" charset="-120"/>
                <a:ea typeface="標楷體" panose="03000509000000000000" pitchFamily="65" charset="-120"/>
                <a:cs typeface="Arial" panose="020B0604020202020204" pitchFamily="34" charset="0"/>
              </a:rPr>
              <a:t>月</a:t>
            </a:r>
            <a:r>
              <a:rPr lang="en-US" altLang="zh-TW" sz="1600" dirty="0">
                <a:latin typeface="標楷體" panose="03000509000000000000" pitchFamily="65" charset="-120"/>
                <a:ea typeface="標楷體" panose="03000509000000000000" pitchFamily="65" charset="-120"/>
                <a:cs typeface="Arial" panose="020B0604020202020204" pitchFamily="34" charset="0"/>
              </a:rPr>
              <a:t>31</a:t>
            </a:r>
            <a:r>
              <a:rPr lang="zh-TW" altLang="en-US" sz="1600" dirty="0" smtClean="0">
                <a:latin typeface="標楷體" panose="03000509000000000000" pitchFamily="65" charset="-120"/>
                <a:ea typeface="標楷體" panose="03000509000000000000" pitchFamily="65" charset="-120"/>
                <a:cs typeface="Arial" panose="020B0604020202020204" pitchFamily="34" charset="0"/>
              </a:rPr>
              <a:t>日</a:t>
            </a:r>
            <a:r>
              <a:rPr lang="zh-TW" altLang="en-US" sz="1600" dirty="0">
                <a:latin typeface="標楷體" panose="03000509000000000000" pitchFamily="65" charset="-120"/>
                <a:ea typeface="標楷體" panose="03000509000000000000" pitchFamily="65" charset="-120"/>
                <a:cs typeface="Arial" panose="020B0604020202020204" pitchFamily="34" charset="0"/>
              </a:rPr>
              <a:t>止</a:t>
            </a:r>
            <a:r>
              <a:rPr lang="zh-TW" altLang="en-US" sz="1600" dirty="0" smtClean="0">
                <a:latin typeface="標楷體" panose="03000509000000000000" pitchFamily="65" charset="-120"/>
                <a:ea typeface="標楷體" panose="03000509000000000000" pitchFamily="65" charset="-120"/>
                <a:cs typeface="Arial" panose="020B0604020202020204" pitchFamily="34" charset="0"/>
              </a:rPr>
              <a:t>。</a:t>
            </a:r>
            <a:endParaRPr lang="en-US" altLang="zh-TW" sz="1600" dirty="0">
              <a:latin typeface="標楷體" panose="03000509000000000000" pitchFamily="65" charset="-120"/>
              <a:ea typeface="標楷體" panose="03000509000000000000" pitchFamily="65" charset="-120"/>
              <a:cs typeface="Arial" panose="020B0604020202020204" pitchFamily="34" charset="0"/>
            </a:endParaRPr>
          </a:p>
          <a:p>
            <a:pPr marL="593725" indent="-593725" eaLnBrk="0" hangingPunct="0">
              <a:buClr>
                <a:srgbClr val="DC6900"/>
              </a:buClr>
              <a:buSzPct val="120000"/>
              <a:defRPr/>
            </a:pPr>
            <a:r>
              <a:rPr lang="zh-TW" altLang="en-US" sz="1600" b="1" dirty="0">
                <a:solidFill>
                  <a:schemeClr val="tx2"/>
                </a:solidFill>
                <a:latin typeface="標楷體" panose="03000509000000000000" pitchFamily="65" charset="-120"/>
                <a:ea typeface="標楷體" panose="03000509000000000000" pitchFamily="65" charset="-120"/>
                <a:cs typeface="Arial" panose="020B0604020202020204" pitchFamily="34" charset="0"/>
              </a:rPr>
              <a:t>二</a:t>
            </a:r>
            <a:r>
              <a:rPr lang="zh-TW" altLang="en-US" sz="1600" b="1" dirty="0" smtClean="0">
                <a:solidFill>
                  <a:schemeClr val="tx2"/>
                </a:solidFill>
                <a:latin typeface="標楷體" panose="03000509000000000000" pitchFamily="65" charset="-120"/>
                <a:ea typeface="標楷體" panose="03000509000000000000" pitchFamily="65" charset="-120"/>
                <a:cs typeface="Arial" panose="020B0604020202020204" pitchFamily="34" charset="0"/>
              </a:rPr>
              <a:t>、內容</a:t>
            </a:r>
            <a:endParaRPr lang="zh-TW" altLang="en-US" sz="1600" b="0" dirty="0">
              <a:solidFill>
                <a:schemeClr val="tx1"/>
              </a:solidFill>
              <a:latin typeface="標楷體" panose="03000509000000000000" pitchFamily="65" charset="-120"/>
              <a:ea typeface="標楷體" panose="03000509000000000000" pitchFamily="65" charset="-120"/>
              <a:cs typeface="Arial" panose="020B0604020202020204" pitchFamily="34" charset="0"/>
            </a:endParaRPr>
          </a:p>
        </p:txBody>
      </p:sp>
    </p:spTree>
    <p:extLst>
      <p:ext uri="{BB962C8B-B14F-4D97-AF65-F5344CB8AC3E}">
        <p14:creationId xmlns:p14="http://schemas.microsoft.com/office/powerpoint/2010/main" xmlns="" val="40975942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26</a:t>
            </a:fld>
            <a:endParaRPr lang="zh-TW" altLang="en-US"/>
          </a:p>
        </p:txBody>
      </p:sp>
      <p:sp>
        <p:nvSpPr>
          <p:cNvPr id="5" name="Rectangle 2"/>
          <p:cNvSpPr txBox="1">
            <a:spLocks noChangeArrowheads="1"/>
          </p:cNvSpPr>
          <p:nvPr/>
        </p:nvSpPr>
        <p:spPr>
          <a:xfrm>
            <a:off x="0" y="332656"/>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200" b="1" dirty="0" smtClean="0">
                <a:latin typeface="標楷體" pitchFamily="65" charset="-120"/>
                <a:ea typeface="標楷體" pitchFamily="65" charset="-120"/>
              </a:rPr>
              <a:t>1.5.1 </a:t>
            </a:r>
            <a:r>
              <a:rPr lang="zh-TW" altLang="en-US" sz="3200" b="1" dirty="0" smtClean="0">
                <a:latin typeface="標楷體" pitchFamily="65" charset="-120"/>
                <a:ea typeface="標楷體" pitchFamily="65" charset="-120"/>
              </a:rPr>
              <a:t>產業創新條例</a:t>
            </a:r>
            <a:r>
              <a:rPr lang="en-US" altLang="zh-TW" sz="3200" b="1" dirty="0" smtClean="0">
                <a:latin typeface="標楷體" pitchFamily="65" charset="-120"/>
                <a:ea typeface="標楷體" pitchFamily="65" charset="-120"/>
              </a:rPr>
              <a:t>-</a:t>
            </a:r>
            <a:r>
              <a:rPr lang="zh-TW" altLang="en-US" sz="3200" b="1" dirty="0" smtClean="0">
                <a:latin typeface="標楷體" pitchFamily="65" charset="-120"/>
                <a:ea typeface="標楷體" pitchFamily="65" charset="-120"/>
              </a:rPr>
              <a:t>員工獎酬工具緩課</a:t>
            </a:r>
            <a:r>
              <a:rPr lang="en-US" altLang="zh-TW" sz="3200" b="1" dirty="0" smtClean="0">
                <a:latin typeface="標楷體" pitchFamily="65" charset="-120"/>
                <a:ea typeface="標楷體" pitchFamily="65" charset="-120"/>
              </a:rPr>
              <a:t>(2/2)</a:t>
            </a:r>
          </a:p>
        </p:txBody>
      </p:sp>
      <p:sp>
        <p:nvSpPr>
          <p:cNvPr id="6" name="Rectangle 5"/>
          <p:cNvSpPr>
            <a:spLocks noChangeArrowheads="1"/>
          </p:cNvSpPr>
          <p:nvPr/>
        </p:nvSpPr>
        <p:spPr bwMode="auto">
          <a:xfrm>
            <a:off x="523642" y="1584486"/>
            <a:ext cx="8215313" cy="4968551"/>
          </a:xfrm>
          <a:prstGeom prst="rect">
            <a:avLst/>
          </a:prstGeom>
          <a:noFill/>
          <a:ln w="9525" algn="ctr">
            <a:noFill/>
            <a:miter lim="800000"/>
            <a:headEnd/>
            <a:tailEnd/>
          </a:ln>
        </p:spPr>
        <p:txBody>
          <a:bodyPr lIns="0"/>
          <a:lstStyle/>
          <a:p>
            <a:pPr marL="593725" indent="-593725" eaLnBrk="0" hangingPunct="0">
              <a:spcAft>
                <a:spcPts val="600"/>
              </a:spcAft>
              <a:buClr>
                <a:srgbClr val="DC6900"/>
              </a:buClr>
              <a:buSzPct val="120000"/>
              <a:defRPr/>
            </a:pPr>
            <a:r>
              <a:rPr lang="zh-TW" altLang="en-US" sz="1600" b="1" dirty="0" smtClean="0">
                <a:solidFill>
                  <a:schemeClr val="tx2"/>
                </a:solidFill>
                <a:latin typeface="標楷體" panose="03000509000000000000" pitchFamily="65" charset="-120"/>
                <a:ea typeface="標楷體" panose="03000509000000000000" pitchFamily="65" charset="-120"/>
                <a:cs typeface="Arial" panose="020B0604020202020204" pitchFamily="34" charset="0"/>
              </a:rPr>
              <a:t>三、釋例</a:t>
            </a:r>
            <a:endParaRPr lang="en-US" altLang="zh-TW" sz="1600" dirty="0">
              <a:solidFill>
                <a:schemeClr val="tx1"/>
              </a:solidFill>
              <a:latin typeface="標楷體" panose="03000509000000000000" pitchFamily="65" charset="-120"/>
              <a:ea typeface="標楷體" panose="03000509000000000000" pitchFamily="65" charset="-120"/>
              <a:cs typeface="Arial" panose="020B0604020202020204" pitchFamily="34" charset="0"/>
            </a:endParaRPr>
          </a:p>
          <a:p>
            <a:pPr marL="873125" lvl="1" indent="26988" eaLnBrk="0" hangingPunct="0">
              <a:spcBef>
                <a:spcPts val="0"/>
              </a:spcBef>
              <a:spcAft>
                <a:spcPts val="0"/>
              </a:spcAft>
              <a:buClr>
                <a:srgbClr val="C00000"/>
              </a:buClr>
              <a:buSzPct val="100000"/>
              <a:buFont typeface="Wingdings" panose="05000000000000000000" pitchFamily="2" charset="2"/>
              <a:buChar char="ü"/>
              <a:defRPr/>
            </a:pPr>
            <a:endParaRPr lang="zh-TW" altLang="en-US" b="0" dirty="0">
              <a:solidFill>
                <a:schemeClr val="tx1"/>
              </a:solidFill>
              <a:latin typeface="標楷體" panose="03000509000000000000" pitchFamily="65" charset="-120"/>
              <a:ea typeface="標楷體" panose="03000509000000000000" pitchFamily="65" charset="-120"/>
              <a:cs typeface="Arial" panose="020B0604020202020204" pitchFamily="34" charset="0"/>
            </a:endParaRPr>
          </a:p>
        </p:txBody>
      </p:sp>
      <p:sp>
        <p:nvSpPr>
          <p:cNvPr id="7" name="橢圓 6"/>
          <p:cNvSpPr/>
          <p:nvPr/>
        </p:nvSpPr>
        <p:spPr bwMode="ltGray">
          <a:xfrm flipV="1">
            <a:off x="899592" y="2313426"/>
            <a:ext cx="111204" cy="104760"/>
          </a:xfrm>
          <a:prstGeom prst="ellipse">
            <a:avLst/>
          </a:prstGeom>
          <a:solidFill>
            <a:srgbClr val="A32020"/>
          </a:solidFill>
          <a:ln w="3175"/>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TW" altLang="en-US" dirty="0" err="1" smtClean="0">
              <a:solidFill>
                <a:schemeClr val="bg1"/>
              </a:solidFill>
              <a:latin typeface="標楷體" panose="03000509000000000000" pitchFamily="65" charset="-120"/>
              <a:ea typeface="標楷體" panose="03000509000000000000" pitchFamily="65" charset="-120"/>
            </a:endParaRPr>
          </a:p>
        </p:txBody>
      </p:sp>
      <p:sp>
        <p:nvSpPr>
          <p:cNvPr id="8" name="橢圓 7"/>
          <p:cNvSpPr/>
          <p:nvPr/>
        </p:nvSpPr>
        <p:spPr bwMode="ltGray">
          <a:xfrm flipV="1">
            <a:off x="883682" y="4581812"/>
            <a:ext cx="111204" cy="104760"/>
          </a:xfrm>
          <a:prstGeom prst="ellipse">
            <a:avLst/>
          </a:prstGeom>
          <a:solidFill>
            <a:srgbClr val="A32020"/>
          </a:solidFill>
          <a:ln w="3175"/>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TW" altLang="en-US" dirty="0" err="1" smtClean="0">
              <a:solidFill>
                <a:schemeClr val="bg1"/>
              </a:solidFill>
              <a:latin typeface="標楷體" panose="03000509000000000000" pitchFamily="65" charset="-120"/>
              <a:ea typeface="標楷體" panose="03000509000000000000" pitchFamily="65" charset="-120"/>
            </a:endParaRPr>
          </a:p>
        </p:txBody>
      </p:sp>
      <p:sp>
        <p:nvSpPr>
          <p:cNvPr id="9" name="橢圓 8"/>
          <p:cNvSpPr/>
          <p:nvPr/>
        </p:nvSpPr>
        <p:spPr bwMode="ltGray">
          <a:xfrm flipV="1">
            <a:off x="2987824" y="4600756"/>
            <a:ext cx="111204" cy="104760"/>
          </a:xfrm>
          <a:prstGeom prst="ellipse">
            <a:avLst/>
          </a:prstGeom>
          <a:solidFill>
            <a:srgbClr val="A32020"/>
          </a:solidFill>
          <a:ln w="3175"/>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TW" altLang="en-US" dirty="0" err="1" smtClean="0">
              <a:solidFill>
                <a:schemeClr val="bg1"/>
              </a:solidFill>
              <a:latin typeface="標楷體" panose="03000509000000000000" pitchFamily="65" charset="-120"/>
              <a:ea typeface="標楷體" panose="03000509000000000000" pitchFamily="65" charset="-120"/>
            </a:endParaRPr>
          </a:p>
        </p:txBody>
      </p:sp>
      <p:sp>
        <p:nvSpPr>
          <p:cNvPr id="10" name="橢圓 9"/>
          <p:cNvSpPr/>
          <p:nvPr/>
        </p:nvSpPr>
        <p:spPr bwMode="ltGray">
          <a:xfrm flipV="1">
            <a:off x="3169982" y="4600756"/>
            <a:ext cx="111204" cy="104760"/>
          </a:xfrm>
          <a:prstGeom prst="ellipse">
            <a:avLst/>
          </a:prstGeom>
          <a:solidFill>
            <a:srgbClr val="A32020"/>
          </a:solidFill>
          <a:ln w="3175"/>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TW" altLang="en-US" dirty="0" err="1" smtClean="0">
              <a:solidFill>
                <a:schemeClr val="bg1"/>
              </a:solidFill>
              <a:latin typeface="標楷體" panose="03000509000000000000" pitchFamily="65" charset="-120"/>
              <a:ea typeface="標楷體" panose="03000509000000000000" pitchFamily="65" charset="-120"/>
            </a:endParaRPr>
          </a:p>
        </p:txBody>
      </p:sp>
      <p:sp>
        <p:nvSpPr>
          <p:cNvPr id="11" name="文字方塊 10"/>
          <p:cNvSpPr txBox="1"/>
          <p:nvPr/>
        </p:nvSpPr>
        <p:spPr>
          <a:xfrm>
            <a:off x="2771800" y="4804111"/>
            <a:ext cx="360040" cy="1278992"/>
          </a:xfrm>
          <a:prstGeom prst="rect">
            <a:avLst/>
          </a:prstGeom>
          <a:noFill/>
        </p:spPr>
        <p:txBody>
          <a:bodyPr vert="eaVert" wrap="square" lIns="0" tIns="0" rIns="0" bIns="0" rtlCol="0">
            <a:noAutofit/>
          </a:bodyPr>
          <a:lstStyle/>
          <a:p>
            <a:pPr indent="-274320">
              <a:spcAft>
                <a:spcPts val="900"/>
              </a:spcAft>
            </a:pPr>
            <a:r>
              <a:rPr lang="zh-TW" altLang="en-US" sz="1400" dirty="0" smtClean="0">
                <a:latin typeface="標楷體" panose="03000509000000000000" pitchFamily="65" charset="-120"/>
                <a:ea typeface="標楷體" panose="03000509000000000000" pitchFamily="65" charset="-120"/>
              </a:rPr>
              <a:t>限制期限屆滿日</a:t>
            </a:r>
          </a:p>
        </p:txBody>
      </p:sp>
      <p:sp>
        <p:nvSpPr>
          <p:cNvPr id="12" name="文字方塊 11"/>
          <p:cNvSpPr txBox="1"/>
          <p:nvPr/>
        </p:nvSpPr>
        <p:spPr>
          <a:xfrm>
            <a:off x="611560" y="2435264"/>
            <a:ext cx="360040" cy="1461922"/>
          </a:xfrm>
          <a:prstGeom prst="rect">
            <a:avLst/>
          </a:prstGeom>
          <a:noFill/>
        </p:spPr>
        <p:txBody>
          <a:bodyPr vert="eaVert" wrap="square" lIns="0" tIns="0" rIns="0" bIns="0" rtlCol="0">
            <a:noAutofit/>
          </a:bodyPr>
          <a:lstStyle/>
          <a:p>
            <a:pPr indent="-274320">
              <a:spcAft>
                <a:spcPts val="900"/>
              </a:spcAft>
            </a:pPr>
            <a:r>
              <a:rPr lang="zh-TW" altLang="en-US" sz="1400" dirty="0" smtClean="0">
                <a:latin typeface="標楷體" panose="03000509000000000000" pitchFamily="65" charset="-120"/>
                <a:ea typeface="標楷體" panose="03000509000000000000" pitchFamily="65" charset="-120"/>
              </a:rPr>
              <a:t>取得日</a:t>
            </a:r>
          </a:p>
        </p:txBody>
      </p:sp>
      <p:grpSp>
        <p:nvGrpSpPr>
          <p:cNvPr id="13" name="群組 12"/>
          <p:cNvGrpSpPr/>
          <p:nvPr/>
        </p:nvGrpSpPr>
        <p:grpSpPr>
          <a:xfrm>
            <a:off x="379626" y="4257226"/>
            <a:ext cx="8064896" cy="2268118"/>
            <a:chOff x="379626" y="4257226"/>
            <a:chExt cx="8064896" cy="2268118"/>
          </a:xfrm>
        </p:grpSpPr>
        <p:grpSp>
          <p:nvGrpSpPr>
            <p:cNvPr id="14" name="群組 13"/>
            <p:cNvGrpSpPr/>
            <p:nvPr/>
          </p:nvGrpSpPr>
          <p:grpSpPr>
            <a:xfrm>
              <a:off x="379626" y="4257226"/>
              <a:ext cx="8064896" cy="2268118"/>
              <a:chOff x="379626" y="4257226"/>
              <a:chExt cx="8064896" cy="2268118"/>
            </a:xfrm>
          </p:grpSpPr>
          <p:cxnSp>
            <p:nvCxnSpPr>
              <p:cNvPr id="16" name="直線單箭頭接點 15"/>
              <p:cNvCxnSpPr/>
              <p:nvPr/>
            </p:nvCxnSpPr>
            <p:spPr>
              <a:xfrm>
                <a:off x="379626" y="4653136"/>
                <a:ext cx="806489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直線接點 16"/>
              <p:cNvCxnSpPr/>
              <p:nvPr/>
            </p:nvCxnSpPr>
            <p:spPr>
              <a:xfrm>
                <a:off x="523642" y="450912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接點 17"/>
              <p:cNvCxnSpPr/>
              <p:nvPr/>
            </p:nvCxnSpPr>
            <p:spPr>
              <a:xfrm>
                <a:off x="3794863" y="450912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接點 18"/>
              <p:cNvCxnSpPr/>
              <p:nvPr/>
            </p:nvCxnSpPr>
            <p:spPr>
              <a:xfrm>
                <a:off x="4885270" y="450912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接點 19"/>
              <p:cNvCxnSpPr/>
              <p:nvPr/>
            </p:nvCxnSpPr>
            <p:spPr>
              <a:xfrm>
                <a:off x="5975677" y="450794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線接點 20"/>
              <p:cNvCxnSpPr/>
              <p:nvPr/>
            </p:nvCxnSpPr>
            <p:spPr>
              <a:xfrm>
                <a:off x="7066084" y="450912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直線接點 21"/>
              <p:cNvCxnSpPr/>
              <p:nvPr/>
            </p:nvCxnSpPr>
            <p:spPr>
              <a:xfrm>
                <a:off x="8156490" y="4509120"/>
                <a:ext cx="0" cy="144016"/>
              </a:xfrm>
              <a:prstGeom prst="line">
                <a:avLst/>
              </a:prstGeom>
            </p:spPr>
            <p:style>
              <a:lnRef idx="1">
                <a:schemeClr val="accent1"/>
              </a:lnRef>
              <a:fillRef idx="0">
                <a:schemeClr val="accent1"/>
              </a:fillRef>
              <a:effectRef idx="0">
                <a:schemeClr val="accent1"/>
              </a:effectRef>
              <a:fontRef idx="minor">
                <a:schemeClr val="tx1"/>
              </a:fontRef>
            </p:style>
          </p:cxnSp>
          <p:sp>
            <p:nvSpPr>
              <p:cNvPr id="23" name="文字方塊 22"/>
              <p:cNvSpPr txBox="1"/>
              <p:nvPr/>
            </p:nvSpPr>
            <p:spPr>
              <a:xfrm>
                <a:off x="1999260" y="4257226"/>
                <a:ext cx="360040" cy="288032"/>
              </a:xfrm>
              <a:prstGeom prst="rect">
                <a:avLst/>
              </a:prstGeom>
              <a:noFill/>
            </p:spPr>
            <p:txBody>
              <a:bodyPr vert="horz" wrap="square" lIns="0" tIns="0" rIns="0" bIns="0" rtlCol="0">
                <a:noAutofit/>
              </a:bodyPr>
              <a:lstStyle/>
              <a:p>
                <a:pPr indent="-274320" algn="ctr">
                  <a:spcAft>
                    <a:spcPts val="900"/>
                  </a:spcAft>
                </a:pPr>
                <a:r>
                  <a:rPr lang="en-US" altLang="zh-TW" sz="1400" dirty="0" smtClean="0">
                    <a:latin typeface="標楷體" panose="03000509000000000000" pitchFamily="65" charset="-120"/>
                    <a:ea typeface="標楷體" panose="03000509000000000000" pitchFamily="65" charset="-120"/>
                  </a:rPr>
                  <a:t>02</a:t>
                </a:r>
                <a:endParaRPr lang="zh-TW" altLang="en-US" sz="1400" dirty="0" err="1" smtClean="0">
                  <a:latin typeface="標楷體" panose="03000509000000000000" pitchFamily="65" charset="-120"/>
                  <a:ea typeface="標楷體" panose="03000509000000000000" pitchFamily="65" charset="-120"/>
                </a:endParaRPr>
              </a:p>
            </p:txBody>
          </p:sp>
          <p:cxnSp>
            <p:nvCxnSpPr>
              <p:cNvPr id="24" name="直線接點 23"/>
              <p:cNvCxnSpPr/>
              <p:nvPr/>
            </p:nvCxnSpPr>
            <p:spPr>
              <a:xfrm>
                <a:off x="1614049" y="4509120"/>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線接點 24"/>
              <p:cNvCxnSpPr/>
              <p:nvPr/>
            </p:nvCxnSpPr>
            <p:spPr>
              <a:xfrm>
                <a:off x="2704456" y="4509120"/>
                <a:ext cx="0" cy="144016"/>
              </a:xfrm>
              <a:prstGeom prst="line">
                <a:avLst/>
              </a:prstGeom>
            </p:spPr>
            <p:style>
              <a:lnRef idx="1">
                <a:schemeClr val="accent1"/>
              </a:lnRef>
              <a:fillRef idx="0">
                <a:schemeClr val="accent1"/>
              </a:fillRef>
              <a:effectRef idx="0">
                <a:schemeClr val="accent1"/>
              </a:effectRef>
              <a:fontRef idx="minor">
                <a:schemeClr val="tx1"/>
              </a:fontRef>
            </p:style>
          </p:cxnSp>
          <p:sp>
            <p:nvSpPr>
              <p:cNvPr id="26" name="文字方塊 25"/>
              <p:cNvSpPr txBox="1"/>
              <p:nvPr/>
            </p:nvSpPr>
            <p:spPr>
              <a:xfrm>
                <a:off x="3086690" y="4257226"/>
                <a:ext cx="360040" cy="288032"/>
              </a:xfrm>
              <a:prstGeom prst="rect">
                <a:avLst/>
              </a:prstGeom>
              <a:noFill/>
            </p:spPr>
            <p:txBody>
              <a:bodyPr vert="horz" wrap="square" lIns="0" tIns="0" rIns="0" bIns="0" rtlCol="0">
                <a:noAutofit/>
              </a:bodyPr>
              <a:lstStyle/>
              <a:p>
                <a:pPr indent="-274320" algn="ctr">
                  <a:spcAft>
                    <a:spcPts val="900"/>
                  </a:spcAft>
                </a:pPr>
                <a:r>
                  <a:rPr lang="en-US" altLang="zh-TW" sz="1400" dirty="0" smtClean="0">
                    <a:latin typeface="標楷體" panose="03000509000000000000" pitchFamily="65" charset="-120"/>
                    <a:ea typeface="標楷體" panose="03000509000000000000" pitchFamily="65" charset="-120"/>
                  </a:rPr>
                  <a:t>03</a:t>
                </a:r>
                <a:endParaRPr lang="zh-TW" altLang="en-US" sz="1400" dirty="0" err="1" smtClean="0">
                  <a:latin typeface="標楷體" panose="03000509000000000000" pitchFamily="65" charset="-120"/>
                  <a:ea typeface="標楷體" panose="03000509000000000000" pitchFamily="65" charset="-120"/>
                </a:endParaRPr>
              </a:p>
            </p:txBody>
          </p:sp>
          <p:sp>
            <p:nvSpPr>
              <p:cNvPr id="27" name="文字方塊 26"/>
              <p:cNvSpPr txBox="1"/>
              <p:nvPr/>
            </p:nvSpPr>
            <p:spPr>
              <a:xfrm>
                <a:off x="4211960" y="4257226"/>
                <a:ext cx="360040" cy="288032"/>
              </a:xfrm>
              <a:prstGeom prst="rect">
                <a:avLst/>
              </a:prstGeom>
              <a:noFill/>
            </p:spPr>
            <p:txBody>
              <a:bodyPr vert="horz" wrap="square" lIns="0" tIns="0" rIns="0" bIns="0" rtlCol="0">
                <a:noAutofit/>
              </a:bodyPr>
              <a:lstStyle/>
              <a:p>
                <a:pPr indent="-274320" algn="ctr">
                  <a:spcAft>
                    <a:spcPts val="900"/>
                  </a:spcAft>
                </a:pPr>
                <a:r>
                  <a:rPr lang="en-US" altLang="zh-TW" sz="1400" dirty="0" smtClean="0">
                    <a:latin typeface="標楷體" panose="03000509000000000000" pitchFamily="65" charset="-120"/>
                    <a:ea typeface="標楷體" panose="03000509000000000000" pitchFamily="65" charset="-120"/>
                  </a:rPr>
                  <a:t>04</a:t>
                </a:r>
                <a:endParaRPr lang="zh-TW" altLang="en-US" sz="1400" dirty="0" err="1" smtClean="0">
                  <a:latin typeface="標楷體" panose="03000509000000000000" pitchFamily="65" charset="-120"/>
                  <a:ea typeface="標楷體" panose="03000509000000000000" pitchFamily="65" charset="-120"/>
                </a:endParaRPr>
              </a:p>
            </p:txBody>
          </p:sp>
          <p:sp>
            <p:nvSpPr>
              <p:cNvPr id="28" name="文字方塊 27"/>
              <p:cNvSpPr txBox="1"/>
              <p:nvPr/>
            </p:nvSpPr>
            <p:spPr>
              <a:xfrm>
                <a:off x="6348980" y="4257226"/>
                <a:ext cx="360040" cy="288032"/>
              </a:xfrm>
              <a:prstGeom prst="rect">
                <a:avLst/>
              </a:prstGeom>
              <a:noFill/>
            </p:spPr>
            <p:txBody>
              <a:bodyPr vert="horz" wrap="square" lIns="0" tIns="0" rIns="0" bIns="0" rtlCol="0">
                <a:noAutofit/>
              </a:bodyPr>
              <a:lstStyle/>
              <a:p>
                <a:pPr indent="-274320" algn="ctr">
                  <a:spcAft>
                    <a:spcPts val="900"/>
                  </a:spcAft>
                </a:pPr>
                <a:r>
                  <a:rPr lang="en-US" altLang="zh-TW" sz="1400" dirty="0" smtClean="0">
                    <a:latin typeface="標楷體" panose="03000509000000000000" pitchFamily="65" charset="-120"/>
                    <a:ea typeface="標楷體" panose="03000509000000000000" pitchFamily="65" charset="-120"/>
                  </a:rPr>
                  <a:t>06</a:t>
                </a:r>
                <a:endParaRPr lang="zh-TW" altLang="en-US" sz="1400" dirty="0" err="1" smtClean="0">
                  <a:latin typeface="標楷體" panose="03000509000000000000" pitchFamily="65" charset="-120"/>
                  <a:ea typeface="標楷體" panose="03000509000000000000" pitchFamily="65" charset="-120"/>
                </a:endParaRPr>
              </a:p>
            </p:txBody>
          </p:sp>
          <p:sp>
            <p:nvSpPr>
              <p:cNvPr id="29" name="文字方塊 28"/>
              <p:cNvSpPr txBox="1"/>
              <p:nvPr/>
            </p:nvSpPr>
            <p:spPr>
              <a:xfrm>
                <a:off x="7436410" y="4257226"/>
                <a:ext cx="360040" cy="288032"/>
              </a:xfrm>
              <a:prstGeom prst="rect">
                <a:avLst/>
              </a:prstGeom>
              <a:noFill/>
            </p:spPr>
            <p:txBody>
              <a:bodyPr vert="horz" wrap="square" lIns="0" tIns="0" rIns="0" bIns="0" rtlCol="0">
                <a:noAutofit/>
              </a:bodyPr>
              <a:lstStyle/>
              <a:p>
                <a:pPr indent="-274320" algn="ctr">
                  <a:spcAft>
                    <a:spcPts val="900"/>
                  </a:spcAft>
                </a:pPr>
                <a:r>
                  <a:rPr lang="en-US" altLang="zh-TW" sz="1400" dirty="0" smtClean="0">
                    <a:latin typeface="標楷體" panose="03000509000000000000" pitchFamily="65" charset="-120"/>
                    <a:ea typeface="標楷體" panose="03000509000000000000" pitchFamily="65" charset="-120"/>
                  </a:rPr>
                  <a:t>07</a:t>
                </a:r>
                <a:endParaRPr lang="zh-TW" altLang="en-US" sz="1400" dirty="0" err="1" smtClean="0">
                  <a:latin typeface="標楷體" panose="03000509000000000000" pitchFamily="65" charset="-120"/>
                  <a:ea typeface="標楷體" panose="03000509000000000000" pitchFamily="65" charset="-120"/>
                </a:endParaRPr>
              </a:p>
            </p:txBody>
          </p:sp>
          <p:sp>
            <p:nvSpPr>
              <p:cNvPr id="30" name="文字方塊 29"/>
              <p:cNvSpPr txBox="1"/>
              <p:nvPr/>
            </p:nvSpPr>
            <p:spPr>
              <a:xfrm>
                <a:off x="5261550" y="4257226"/>
                <a:ext cx="360040" cy="288032"/>
              </a:xfrm>
              <a:prstGeom prst="rect">
                <a:avLst/>
              </a:prstGeom>
              <a:noFill/>
            </p:spPr>
            <p:txBody>
              <a:bodyPr vert="horz" wrap="square" lIns="0" tIns="0" rIns="0" bIns="0" rtlCol="0">
                <a:noAutofit/>
              </a:bodyPr>
              <a:lstStyle/>
              <a:p>
                <a:pPr indent="-274320" algn="ctr">
                  <a:spcAft>
                    <a:spcPts val="900"/>
                  </a:spcAft>
                </a:pPr>
                <a:r>
                  <a:rPr lang="en-US" altLang="zh-TW" sz="1400" dirty="0" smtClean="0">
                    <a:latin typeface="標楷體" panose="03000509000000000000" pitchFamily="65" charset="-120"/>
                    <a:ea typeface="標楷體" panose="03000509000000000000" pitchFamily="65" charset="-120"/>
                  </a:rPr>
                  <a:t>05</a:t>
                </a:r>
                <a:endParaRPr lang="zh-TW" altLang="en-US" sz="1400" dirty="0" err="1" smtClean="0">
                  <a:latin typeface="標楷體" panose="03000509000000000000" pitchFamily="65" charset="-120"/>
                  <a:ea typeface="標楷體" panose="03000509000000000000" pitchFamily="65" charset="-120"/>
                </a:endParaRPr>
              </a:p>
            </p:txBody>
          </p:sp>
          <p:sp>
            <p:nvSpPr>
              <p:cNvPr id="31" name="文字方塊 30"/>
              <p:cNvSpPr txBox="1"/>
              <p:nvPr/>
            </p:nvSpPr>
            <p:spPr>
              <a:xfrm>
                <a:off x="911830" y="4257226"/>
                <a:ext cx="360040" cy="288032"/>
              </a:xfrm>
              <a:prstGeom prst="rect">
                <a:avLst/>
              </a:prstGeom>
              <a:noFill/>
            </p:spPr>
            <p:txBody>
              <a:bodyPr vert="horz" wrap="square" lIns="0" tIns="0" rIns="0" bIns="0" rtlCol="0">
                <a:noAutofit/>
              </a:bodyPr>
              <a:lstStyle/>
              <a:p>
                <a:pPr indent="-274320" algn="ctr">
                  <a:spcAft>
                    <a:spcPts val="900"/>
                  </a:spcAft>
                </a:pPr>
                <a:r>
                  <a:rPr lang="en-US" altLang="zh-TW" sz="1400" dirty="0" smtClean="0">
                    <a:latin typeface="標楷體" panose="03000509000000000000" pitchFamily="65" charset="-120"/>
                    <a:ea typeface="標楷體" panose="03000509000000000000" pitchFamily="65" charset="-120"/>
                  </a:rPr>
                  <a:t>01	</a:t>
                </a:r>
                <a:endParaRPr lang="zh-TW" altLang="en-US" sz="1400" dirty="0" err="1" smtClean="0">
                  <a:latin typeface="標楷體" panose="03000509000000000000" pitchFamily="65" charset="-120"/>
                  <a:ea typeface="標楷體" panose="03000509000000000000" pitchFamily="65" charset="-120"/>
                </a:endParaRPr>
              </a:p>
            </p:txBody>
          </p:sp>
          <p:sp>
            <p:nvSpPr>
              <p:cNvPr id="32" name="文字方塊 31"/>
              <p:cNvSpPr txBox="1"/>
              <p:nvPr/>
            </p:nvSpPr>
            <p:spPr>
              <a:xfrm>
                <a:off x="683568" y="4703650"/>
                <a:ext cx="360040" cy="1173622"/>
              </a:xfrm>
              <a:prstGeom prst="rect">
                <a:avLst/>
              </a:prstGeom>
              <a:noFill/>
            </p:spPr>
            <p:txBody>
              <a:bodyPr vert="eaVert" wrap="square" lIns="0" tIns="0" rIns="0" bIns="0" rtlCol="0">
                <a:noAutofit/>
              </a:bodyPr>
              <a:lstStyle/>
              <a:p>
                <a:pPr indent="-274320">
                  <a:spcAft>
                    <a:spcPts val="900"/>
                  </a:spcAft>
                </a:pPr>
                <a:r>
                  <a:rPr lang="zh-TW" altLang="en-US" sz="1400" dirty="0" smtClean="0">
                    <a:latin typeface="標楷體" panose="03000509000000000000" pitchFamily="65" charset="-120"/>
                    <a:ea typeface="標楷體" panose="03000509000000000000" pitchFamily="65" charset="-120"/>
                  </a:rPr>
                  <a:t>取得日</a:t>
                </a:r>
              </a:p>
            </p:txBody>
          </p:sp>
          <p:sp>
            <p:nvSpPr>
              <p:cNvPr id="33" name="手繪多邊形 32"/>
              <p:cNvSpPr/>
              <p:nvPr/>
            </p:nvSpPr>
            <p:spPr bwMode="ltGray">
              <a:xfrm>
                <a:off x="3086690" y="4718680"/>
                <a:ext cx="3458220" cy="294496"/>
              </a:xfrm>
              <a:custGeom>
                <a:avLst/>
                <a:gdLst>
                  <a:gd name="connsiteX0" fmla="*/ 0 w 5524500"/>
                  <a:gd name="connsiteY0" fmla="*/ 22860 h 205852"/>
                  <a:gd name="connsiteX1" fmla="*/ 2781300 w 5524500"/>
                  <a:gd name="connsiteY1" fmla="*/ 205740 h 205852"/>
                  <a:gd name="connsiteX2" fmla="*/ 5524500 w 5524500"/>
                  <a:gd name="connsiteY2" fmla="*/ 0 h 205852"/>
                </a:gdLst>
                <a:ahLst/>
                <a:cxnLst>
                  <a:cxn ang="0">
                    <a:pos x="connsiteX0" y="connsiteY0"/>
                  </a:cxn>
                  <a:cxn ang="0">
                    <a:pos x="connsiteX1" y="connsiteY1"/>
                  </a:cxn>
                  <a:cxn ang="0">
                    <a:pos x="connsiteX2" y="connsiteY2"/>
                  </a:cxn>
                </a:cxnLst>
                <a:rect l="l" t="t" r="r" b="b"/>
                <a:pathLst>
                  <a:path w="5524500" h="205852">
                    <a:moveTo>
                      <a:pt x="0" y="22860"/>
                    </a:moveTo>
                    <a:cubicBezTo>
                      <a:pt x="930275" y="116205"/>
                      <a:pt x="1860550" y="209550"/>
                      <a:pt x="2781300" y="205740"/>
                    </a:cubicBezTo>
                    <a:cubicBezTo>
                      <a:pt x="3702050" y="201930"/>
                      <a:pt x="4613275" y="100965"/>
                      <a:pt x="5524500" y="0"/>
                    </a:cubicBezTo>
                  </a:path>
                </a:pathLst>
              </a:custGeom>
              <a:noFill/>
              <a:ln w="3175">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atin typeface="標楷體" panose="03000509000000000000" pitchFamily="65" charset="-120"/>
                  <a:ea typeface="標楷體" panose="03000509000000000000" pitchFamily="65" charset="-120"/>
                </a:endParaRPr>
              </a:p>
            </p:txBody>
          </p:sp>
          <p:sp>
            <p:nvSpPr>
              <p:cNvPr id="34" name="手繪多邊形 33"/>
              <p:cNvSpPr/>
              <p:nvPr/>
            </p:nvSpPr>
            <p:spPr bwMode="ltGray">
              <a:xfrm>
                <a:off x="1073861" y="4703650"/>
                <a:ext cx="1913963" cy="294496"/>
              </a:xfrm>
              <a:custGeom>
                <a:avLst/>
                <a:gdLst>
                  <a:gd name="connsiteX0" fmla="*/ 0 w 5524500"/>
                  <a:gd name="connsiteY0" fmla="*/ 22860 h 205852"/>
                  <a:gd name="connsiteX1" fmla="*/ 2781300 w 5524500"/>
                  <a:gd name="connsiteY1" fmla="*/ 205740 h 205852"/>
                  <a:gd name="connsiteX2" fmla="*/ 5524500 w 5524500"/>
                  <a:gd name="connsiteY2" fmla="*/ 0 h 205852"/>
                </a:gdLst>
                <a:ahLst/>
                <a:cxnLst>
                  <a:cxn ang="0">
                    <a:pos x="connsiteX0" y="connsiteY0"/>
                  </a:cxn>
                  <a:cxn ang="0">
                    <a:pos x="connsiteX1" y="connsiteY1"/>
                  </a:cxn>
                  <a:cxn ang="0">
                    <a:pos x="connsiteX2" y="connsiteY2"/>
                  </a:cxn>
                </a:cxnLst>
                <a:rect l="l" t="t" r="r" b="b"/>
                <a:pathLst>
                  <a:path w="5524500" h="205852">
                    <a:moveTo>
                      <a:pt x="0" y="22860"/>
                    </a:moveTo>
                    <a:cubicBezTo>
                      <a:pt x="930275" y="116205"/>
                      <a:pt x="1860550" y="209550"/>
                      <a:pt x="2781300" y="205740"/>
                    </a:cubicBezTo>
                    <a:cubicBezTo>
                      <a:pt x="3702050" y="201930"/>
                      <a:pt x="4613275" y="100965"/>
                      <a:pt x="5524500" y="0"/>
                    </a:cubicBezTo>
                  </a:path>
                </a:pathLst>
              </a:custGeom>
              <a:noFill/>
              <a:ln w="3175">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atin typeface="標楷體" panose="03000509000000000000" pitchFamily="65" charset="-120"/>
                  <a:ea typeface="標楷體" panose="03000509000000000000" pitchFamily="65" charset="-120"/>
                </a:endParaRPr>
              </a:p>
            </p:txBody>
          </p:sp>
          <p:sp>
            <p:nvSpPr>
              <p:cNvPr id="35" name="文字方塊 34"/>
              <p:cNvSpPr txBox="1"/>
              <p:nvPr/>
            </p:nvSpPr>
            <p:spPr>
              <a:xfrm>
                <a:off x="2987824" y="4797152"/>
                <a:ext cx="360040" cy="1440160"/>
              </a:xfrm>
              <a:prstGeom prst="rect">
                <a:avLst/>
              </a:prstGeom>
              <a:noFill/>
            </p:spPr>
            <p:txBody>
              <a:bodyPr vert="eaVert" wrap="square" lIns="0" tIns="0" rIns="0" bIns="0" rtlCol="0">
                <a:noAutofit/>
              </a:bodyPr>
              <a:lstStyle/>
              <a:p>
                <a:pPr indent="-274320" algn="ctr">
                  <a:spcAft>
                    <a:spcPts val="900"/>
                  </a:spcAft>
                </a:pPr>
                <a:r>
                  <a:rPr lang="zh-TW" altLang="en-US" sz="1400" dirty="0" smtClean="0">
                    <a:solidFill>
                      <a:srgbClr val="FF0000"/>
                    </a:solidFill>
                    <a:latin typeface="標楷體" panose="03000509000000000000" pitchFamily="65" charset="-120"/>
                    <a:ea typeface="標楷體" panose="03000509000000000000" pitchFamily="65" charset="-120"/>
                  </a:rPr>
                  <a:t>屆滿日次日之時價</a:t>
                </a:r>
              </a:p>
            </p:txBody>
          </p:sp>
          <p:sp>
            <p:nvSpPr>
              <p:cNvPr id="36" name="文字方塊 35"/>
              <p:cNvSpPr txBox="1"/>
              <p:nvPr/>
            </p:nvSpPr>
            <p:spPr>
              <a:xfrm>
                <a:off x="1547664" y="5110441"/>
                <a:ext cx="884974" cy="288032"/>
              </a:xfrm>
              <a:prstGeom prst="rect">
                <a:avLst/>
              </a:prstGeom>
              <a:noFill/>
            </p:spPr>
            <p:txBody>
              <a:bodyPr vert="horz" wrap="square" lIns="0" tIns="0" rIns="0" bIns="0" rtlCol="0">
                <a:noAutofit/>
              </a:bodyPr>
              <a:lstStyle/>
              <a:p>
                <a:pPr indent="-274320" algn="ctr">
                  <a:spcAft>
                    <a:spcPts val="900"/>
                  </a:spcAft>
                </a:pPr>
                <a:r>
                  <a:rPr lang="zh-TW" altLang="en-US" sz="1400" dirty="0" smtClean="0">
                    <a:latin typeface="標楷體" panose="03000509000000000000" pitchFamily="65" charset="-120"/>
                    <a:ea typeface="標楷體" panose="03000509000000000000" pitchFamily="65" charset="-120"/>
                  </a:rPr>
                  <a:t>限制期</a:t>
                </a:r>
                <a:r>
                  <a:rPr lang="en-US" altLang="zh-TW" sz="1400" dirty="0" smtClean="0">
                    <a:latin typeface="標楷體" panose="03000509000000000000" pitchFamily="65" charset="-120"/>
                    <a:ea typeface="標楷體" panose="03000509000000000000" pitchFamily="65" charset="-120"/>
                  </a:rPr>
                  <a:t>2</a:t>
                </a:r>
                <a:r>
                  <a:rPr lang="zh-TW" altLang="en-US" sz="1400" dirty="0" smtClean="0">
                    <a:latin typeface="標楷體" panose="03000509000000000000" pitchFamily="65" charset="-120"/>
                    <a:ea typeface="標楷體" panose="03000509000000000000" pitchFamily="65" charset="-120"/>
                  </a:rPr>
                  <a:t>年</a:t>
                </a:r>
              </a:p>
            </p:txBody>
          </p:sp>
          <p:sp>
            <p:nvSpPr>
              <p:cNvPr id="37" name="文字方塊 36"/>
              <p:cNvSpPr txBox="1"/>
              <p:nvPr/>
            </p:nvSpPr>
            <p:spPr>
              <a:xfrm>
                <a:off x="3779912" y="5085184"/>
                <a:ext cx="2342966" cy="445392"/>
              </a:xfrm>
              <a:prstGeom prst="rect">
                <a:avLst/>
              </a:prstGeom>
              <a:noFill/>
            </p:spPr>
            <p:txBody>
              <a:bodyPr vert="horz" wrap="square" lIns="0" tIns="0" rIns="0" bIns="0" rtlCol="0">
                <a:noAutofit/>
              </a:bodyPr>
              <a:lstStyle/>
              <a:p>
                <a:pPr indent="-274320" algn="ctr"/>
                <a:r>
                  <a:rPr lang="zh-TW" altLang="en-US" sz="1400" dirty="0" smtClean="0">
                    <a:latin typeface="標楷體" panose="03000509000000000000" pitchFamily="65" charset="-120"/>
                    <a:ea typeface="標楷體" panose="03000509000000000000" pitchFamily="65" charset="-120"/>
                  </a:rPr>
                  <a:t>總年限</a:t>
                </a:r>
                <a:r>
                  <a:rPr lang="en-US" altLang="zh-TW" sz="1400" dirty="0" smtClean="0">
                    <a:latin typeface="標楷體" panose="03000509000000000000" pitchFamily="65" charset="-120"/>
                    <a:ea typeface="標楷體" panose="03000509000000000000" pitchFamily="65" charset="-120"/>
                  </a:rPr>
                  <a:t>5</a:t>
                </a:r>
                <a:r>
                  <a:rPr lang="zh-TW" altLang="en-US" sz="1400" dirty="0" smtClean="0">
                    <a:latin typeface="標楷體" panose="03000509000000000000" pitchFamily="65" charset="-120"/>
                    <a:ea typeface="標楷體" panose="03000509000000000000" pitchFamily="65" charset="-120"/>
                  </a:rPr>
                  <a:t>年</a:t>
                </a:r>
                <a:r>
                  <a:rPr lang="en-US" altLang="zh-TW" sz="1400" dirty="0" smtClean="0">
                    <a:latin typeface="標楷體" panose="03000509000000000000" pitchFamily="65" charset="-120"/>
                    <a:ea typeface="標楷體" panose="03000509000000000000" pitchFamily="65" charset="-120"/>
                  </a:rPr>
                  <a:t>-</a:t>
                </a:r>
                <a:r>
                  <a:rPr lang="zh-TW" altLang="en-US" sz="1400" dirty="0" smtClean="0">
                    <a:latin typeface="標楷體" panose="03000509000000000000" pitchFamily="65" charset="-120"/>
                    <a:ea typeface="標楷體" panose="03000509000000000000" pitchFamily="65" charset="-120"/>
                  </a:rPr>
                  <a:t>限制期</a:t>
                </a:r>
                <a:r>
                  <a:rPr lang="en-US" altLang="zh-TW" sz="1400" dirty="0" smtClean="0">
                    <a:latin typeface="標楷體" panose="03000509000000000000" pitchFamily="65" charset="-120"/>
                    <a:ea typeface="標楷體" panose="03000509000000000000" pitchFamily="65" charset="-120"/>
                  </a:rPr>
                  <a:t>2</a:t>
                </a:r>
                <a:r>
                  <a:rPr lang="zh-TW" altLang="en-US" sz="1400" dirty="0" smtClean="0">
                    <a:latin typeface="標楷體" panose="03000509000000000000" pitchFamily="65" charset="-120"/>
                    <a:ea typeface="標楷體" panose="03000509000000000000" pitchFamily="65" charset="-120"/>
                  </a:rPr>
                  <a:t>年</a:t>
                </a:r>
                <a:endParaRPr lang="en-US" altLang="zh-TW" sz="1400" dirty="0" smtClean="0">
                  <a:latin typeface="標楷體" panose="03000509000000000000" pitchFamily="65" charset="-120"/>
                  <a:ea typeface="標楷體" panose="03000509000000000000" pitchFamily="65" charset="-120"/>
                </a:endParaRPr>
              </a:p>
              <a:p>
                <a:pPr indent="-274320" algn="ctr"/>
                <a:r>
                  <a:rPr lang="en-US" altLang="zh-TW" sz="1400" dirty="0" smtClean="0">
                    <a:latin typeface="標楷體" panose="03000509000000000000" pitchFamily="65" charset="-120"/>
                    <a:ea typeface="標楷體" panose="03000509000000000000" pitchFamily="65" charset="-120"/>
                  </a:rPr>
                  <a:t>=</a:t>
                </a:r>
                <a:r>
                  <a:rPr lang="zh-TW" altLang="en-US" sz="1400" dirty="0" smtClean="0">
                    <a:latin typeface="標楷體" panose="03000509000000000000" pitchFamily="65" charset="-120"/>
                    <a:ea typeface="標楷體" panose="03000509000000000000" pitchFamily="65" charset="-120"/>
                  </a:rPr>
                  <a:t>剩餘延緩年限</a:t>
                </a:r>
                <a:r>
                  <a:rPr lang="en-US" altLang="zh-TW" sz="1400" dirty="0" smtClean="0">
                    <a:latin typeface="標楷體" panose="03000509000000000000" pitchFamily="65" charset="-120"/>
                    <a:ea typeface="標楷體" panose="03000509000000000000" pitchFamily="65" charset="-120"/>
                  </a:rPr>
                  <a:t>3</a:t>
                </a:r>
                <a:r>
                  <a:rPr lang="zh-TW" altLang="en-US" sz="1400" dirty="0" smtClean="0">
                    <a:latin typeface="標楷體" panose="03000509000000000000" pitchFamily="65" charset="-120"/>
                    <a:ea typeface="標楷體" panose="03000509000000000000" pitchFamily="65" charset="-120"/>
                  </a:rPr>
                  <a:t>年</a:t>
                </a:r>
              </a:p>
            </p:txBody>
          </p:sp>
          <p:sp>
            <p:nvSpPr>
              <p:cNvPr id="38" name="文字方塊 31"/>
              <p:cNvSpPr txBox="1"/>
              <p:nvPr/>
            </p:nvSpPr>
            <p:spPr>
              <a:xfrm>
                <a:off x="6186052" y="5048324"/>
                <a:ext cx="275248" cy="1477020"/>
              </a:xfrm>
              <a:prstGeom prst="rect">
                <a:avLst/>
              </a:prstGeom>
              <a:noFill/>
            </p:spPr>
            <p:txBody>
              <a:bodyPr vert="horz" wrap="none" lIns="0" tIns="0" rIns="0" bIns="0" rtlCol="0">
                <a:noAutofit/>
              </a:bodyPr>
              <a:lstStyle/>
              <a:p>
                <a:pPr indent="-274320">
                  <a:spcAft>
                    <a:spcPts val="900"/>
                  </a:spcAft>
                </a:pPr>
                <a:r>
                  <a:rPr lang="zh-TW" altLang="en-US" sz="1400" dirty="0" smtClean="0">
                    <a:latin typeface="標楷體" panose="03000509000000000000" pitchFamily="65" charset="-120"/>
                    <a:ea typeface="標楷體" panose="03000509000000000000" pitchFamily="65" charset="-120"/>
                  </a:rPr>
                  <a:t>緩課，</a:t>
                </a:r>
                <a:r>
                  <a:rPr lang="en-US" altLang="zh-TW" sz="1400" dirty="0">
                    <a:latin typeface="標楷體" panose="03000509000000000000" pitchFamily="65" charset="-120"/>
                    <a:ea typeface="標楷體" panose="03000509000000000000" pitchFamily="65" charset="-120"/>
                  </a:rPr>
                  <a:t/>
                </a:r>
                <a:br>
                  <a:rPr lang="en-US" altLang="zh-TW" sz="1400" dirty="0">
                    <a:latin typeface="標楷體" panose="03000509000000000000" pitchFamily="65" charset="-120"/>
                    <a:ea typeface="標楷體" panose="03000509000000000000" pitchFamily="65" charset="-120"/>
                  </a:rPr>
                </a:br>
                <a:r>
                  <a:rPr lang="zh-TW" altLang="en-US" sz="1400" dirty="0" smtClean="0">
                    <a:latin typeface="標楷體" panose="03000509000000000000" pitchFamily="65" charset="-120"/>
                    <a:ea typeface="標楷體" panose="03000509000000000000" pitchFamily="65" charset="-120"/>
                  </a:rPr>
                  <a:t>列</a:t>
                </a:r>
                <a:r>
                  <a:rPr lang="en-US" altLang="zh-TW" sz="1400" dirty="0" smtClean="0">
                    <a:latin typeface="標楷體" panose="03000509000000000000" pitchFamily="65" charset="-120"/>
                    <a:ea typeface="標楷體" panose="03000509000000000000" pitchFamily="65" charset="-120"/>
                  </a:rPr>
                  <a:t>06</a:t>
                </a:r>
                <a:r>
                  <a:rPr lang="zh-TW" altLang="en-US" sz="1400" dirty="0" smtClean="0">
                    <a:latin typeface="標楷體" panose="03000509000000000000" pitchFamily="65" charset="-120"/>
                    <a:ea typeface="標楷體" panose="03000509000000000000" pitchFamily="65" charset="-120"/>
                  </a:rPr>
                  <a:t>年所得</a:t>
                </a:r>
              </a:p>
            </p:txBody>
          </p:sp>
        </p:grpSp>
        <p:sp>
          <p:nvSpPr>
            <p:cNvPr id="15" name="文字方塊 32"/>
            <p:cNvSpPr txBox="1"/>
            <p:nvPr/>
          </p:nvSpPr>
          <p:spPr>
            <a:xfrm>
              <a:off x="7541420" y="5042582"/>
              <a:ext cx="216024" cy="1266738"/>
            </a:xfrm>
            <a:prstGeom prst="rect">
              <a:avLst/>
            </a:prstGeom>
            <a:noFill/>
          </p:spPr>
          <p:txBody>
            <a:bodyPr vert="horz" wrap="none" lIns="0" tIns="0" rIns="0" bIns="0" rtlCol="0">
              <a:noAutofit/>
            </a:bodyPr>
            <a:lstStyle/>
            <a:p>
              <a:pPr indent="-274320">
                <a:spcAft>
                  <a:spcPts val="900"/>
                </a:spcAft>
              </a:pPr>
              <a:r>
                <a:rPr lang="en-US" altLang="zh-TW" sz="1400" dirty="0" smtClean="0">
                  <a:latin typeface="標楷體" panose="03000509000000000000" pitchFamily="65" charset="-120"/>
                  <a:ea typeface="標楷體" panose="03000509000000000000" pitchFamily="65" charset="-120"/>
                </a:rPr>
                <a:t>07</a:t>
              </a:r>
              <a:r>
                <a:rPr lang="zh-TW" altLang="en-US" sz="1400" dirty="0" smtClean="0">
                  <a:latin typeface="標楷體" panose="03000509000000000000" pitchFamily="65" charset="-120"/>
                  <a:ea typeface="標楷體" panose="03000509000000000000" pitchFamily="65" charset="-120"/>
                </a:rPr>
                <a:t>年</a:t>
              </a:r>
              <a:r>
                <a:rPr lang="en-US" altLang="zh-TW" sz="1400" dirty="0" smtClean="0">
                  <a:latin typeface="標楷體" panose="03000509000000000000" pitchFamily="65" charset="-120"/>
                  <a:ea typeface="標楷體" panose="03000509000000000000" pitchFamily="65" charset="-120"/>
                </a:rPr>
                <a:t>5</a:t>
              </a:r>
              <a:r>
                <a:rPr lang="zh-TW" altLang="en-US" sz="1400" dirty="0" smtClean="0">
                  <a:latin typeface="標楷體" panose="03000509000000000000" pitchFamily="65" charset="-120"/>
                  <a:ea typeface="標楷體" panose="03000509000000000000" pitchFamily="65" charset="-120"/>
                </a:rPr>
                <a:t>月</a:t>
              </a:r>
              <a:r>
                <a:rPr lang="en-US" altLang="zh-TW" sz="1400" dirty="0" smtClean="0">
                  <a:latin typeface="標楷體" panose="03000509000000000000" pitchFamily="65" charset="-120"/>
                  <a:ea typeface="標楷體" panose="03000509000000000000" pitchFamily="65" charset="-120"/>
                </a:rPr>
                <a:t/>
              </a:r>
              <a:br>
                <a:rPr lang="en-US" altLang="zh-TW" sz="1400" dirty="0" smtClean="0">
                  <a:latin typeface="標楷體" panose="03000509000000000000" pitchFamily="65" charset="-120"/>
                  <a:ea typeface="標楷體" panose="03000509000000000000" pitchFamily="65" charset="-120"/>
                </a:rPr>
              </a:br>
              <a:r>
                <a:rPr lang="zh-TW" altLang="en-US" sz="1400" dirty="0" smtClean="0">
                  <a:latin typeface="標楷體" panose="03000509000000000000" pitchFamily="65" charset="-120"/>
                  <a:ea typeface="標楷體" panose="03000509000000000000" pitchFamily="65" charset="-120"/>
                </a:rPr>
                <a:t>申報該所得</a:t>
              </a:r>
            </a:p>
          </p:txBody>
        </p:sp>
      </p:grpSp>
      <p:grpSp>
        <p:nvGrpSpPr>
          <p:cNvPr id="39" name="群組 38"/>
          <p:cNvGrpSpPr/>
          <p:nvPr/>
        </p:nvGrpSpPr>
        <p:grpSpPr>
          <a:xfrm>
            <a:off x="395536" y="1988840"/>
            <a:ext cx="8064896" cy="2016224"/>
            <a:chOff x="395536" y="1988840"/>
            <a:chExt cx="8064896" cy="2016224"/>
          </a:xfrm>
        </p:grpSpPr>
        <p:sp>
          <p:nvSpPr>
            <p:cNvPr id="40" name="文字方塊 39"/>
            <p:cNvSpPr txBox="1"/>
            <p:nvPr/>
          </p:nvSpPr>
          <p:spPr>
            <a:xfrm>
              <a:off x="5812701" y="3284984"/>
              <a:ext cx="2359699" cy="288032"/>
            </a:xfrm>
            <a:prstGeom prst="rect">
              <a:avLst/>
            </a:prstGeom>
            <a:noFill/>
          </p:spPr>
          <p:txBody>
            <a:bodyPr vert="horz" wrap="square" lIns="0" tIns="0" rIns="0" bIns="0" rtlCol="0">
              <a:noAutofit/>
            </a:bodyPr>
            <a:lstStyle/>
            <a:p>
              <a:pPr indent="-274320"/>
              <a:r>
                <a:rPr lang="zh-TW" altLang="en-US" sz="1100" b="1" dirty="0" smtClean="0">
                  <a:solidFill>
                    <a:srgbClr val="0070C0"/>
                  </a:solidFill>
                  <a:latin typeface="標楷體" panose="03000509000000000000" pitchFamily="65" charset="-120"/>
                  <a:ea typeface="標楷體" panose="03000509000000000000" pitchFamily="65" charset="-120"/>
                </a:rPr>
                <a:t>緩課</a:t>
              </a:r>
              <a:r>
                <a:rPr lang="en-US" altLang="zh-TW" sz="1100" b="1" dirty="0" smtClean="0">
                  <a:solidFill>
                    <a:srgbClr val="0070C0"/>
                  </a:solidFill>
                  <a:latin typeface="標楷體" panose="03000509000000000000" pitchFamily="65" charset="-120"/>
                  <a:ea typeface="標楷體" panose="03000509000000000000" pitchFamily="65" charset="-120"/>
                </a:rPr>
                <a:t>500</a:t>
              </a:r>
              <a:r>
                <a:rPr lang="zh-TW" altLang="en-US" sz="1100" b="1" dirty="0" smtClean="0">
                  <a:solidFill>
                    <a:srgbClr val="0070C0"/>
                  </a:solidFill>
                  <a:latin typeface="標楷體" panose="03000509000000000000" pitchFamily="65" charset="-120"/>
                  <a:ea typeface="標楷體" panose="03000509000000000000" pitchFamily="65" charset="-120"/>
                </a:rPr>
                <a:t>萬</a:t>
              </a:r>
              <a:r>
                <a:rPr lang="en-US" altLang="zh-TW" sz="1100" b="1" dirty="0" smtClean="0">
                  <a:solidFill>
                    <a:srgbClr val="0070C0"/>
                  </a:solidFill>
                  <a:latin typeface="標楷體" panose="03000509000000000000" pitchFamily="65" charset="-120"/>
                  <a:ea typeface="標楷體" panose="03000509000000000000" pitchFamily="65" charset="-120"/>
                </a:rPr>
                <a:t>-</a:t>
              </a:r>
              <a:r>
                <a:rPr lang="zh-TW" altLang="en-US" sz="1100" b="1" dirty="0" smtClean="0">
                  <a:solidFill>
                    <a:srgbClr val="0070C0"/>
                  </a:solidFill>
                  <a:latin typeface="標楷體" panose="03000509000000000000" pitchFamily="65" charset="-120"/>
                  <a:ea typeface="標楷體" panose="03000509000000000000" pitchFamily="65" charset="-120"/>
                </a:rPr>
                <a:t>提前轉讓</a:t>
              </a:r>
              <a:r>
                <a:rPr lang="en-US" altLang="zh-TW" sz="1100" b="1" dirty="0" smtClean="0">
                  <a:solidFill>
                    <a:srgbClr val="0070C0"/>
                  </a:solidFill>
                  <a:latin typeface="標楷體" panose="03000509000000000000" pitchFamily="65" charset="-120"/>
                  <a:ea typeface="標楷體" panose="03000509000000000000" pitchFamily="65" charset="-120"/>
                </a:rPr>
                <a:t>100</a:t>
              </a:r>
              <a:r>
                <a:rPr lang="zh-TW" altLang="en-US" sz="1100" b="1" dirty="0" smtClean="0">
                  <a:solidFill>
                    <a:srgbClr val="0070C0"/>
                  </a:solidFill>
                  <a:latin typeface="標楷體" panose="03000509000000000000" pitchFamily="65" charset="-120"/>
                  <a:ea typeface="標楷體" panose="03000509000000000000" pitchFamily="65" charset="-120"/>
                </a:rPr>
                <a:t>萬</a:t>
              </a:r>
              <a:endParaRPr lang="en-US" altLang="zh-TW" sz="1100" b="1" dirty="0" smtClean="0">
                <a:solidFill>
                  <a:srgbClr val="0070C0"/>
                </a:solidFill>
                <a:latin typeface="標楷體" panose="03000509000000000000" pitchFamily="65" charset="-120"/>
                <a:ea typeface="標楷體" panose="03000509000000000000" pitchFamily="65" charset="-120"/>
              </a:endParaRPr>
            </a:p>
            <a:p>
              <a:pPr indent="-274320"/>
              <a:r>
                <a:rPr lang="en-US" altLang="zh-TW" sz="1100" b="1" dirty="0" smtClean="0">
                  <a:solidFill>
                    <a:srgbClr val="0070C0"/>
                  </a:solidFill>
                  <a:latin typeface="標楷體" panose="03000509000000000000" pitchFamily="65" charset="-120"/>
                  <a:ea typeface="標楷體" panose="03000509000000000000" pitchFamily="65" charset="-120"/>
                </a:rPr>
                <a:t>=400</a:t>
              </a:r>
              <a:r>
                <a:rPr lang="zh-TW" altLang="en-US" sz="1100" b="1" dirty="0" smtClean="0">
                  <a:solidFill>
                    <a:srgbClr val="0070C0"/>
                  </a:solidFill>
                  <a:latin typeface="標楷體" panose="03000509000000000000" pitchFamily="65" charset="-120"/>
                  <a:ea typeface="標楷體" panose="03000509000000000000" pitchFamily="65" charset="-120"/>
                </a:rPr>
                <a:t>萬列</a:t>
              </a:r>
              <a:r>
                <a:rPr lang="en-US" altLang="zh-TW" sz="1100" b="1" dirty="0" smtClean="0">
                  <a:solidFill>
                    <a:srgbClr val="0070C0"/>
                  </a:solidFill>
                  <a:latin typeface="標楷體" panose="03000509000000000000" pitchFamily="65" charset="-120"/>
                  <a:ea typeface="標楷體" panose="03000509000000000000" pitchFamily="65" charset="-120"/>
                </a:rPr>
                <a:t>06</a:t>
              </a:r>
              <a:r>
                <a:rPr lang="zh-TW" altLang="en-US" sz="1100" b="1" dirty="0" smtClean="0">
                  <a:solidFill>
                    <a:srgbClr val="0070C0"/>
                  </a:solidFill>
                  <a:latin typeface="標楷體" panose="03000509000000000000" pitchFamily="65" charset="-120"/>
                  <a:ea typeface="標楷體" panose="03000509000000000000" pitchFamily="65" charset="-120"/>
                </a:rPr>
                <a:t>年所得</a:t>
              </a:r>
            </a:p>
          </p:txBody>
        </p:sp>
        <p:grpSp>
          <p:nvGrpSpPr>
            <p:cNvPr id="41" name="群組 40"/>
            <p:cNvGrpSpPr/>
            <p:nvPr/>
          </p:nvGrpSpPr>
          <p:grpSpPr>
            <a:xfrm>
              <a:off x="395536" y="1988840"/>
              <a:ext cx="8064896" cy="2016224"/>
              <a:chOff x="395536" y="1988840"/>
              <a:chExt cx="8064896" cy="2016224"/>
            </a:xfrm>
          </p:grpSpPr>
          <p:sp>
            <p:nvSpPr>
              <p:cNvPr id="42" name="文字方塊 41"/>
              <p:cNvSpPr txBox="1"/>
              <p:nvPr/>
            </p:nvSpPr>
            <p:spPr>
              <a:xfrm>
                <a:off x="2710967" y="2780928"/>
                <a:ext cx="2653121" cy="445392"/>
              </a:xfrm>
              <a:prstGeom prst="rect">
                <a:avLst/>
              </a:prstGeom>
              <a:noFill/>
            </p:spPr>
            <p:txBody>
              <a:bodyPr vert="horz" wrap="square" lIns="0" tIns="0" rIns="0" bIns="0" rtlCol="0">
                <a:noAutofit/>
              </a:bodyPr>
              <a:lstStyle/>
              <a:p>
                <a:pPr indent="-274320" algn="ctr">
                  <a:spcAft>
                    <a:spcPts val="900"/>
                  </a:spcAft>
                </a:pPr>
                <a:r>
                  <a:rPr lang="zh-TW" altLang="en-US" sz="1400" dirty="0">
                    <a:latin typeface="標楷體" panose="03000509000000000000" pitchFamily="65" charset="-120"/>
                    <a:ea typeface="標楷體" panose="03000509000000000000" pitchFamily="65" charset="-120"/>
                  </a:rPr>
                  <a:t>緩課期間</a:t>
                </a:r>
                <a:r>
                  <a:rPr lang="zh-TW" altLang="en-US" sz="1400" dirty="0" smtClean="0">
                    <a:latin typeface="標楷體" panose="03000509000000000000" pitchFamily="65" charset="-120"/>
                    <a:ea typeface="標楷體" panose="03000509000000000000" pitchFamily="65" charset="-120"/>
                  </a:rPr>
                  <a:t>轉讓或辦理帳簿劃撥    列入當年</a:t>
                </a:r>
                <a:r>
                  <a:rPr lang="zh-TW" altLang="en-US" sz="1400" dirty="0">
                    <a:latin typeface="標楷體" panose="03000509000000000000" pitchFamily="65" charset="-120"/>
                    <a:ea typeface="標楷體" panose="03000509000000000000" pitchFamily="65" charset="-120"/>
                  </a:rPr>
                  <a:t>所得</a:t>
                </a:r>
              </a:p>
            </p:txBody>
          </p:sp>
          <p:grpSp>
            <p:nvGrpSpPr>
              <p:cNvPr id="43" name="群組 42"/>
              <p:cNvGrpSpPr/>
              <p:nvPr/>
            </p:nvGrpSpPr>
            <p:grpSpPr>
              <a:xfrm>
                <a:off x="395536" y="1988840"/>
                <a:ext cx="8064896" cy="2016224"/>
                <a:chOff x="395536" y="1988840"/>
                <a:chExt cx="8064896" cy="2016224"/>
              </a:xfrm>
            </p:grpSpPr>
            <p:sp>
              <p:nvSpPr>
                <p:cNvPr id="44" name="文字方塊 43"/>
                <p:cNvSpPr txBox="1"/>
                <p:nvPr/>
              </p:nvSpPr>
              <p:spPr>
                <a:xfrm>
                  <a:off x="2015170" y="1988840"/>
                  <a:ext cx="360040" cy="288032"/>
                </a:xfrm>
                <a:prstGeom prst="rect">
                  <a:avLst/>
                </a:prstGeom>
                <a:noFill/>
              </p:spPr>
              <p:txBody>
                <a:bodyPr vert="horz" wrap="square" lIns="0" tIns="0" rIns="0" bIns="0" rtlCol="0">
                  <a:noAutofit/>
                </a:bodyPr>
                <a:lstStyle/>
                <a:p>
                  <a:pPr indent="-274320" algn="ctr">
                    <a:spcAft>
                      <a:spcPts val="900"/>
                    </a:spcAft>
                  </a:pPr>
                  <a:r>
                    <a:rPr lang="en-US" altLang="zh-TW" sz="1400" dirty="0" smtClean="0">
                      <a:latin typeface="標楷體" panose="03000509000000000000" pitchFamily="65" charset="-120"/>
                      <a:ea typeface="標楷體" panose="03000509000000000000" pitchFamily="65" charset="-120"/>
                    </a:rPr>
                    <a:t>02</a:t>
                  </a:r>
                  <a:endParaRPr lang="zh-TW" altLang="en-US" sz="1400" dirty="0" err="1" smtClean="0">
                    <a:latin typeface="標楷體" panose="03000509000000000000" pitchFamily="65" charset="-120"/>
                    <a:ea typeface="標楷體" panose="03000509000000000000" pitchFamily="65" charset="-120"/>
                  </a:endParaRPr>
                </a:p>
              </p:txBody>
            </p:sp>
            <p:sp>
              <p:nvSpPr>
                <p:cNvPr id="45" name="文字方塊 44"/>
                <p:cNvSpPr txBox="1"/>
                <p:nvPr/>
              </p:nvSpPr>
              <p:spPr>
                <a:xfrm>
                  <a:off x="3102600" y="1988840"/>
                  <a:ext cx="360040" cy="288032"/>
                </a:xfrm>
                <a:prstGeom prst="rect">
                  <a:avLst/>
                </a:prstGeom>
                <a:noFill/>
              </p:spPr>
              <p:txBody>
                <a:bodyPr vert="horz" wrap="square" lIns="0" tIns="0" rIns="0" bIns="0" rtlCol="0">
                  <a:noAutofit/>
                </a:bodyPr>
                <a:lstStyle/>
                <a:p>
                  <a:pPr indent="-274320" algn="ctr">
                    <a:spcAft>
                      <a:spcPts val="900"/>
                    </a:spcAft>
                  </a:pPr>
                  <a:r>
                    <a:rPr lang="en-US" altLang="zh-TW" sz="1400" dirty="0" smtClean="0">
                      <a:latin typeface="標楷體" panose="03000509000000000000" pitchFamily="65" charset="-120"/>
                      <a:ea typeface="標楷體" panose="03000509000000000000" pitchFamily="65" charset="-120"/>
                    </a:rPr>
                    <a:t>03	</a:t>
                  </a:r>
                  <a:endParaRPr lang="zh-TW" altLang="en-US" sz="1400" dirty="0" err="1" smtClean="0">
                    <a:latin typeface="標楷體" panose="03000509000000000000" pitchFamily="65" charset="-120"/>
                    <a:ea typeface="標楷體" panose="03000509000000000000" pitchFamily="65" charset="-120"/>
                  </a:endParaRPr>
                </a:p>
              </p:txBody>
            </p:sp>
            <p:sp>
              <p:nvSpPr>
                <p:cNvPr id="46" name="文字方塊 45"/>
                <p:cNvSpPr txBox="1"/>
                <p:nvPr/>
              </p:nvSpPr>
              <p:spPr>
                <a:xfrm>
                  <a:off x="4190030" y="1988840"/>
                  <a:ext cx="360040" cy="288032"/>
                </a:xfrm>
                <a:prstGeom prst="rect">
                  <a:avLst/>
                </a:prstGeom>
                <a:noFill/>
              </p:spPr>
              <p:txBody>
                <a:bodyPr vert="horz" wrap="square" lIns="0" tIns="0" rIns="0" bIns="0" rtlCol="0">
                  <a:noAutofit/>
                </a:bodyPr>
                <a:lstStyle/>
                <a:p>
                  <a:pPr indent="-274320" algn="ctr">
                    <a:spcAft>
                      <a:spcPts val="900"/>
                    </a:spcAft>
                  </a:pPr>
                  <a:r>
                    <a:rPr lang="en-US" altLang="zh-TW" sz="1400" dirty="0" smtClean="0">
                      <a:latin typeface="標楷體" panose="03000509000000000000" pitchFamily="65" charset="-120"/>
                      <a:ea typeface="標楷體" panose="03000509000000000000" pitchFamily="65" charset="-120"/>
                    </a:rPr>
                    <a:t>04	</a:t>
                  </a:r>
                  <a:endParaRPr lang="zh-TW" altLang="en-US" sz="1400" dirty="0" err="1" smtClean="0">
                    <a:latin typeface="標楷體" panose="03000509000000000000" pitchFamily="65" charset="-120"/>
                    <a:ea typeface="標楷體" panose="03000509000000000000" pitchFamily="65" charset="-120"/>
                  </a:endParaRPr>
                </a:p>
              </p:txBody>
            </p:sp>
            <p:sp>
              <p:nvSpPr>
                <p:cNvPr id="47" name="文字方塊 46"/>
                <p:cNvSpPr txBox="1"/>
                <p:nvPr/>
              </p:nvSpPr>
              <p:spPr>
                <a:xfrm>
                  <a:off x="6364890" y="1988840"/>
                  <a:ext cx="360040" cy="288032"/>
                </a:xfrm>
                <a:prstGeom prst="rect">
                  <a:avLst/>
                </a:prstGeom>
                <a:noFill/>
              </p:spPr>
              <p:txBody>
                <a:bodyPr vert="horz" wrap="square" lIns="0" tIns="0" rIns="0" bIns="0" rtlCol="0">
                  <a:noAutofit/>
                </a:bodyPr>
                <a:lstStyle/>
                <a:p>
                  <a:pPr indent="-274320" algn="ctr">
                    <a:spcAft>
                      <a:spcPts val="900"/>
                    </a:spcAft>
                  </a:pPr>
                  <a:r>
                    <a:rPr lang="en-US" altLang="zh-TW" sz="1400" dirty="0" smtClean="0">
                      <a:latin typeface="標楷體" panose="03000509000000000000" pitchFamily="65" charset="-120"/>
                      <a:ea typeface="標楷體" panose="03000509000000000000" pitchFamily="65" charset="-120"/>
                    </a:rPr>
                    <a:t>06</a:t>
                  </a:r>
                  <a:endParaRPr lang="zh-TW" altLang="en-US" sz="1400" dirty="0" err="1" smtClean="0">
                    <a:latin typeface="標楷體" panose="03000509000000000000" pitchFamily="65" charset="-120"/>
                    <a:ea typeface="標楷體" panose="03000509000000000000" pitchFamily="65" charset="-120"/>
                  </a:endParaRPr>
                </a:p>
              </p:txBody>
            </p:sp>
            <p:sp>
              <p:nvSpPr>
                <p:cNvPr id="48" name="文字方塊 47"/>
                <p:cNvSpPr txBox="1"/>
                <p:nvPr/>
              </p:nvSpPr>
              <p:spPr>
                <a:xfrm>
                  <a:off x="7452320" y="1988840"/>
                  <a:ext cx="360040" cy="288032"/>
                </a:xfrm>
                <a:prstGeom prst="rect">
                  <a:avLst/>
                </a:prstGeom>
                <a:noFill/>
              </p:spPr>
              <p:txBody>
                <a:bodyPr vert="horz" wrap="square" lIns="0" tIns="0" rIns="0" bIns="0" rtlCol="0">
                  <a:noAutofit/>
                </a:bodyPr>
                <a:lstStyle/>
                <a:p>
                  <a:pPr indent="-274320" algn="ctr">
                    <a:spcAft>
                      <a:spcPts val="900"/>
                    </a:spcAft>
                  </a:pPr>
                  <a:r>
                    <a:rPr lang="en-US" altLang="zh-TW" sz="1400" dirty="0" smtClean="0">
                      <a:latin typeface="標楷體" panose="03000509000000000000" pitchFamily="65" charset="-120"/>
                      <a:ea typeface="標楷體" panose="03000509000000000000" pitchFamily="65" charset="-120"/>
                    </a:rPr>
                    <a:t>07</a:t>
                  </a:r>
                  <a:endParaRPr lang="zh-TW" altLang="en-US" sz="1400" dirty="0" err="1" smtClean="0">
                    <a:latin typeface="標楷體" panose="03000509000000000000" pitchFamily="65" charset="-120"/>
                    <a:ea typeface="標楷體" panose="03000509000000000000" pitchFamily="65" charset="-120"/>
                  </a:endParaRPr>
                </a:p>
              </p:txBody>
            </p:sp>
            <p:sp>
              <p:nvSpPr>
                <p:cNvPr id="49" name="文字方塊 48"/>
                <p:cNvSpPr txBox="1"/>
                <p:nvPr/>
              </p:nvSpPr>
              <p:spPr>
                <a:xfrm>
                  <a:off x="5277460" y="1988840"/>
                  <a:ext cx="360040" cy="288032"/>
                </a:xfrm>
                <a:prstGeom prst="rect">
                  <a:avLst/>
                </a:prstGeom>
                <a:noFill/>
              </p:spPr>
              <p:txBody>
                <a:bodyPr vert="horz" wrap="square" lIns="0" tIns="0" rIns="0" bIns="0" rtlCol="0">
                  <a:noAutofit/>
                </a:bodyPr>
                <a:lstStyle/>
                <a:p>
                  <a:pPr indent="-274320" algn="ctr">
                    <a:spcAft>
                      <a:spcPts val="900"/>
                    </a:spcAft>
                  </a:pPr>
                  <a:r>
                    <a:rPr lang="en-US" altLang="zh-TW" sz="1400" dirty="0" smtClean="0">
                      <a:latin typeface="標楷體" panose="03000509000000000000" pitchFamily="65" charset="-120"/>
                      <a:ea typeface="標楷體" panose="03000509000000000000" pitchFamily="65" charset="-120"/>
                    </a:rPr>
                    <a:t>05</a:t>
                  </a:r>
                  <a:endParaRPr lang="zh-TW" altLang="en-US" sz="1400" dirty="0" err="1" smtClean="0">
                    <a:latin typeface="標楷體" panose="03000509000000000000" pitchFamily="65" charset="-120"/>
                    <a:ea typeface="標楷體" panose="03000509000000000000" pitchFamily="65" charset="-120"/>
                  </a:endParaRPr>
                </a:p>
              </p:txBody>
            </p:sp>
            <p:sp>
              <p:nvSpPr>
                <p:cNvPr id="50" name="文字方塊 49"/>
                <p:cNvSpPr txBox="1"/>
                <p:nvPr/>
              </p:nvSpPr>
              <p:spPr>
                <a:xfrm>
                  <a:off x="395536" y="3284984"/>
                  <a:ext cx="1783744" cy="288033"/>
                </a:xfrm>
                <a:prstGeom prst="rect">
                  <a:avLst/>
                </a:prstGeom>
                <a:noFill/>
              </p:spPr>
              <p:txBody>
                <a:bodyPr vert="horz" wrap="square" lIns="0" tIns="0" rIns="0" bIns="0" rtlCol="0">
                  <a:noAutofit/>
                </a:bodyPr>
                <a:lstStyle/>
                <a:p>
                  <a:pPr indent="-274320"/>
                  <a:r>
                    <a:rPr lang="zh-TW" altLang="en-US" sz="1100" b="1" dirty="0" smtClean="0">
                      <a:solidFill>
                        <a:srgbClr val="0070C0"/>
                      </a:solidFill>
                      <a:latin typeface="標楷體" panose="03000509000000000000" pitchFamily="65" charset="-120"/>
                      <a:ea typeface="標楷體" panose="03000509000000000000" pitchFamily="65" charset="-120"/>
                    </a:rPr>
                    <a:t>每股</a:t>
                  </a:r>
                  <a:r>
                    <a:rPr lang="en-US" altLang="zh-TW" sz="1100" b="1" dirty="0" smtClean="0">
                      <a:solidFill>
                        <a:srgbClr val="0070C0"/>
                      </a:solidFill>
                      <a:latin typeface="標楷體" panose="03000509000000000000" pitchFamily="65" charset="-120"/>
                      <a:ea typeface="標楷體" panose="03000509000000000000" pitchFamily="65" charset="-120"/>
                    </a:rPr>
                    <a:t>$200×</a:t>
                  </a:r>
                  <a:r>
                    <a:rPr lang="zh-TW" altLang="en-US" sz="1100" b="1" dirty="0" smtClean="0">
                      <a:solidFill>
                        <a:srgbClr val="0070C0"/>
                      </a:solidFill>
                      <a:latin typeface="標楷體" panose="03000509000000000000" pitchFamily="65" charset="-120"/>
                      <a:ea typeface="標楷體" panose="03000509000000000000" pitchFamily="65" charset="-120"/>
                    </a:rPr>
                    <a:t>取得</a:t>
                  </a:r>
                  <a:r>
                    <a:rPr lang="en-US" altLang="zh-TW" sz="1100" b="1" dirty="0" smtClean="0">
                      <a:solidFill>
                        <a:srgbClr val="0070C0"/>
                      </a:solidFill>
                      <a:latin typeface="標楷體" panose="03000509000000000000" pitchFamily="65" charset="-120"/>
                      <a:ea typeface="標楷體" panose="03000509000000000000" pitchFamily="65" charset="-120"/>
                    </a:rPr>
                    <a:t>60,000 </a:t>
                  </a:r>
                  <a:r>
                    <a:rPr lang="zh-TW" altLang="en-US" sz="1100" b="1" dirty="0" smtClean="0">
                      <a:solidFill>
                        <a:srgbClr val="0070C0"/>
                      </a:solidFill>
                      <a:latin typeface="標楷體" panose="03000509000000000000" pitchFamily="65" charset="-120"/>
                      <a:ea typeface="標楷體" panose="03000509000000000000" pitchFamily="65" charset="-120"/>
                    </a:rPr>
                    <a:t>股  </a:t>
                  </a:r>
                  <a:r>
                    <a:rPr lang="en-US" altLang="zh-TW" sz="1100" b="1" dirty="0" smtClean="0">
                      <a:solidFill>
                        <a:srgbClr val="0070C0"/>
                      </a:solidFill>
                      <a:latin typeface="標楷體" panose="03000509000000000000" pitchFamily="65" charset="-120"/>
                      <a:ea typeface="標楷體" panose="03000509000000000000" pitchFamily="65" charset="-120"/>
                    </a:rPr>
                    <a:t>-</a:t>
                  </a:r>
                  <a:r>
                    <a:rPr lang="zh-TW" altLang="en-US" sz="1100" b="1" dirty="0" smtClean="0">
                      <a:solidFill>
                        <a:srgbClr val="0070C0"/>
                      </a:solidFill>
                      <a:latin typeface="標楷體" panose="03000509000000000000" pitchFamily="65" charset="-120"/>
                      <a:ea typeface="標楷體" panose="03000509000000000000" pitchFamily="65" charset="-120"/>
                    </a:rPr>
                    <a:t>緩課上限</a:t>
                  </a:r>
                  <a:r>
                    <a:rPr lang="en-US" altLang="zh-TW" sz="1100" b="1" dirty="0" smtClean="0">
                      <a:solidFill>
                        <a:srgbClr val="0070C0"/>
                      </a:solidFill>
                      <a:latin typeface="標楷體" panose="03000509000000000000" pitchFamily="65" charset="-120"/>
                      <a:ea typeface="標楷體" panose="03000509000000000000" pitchFamily="65" charset="-120"/>
                    </a:rPr>
                    <a:t>500</a:t>
                  </a:r>
                  <a:r>
                    <a:rPr lang="zh-TW" altLang="en-US" sz="1100" b="1" dirty="0" smtClean="0">
                      <a:solidFill>
                        <a:srgbClr val="0070C0"/>
                      </a:solidFill>
                      <a:latin typeface="標楷體" panose="03000509000000000000" pitchFamily="65" charset="-120"/>
                      <a:ea typeface="標楷體" panose="03000509000000000000" pitchFamily="65" charset="-120"/>
                    </a:rPr>
                    <a:t>萬</a:t>
                  </a:r>
                  <a:endParaRPr lang="en-US" altLang="zh-TW" sz="1100" b="1" dirty="0" smtClean="0">
                    <a:solidFill>
                      <a:srgbClr val="0070C0"/>
                    </a:solidFill>
                    <a:latin typeface="標楷體" panose="03000509000000000000" pitchFamily="65" charset="-120"/>
                    <a:ea typeface="標楷體" panose="03000509000000000000" pitchFamily="65" charset="-120"/>
                  </a:endParaRPr>
                </a:p>
                <a:p>
                  <a:pPr indent="-274320"/>
                  <a:r>
                    <a:rPr lang="en-US" altLang="zh-TW" sz="1100" b="1" dirty="0" smtClean="0">
                      <a:solidFill>
                        <a:srgbClr val="0070C0"/>
                      </a:solidFill>
                      <a:latin typeface="標楷體" panose="03000509000000000000" pitchFamily="65" charset="-120"/>
                      <a:ea typeface="標楷體" panose="03000509000000000000" pitchFamily="65" charset="-120"/>
                    </a:rPr>
                    <a:t>=700</a:t>
                  </a:r>
                  <a:r>
                    <a:rPr lang="zh-TW" altLang="en-US" sz="1100" b="1" dirty="0" smtClean="0">
                      <a:solidFill>
                        <a:srgbClr val="0070C0"/>
                      </a:solidFill>
                      <a:latin typeface="標楷體" panose="03000509000000000000" pitchFamily="65" charset="-120"/>
                      <a:ea typeface="標楷體" panose="03000509000000000000" pitchFamily="65" charset="-120"/>
                    </a:rPr>
                    <a:t>萬列</a:t>
                  </a:r>
                  <a:r>
                    <a:rPr lang="en-US" altLang="zh-TW" sz="1100" b="1" dirty="0" smtClean="0">
                      <a:solidFill>
                        <a:srgbClr val="0070C0"/>
                      </a:solidFill>
                      <a:latin typeface="標楷體" panose="03000509000000000000" pitchFamily="65" charset="-120"/>
                      <a:ea typeface="標楷體" panose="03000509000000000000" pitchFamily="65" charset="-120"/>
                    </a:rPr>
                    <a:t>01</a:t>
                  </a:r>
                  <a:r>
                    <a:rPr lang="zh-TW" altLang="en-US" sz="1100" b="1" dirty="0" smtClean="0">
                      <a:solidFill>
                        <a:srgbClr val="0070C0"/>
                      </a:solidFill>
                      <a:latin typeface="標楷體" panose="03000509000000000000" pitchFamily="65" charset="-120"/>
                      <a:ea typeface="標楷體" panose="03000509000000000000" pitchFamily="65" charset="-120"/>
                    </a:rPr>
                    <a:t>年所得</a:t>
                  </a:r>
                </a:p>
              </p:txBody>
            </p:sp>
            <p:sp>
              <p:nvSpPr>
                <p:cNvPr id="51" name="文字方塊 50"/>
                <p:cNvSpPr txBox="1"/>
                <p:nvPr/>
              </p:nvSpPr>
              <p:spPr>
                <a:xfrm>
                  <a:off x="3735643" y="3283939"/>
                  <a:ext cx="1700453" cy="289077"/>
                </a:xfrm>
                <a:prstGeom prst="rect">
                  <a:avLst/>
                </a:prstGeom>
                <a:noFill/>
              </p:spPr>
              <p:txBody>
                <a:bodyPr vert="horz" wrap="square" lIns="0" tIns="0" rIns="0" bIns="0" rtlCol="0">
                  <a:noAutofit/>
                </a:bodyPr>
                <a:lstStyle/>
                <a:p>
                  <a:pPr indent="-274320"/>
                  <a:r>
                    <a:rPr lang="zh-TW" altLang="en-US" sz="1100" b="1" dirty="0" smtClean="0">
                      <a:solidFill>
                        <a:srgbClr val="0070C0"/>
                      </a:solidFill>
                      <a:latin typeface="標楷體" panose="03000509000000000000" pitchFamily="65" charset="-120"/>
                      <a:ea typeface="標楷體" panose="03000509000000000000" pitchFamily="65" charset="-120"/>
                    </a:rPr>
                    <a:t>每股</a:t>
                  </a:r>
                  <a:r>
                    <a:rPr lang="en-US" altLang="zh-TW" sz="1100" b="1" dirty="0" smtClean="0">
                      <a:solidFill>
                        <a:srgbClr val="0070C0"/>
                      </a:solidFill>
                      <a:latin typeface="標楷體" panose="03000509000000000000" pitchFamily="65" charset="-120"/>
                      <a:ea typeface="標楷體" panose="03000509000000000000" pitchFamily="65" charset="-120"/>
                    </a:rPr>
                    <a:t>$200×</a:t>
                  </a:r>
                  <a:r>
                    <a:rPr lang="zh-TW" altLang="en-US" sz="1100" b="1" dirty="0" smtClean="0">
                      <a:solidFill>
                        <a:srgbClr val="0070C0"/>
                      </a:solidFill>
                      <a:latin typeface="標楷體" panose="03000509000000000000" pitchFamily="65" charset="-120"/>
                      <a:ea typeface="標楷體" panose="03000509000000000000" pitchFamily="65" charset="-120"/>
                    </a:rPr>
                    <a:t>轉讓</a:t>
                  </a:r>
                  <a:r>
                    <a:rPr lang="en-US" altLang="zh-TW" sz="1100" b="1" dirty="0" smtClean="0">
                      <a:solidFill>
                        <a:srgbClr val="0070C0"/>
                      </a:solidFill>
                      <a:latin typeface="標楷體" panose="03000509000000000000" pitchFamily="65" charset="-120"/>
                      <a:ea typeface="標楷體" panose="03000509000000000000" pitchFamily="65" charset="-120"/>
                    </a:rPr>
                    <a:t>5,000</a:t>
                  </a:r>
                  <a:r>
                    <a:rPr lang="zh-TW" altLang="en-US" sz="1100" b="1" dirty="0" smtClean="0">
                      <a:solidFill>
                        <a:srgbClr val="0070C0"/>
                      </a:solidFill>
                      <a:latin typeface="標楷體" panose="03000509000000000000" pitchFamily="65" charset="-120"/>
                      <a:ea typeface="標楷體" panose="03000509000000000000" pitchFamily="65" charset="-120"/>
                    </a:rPr>
                    <a:t>股</a:t>
                  </a:r>
                  <a:endParaRPr lang="en-US" altLang="zh-TW" sz="1100" b="1" dirty="0" smtClean="0">
                    <a:solidFill>
                      <a:srgbClr val="0070C0"/>
                    </a:solidFill>
                    <a:latin typeface="標楷體" panose="03000509000000000000" pitchFamily="65" charset="-120"/>
                    <a:ea typeface="標楷體" panose="03000509000000000000" pitchFamily="65" charset="-120"/>
                  </a:endParaRPr>
                </a:p>
                <a:p>
                  <a:pPr indent="-274320"/>
                  <a:r>
                    <a:rPr lang="en-US" altLang="zh-TW" sz="1100" b="1" dirty="0" smtClean="0">
                      <a:solidFill>
                        <a:srgbClr val="0070C0"/>
                      </a:solidFill>
                      <a:latin typeface="標楷體" panose="03000509000000000000" pitchFamily="65" charset="-120"/>
                      <a:ea typeface="標楷體" panose="03000509000000000000" pitchFamily="65" charset="-120"/>
                    </a:rPr>
                    <a:t>=100</a:t>
                  </a:r>
                  <a:r>
                    <a:rPr lang="zh-TW" altLang="en-US" sz="1100" b="1" dirty="0" smtClean="0">
                      <a:solidFill>
                        <a:srgbClr val="0070C0"/>
                      </a:solidFill>
                      <a:latin typeface="標楷體" panose="03000509000000000000" pitchFamily="65" charset="-120"/>
                      <a:ea typeface="標楷體" panose="03000509000000000000" pitchFamily="65" charset="-120"/>
                    </a:rPr>
                    <a:t>萬列</a:t>
                  </a:r>
                  <a:r>
                    <a:rPr lang="en-US" altLang="zh-TW" sz="1100" b="1" dirty="0" smtClean="0">
                      <a:solidFill>
                        <a:srgbClr val="0070C0"/>
                      </a:solidFill>
                      <a:latin typeface="標楷體" panose="03000509000000000000" pitchFamily="65" charset="-120"/>
                      <a:ea typeface="標楷體" panose="03000509000000000000" pitchFamily="65" charset="-120"/>
                    </a:rPr>
                    <a:t>04</a:t>
                  </a:r>
                  <a:r>
                    <a:rPr lang="zh-TW" altLang="en-US" sz="1100" b="1" dirty="0" smtClean="0">
                      <a:solidFill>
                        <a:srgbClr val="0070C0"/>
                      </a:solidFill>
                      <a:latin typeface="標楷體" panose="03000509000000000000" pitchFamily="65" charset="-120"/>
                      <a:ea typeface="標楷體" panose="03000509000000000000" pitchFamily="65" charset="-120"/>
                    </a:rPr>
                    <a:t>年所得</a:t>
                  </a:r>
                </a:p>
              </p:txBody>
            </p:sp>
            <p:grpSp>
              <p:nvGrpSpPr>
                <p:cNvPr id="52" name="群組 51"/>
                <p:cNvGrpSpPr/>
                <p:nvPr/>
              </p:nvGrpSpPr>
              <p:grpSpPr>
                <a:xfrm>
                  <a:off x="395536" y="1988840"/>
                  <a:ext cx="8064896" cy="2016224"/>
                  <a:chOff x="395536" y="1988840"/>
                  <a:chExt cx="8064896" cy="2016224"/>
                </a:xfrm>
              </p:grpSpPr>
              <p:cxnSp>
                <p:nvCxnSpPr>
                  <p:cNvPr id="53" name="直線單箭頭接點 52"/>
                  <p:cNvCxnSpPr/>
                  <p:nvPr/>
                </p:nvCxnSpPr>
                <p:spPr>
                  <a:xfrm>
                    <a:off x="395536" y="2384750"/>
                    <a:ext cx="806489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直線接點 55"/>
                  <p:cNvCxnSpPr/>
                  <p:nvPr/>
                </p:nvCxnSpPr>
                <p:spPr>
                  <a:xfrm>
                    <a:off x="539552" y="224073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直線接點 56"/>
                  <p:cNvCxnSpPr/>
                  <p:nvPr/>
                </p:nvCxnSpPr>
                <p:spPr>
                  <a:xfrm>
                    <a:off x="3810773" y="224073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直線接點 57"/>
                  <p:cNvCxnSpPr/>
                  <p:nvPr/>
                </p:nvCxnSpPr>
                <p:spPr>
                  <a:xfrm>
                    <a:off x="4901180" y="224073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直線接點 58"/>
                  <p:cNvCxnSpPr/>
                  <p:nvPr/>
                </p:nvCxnSpPr>
                <p:spPr>
                  <a:xfrm>
                    <a:off x="5991587" y="223955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直線接點 59"/>
                  <p:cNvCxnSpPr/>
                  <p:nvPr/>
                </p:nvCxnSpPr>
                <p:spPr>
                  <a:xfrm>
                    <a:off x="7081994" y="224073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直線接點 60"/>
                  <p:cNvCxnSpPr/>
                  <p:nvPr/>
                </p:nvCxnSpPr>
                <p:spPr>
                  <a:xfrm>
                    <a:off x="8172400" y="224073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直線接點 61"/>
                  <p:cNvCxnSpPr/>
                  <p:nvPr/>
                </p:nvCxnSpPr>
                <p:spPr>
                  <a:xfrm>
                    <a:off x="1629959" y="2240734"/>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直線接點 62"/>
                  <p:cNvCxnSpPr/>
                  <p:nvPr/>
                </p:nvCxnSpPr>
                <p:spPr>
                  <a:xfrm>
                    <a:off x="2720366" y="2240734"/>
                    <a:ext cx="0" cy="144016"/>
                  </a:xfrm>
                  <a:prstGeom prst="line">
                    <a:avLst/>
                  </a:prstGeom>
                </p:spPr>
                <p:style>
                  <a:lnRef idx="1">
                    <a:schemeClr val="accent1"/>
                  </a:lnRef>
                  <a:fillRef idx="0">
                    <a:schemeClr val="accent1"/>
                  </a:fillRef>
                  <a:effectRef idx="0">
                    <a:schemeClr val="accent1"/>
                  </a:effectRef>
                  <a:fontRef idx="minor">
                    <a:schemeClr val="tx1"/>
                  </a:fontRef>
                </p:style>
              </p:cxnSp>
              <p:sp>
                <p:nvSpPr>
                  <p:cNvPr id="64" name="文字方塊 63"/>
                  <p:cNvSpPr txBox="1"/>
                  <p:nvPr/>
                </p:nvSpPr>
                <p:spPr>
                  <a:xfrm>
                    <a:off x="927740" y="1988840"/>
                    <a:ext cx="360040" cy="288032"/>
                  </a:xfrm>
                  <a:prstGeom prst="rect">
                    <a:avLst/>
                  </a:prstGeom>
                  <a:noFill/>
                </p:spPr>
                <p:txBody>
                  <a:bodyPr vert="horz" wrap="square" lIns="0" tIns="0" rIns="0" bIns="0" rtlCol="0">
                    <a:noAutofit/>
                  </a:bodyPr>
                  <a:lstStyle/>
                  <a:p>
                    <a:pPr indent="-274320" algn="ctr">
                      <a:spcAft>
                        <a:spcPts val="900"/>
                      </a:spcAft>
                    </a:pPr>
                    <a:r>
                      <a:rPr lang="en-US" altLang="zh-TW" sz="1400" dirty="0" smtClean="0">
                        <a:latin typeface="標楷體" panose="03000509000000000000" pitchFamily="65" charset="-120"/>
                        <a:ea typeface="標楷體" panose="03000509000000000000" pitchFamily="65" charset="-120"/>
                      </a:rPr>
                      <a:t>01</a:t>
                    </a:r>
                    <a:endParaRPr lang="zh-TW" altLang="en-US" sz="1400" dirty="0" err="1" smtClean="0">
                      <a:latin typeface="標楷體" panose="03000509000000000000" pitchFamily="65" charset="-120"/>
                      <a:ea typeface="標楷體" panose="03000509000000000000" pitchFamily="65" charset="-120"/>
                    </a:endParaRPr>
                  </a:p>
                </p:txBody>
              </p:sp>
              <p:sp>
                <p:nvSpPr>
                  <p:cNvPr id="65" name="手繪多邊形 64"/>
                  <p:cNvSpPr/>
                  <p:nvPr/>
                </p:nvSpPr>
                <p:spPr bwMode="ltGray">
                  <a:xfrm>
                    <a:off x="1190816" y="2450294"/>
                    <a:ext cx="5370004" cy="294496"/>
                  </a:xfrm>
                  <a:custGeom>
                    <a:avLst/>
                    <a:gdLst>
                      <a:gd name="connsiteX0" fmla="*/ 0 w 5524500"/>
                      <a:gd name="connsiteY0" fmla="*/ 22860 h 205852"/>
                      <a:gd name="connsiteX1" fmla="*/ 2781300 w 5524500"/>
                      <a:gd name="connsiteY1" fmla="*/ 205740 h 205852"/>
                      <a:gd name="connsiteX2" fmla="*/ 5524500 w 5524500"/>
                      <a:gd name="connsiteY2" fmla="*/ 0 h 205852"/>
                    </a:gdLst>
                    <a:ahLst/>
                    <a:cxnLst>
                      <a:cxn ang="0">
                        <a:pos x="connsiteX0" y="connsiteY0"/>
                      </a:cxn>
                      <a:cxn ang="0">
                        <a:pos x="connsiteX1" y="connsiteY1"/>
                      </a:cxn>
                      <a:cxn ang="0">
                        <a:pos x="connsiteX2" y="connsiteY2"/>
                      </a:cxn>
                    </a:cxnLst>
                    <a:rect l="l" t="t" r="r" b="b"/>
                    <a:pathLst>
                      <a:path w="5524500" h="205852">
                        <a:moveTo>
                          <a:pt x="0" y="22860"/>
                        </a:moveTo>
                        <a:cubicBezTo>
                          <a:pt x="930275" y="116205"/>
                          <a:pt x="1860550" y="209550"/>
                          <a:pt x="2781300" y="205740"/>
                        </a:cubicBezTo>
                        <a:cubicBezTo>
                          <a:pt x="3702050" y="201930"/>
                          <a:pt x="4613275" y="100965"/>
                          <a:pt x="5524500" y="0"/>
                        </a:cubicBezTo>
                      </a:path>
                    </a:pathLst>
                  </a:custGeom>
                  <a:noFill/>
                  <a:ln w="3175">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atin typeface="標楷體" panose="03000509000000000000" pitchFamily="65" charset="-120"/>
                      <a:ea typeface="標楷體" panose="03000509000000000000" pitchFamily="65" charset="-120"/>
                    </a:endParaRPr>
                  </a:p>
                </p:txBody>
              </p:sp>
              <p:sp>
                <p:nvSpPr>
                  <p:cNvPr id="66" name="文字方塊 65"/>
                  <p:cNvSpPr txBox="1"/>
                  <p:nvPr/>
                </p:nvSpPr>
                <p:spPr>
                  <a:xfrm>
                    <a:off x="6168960" y="2528044"/>
                    <a:ext cx="275248" cy="1477020"/>
                  </a:xfrm>
                  <a:prstGeom prst="rect">
                    <a:avLst/>
                  </a:prstGeom>
                  <a:noFill/>
                </p:spPr>
                <p:txBody>
                  <a:bodyPr vert="horz" wrap="none" lIns="0" tIns="0" rIns="0" bIns="0" rtlCol="0">
                    <a:noAutofit/>
                  </a:bodyPr>
                  <a:lstStyle/>
                  <a:p>
                    <a:pPr indent="-274320">
                      <a:spcAft>
                        <a:spcPts val="900"/>
                      </a:spcAft>
                    </a:pPr>
                    <a:r>
                      <a:rPr lang="zh-TW" altLang="en-US" sz="1400" dirty="0" smtClean="0">
                        <a:latin typeface="標楷體" panose="03000509000000000000" pitchFamily="65" charset="-120"/>
                        <a:ea typeface="標楷體" panose="03000509000000000000" pitchFamily="65" charset="-120"/>
                      </a:rPr>
                      <a:t>緩課，</a:t>
                    </a:r>
                    <a:r>
                      <a:rPr lang="en-US" altLang="zh-TW" sz="1400" dirty="0">
                        <a:latin typeface="標楷體" panose="03000509000000000000" pitchFamily="65" charset="-120"/>
                        <a:ea typeface="標楷體" panose="03000509000000000000" pitchFamily="65" charset="-120"/>
                      </a:rPr>
                      <a:t/>
                    </a:r>
                    <a:br>
                      <a:rPr lang="en-US" altLang="zh-TW" sz="1400" dirty="0">
                        <a:latin typeface="標楷體" panose="03000509000000000000" pitchFamily="65" charset="-120"/>
                        <a:ea typeface="標楷體" panose="03000509000000000000" pitchFamily="65" charset="-120"/>
                      </a:rPr>
                    </a:br>
                    <a:r>
                      <a:rPr lang="zh-TW" altLang="en-US" sz="1400" dirty="0" smtClean="0">
                        <a:latin typeface="標楷體" panose="03000509000000000000" pitchFamily="65" charset="-120"/>
                        <a:ea typeface="標楷體" panose="03000509000000000000" pitchFamily="65" charset="-120"/>
                      </a:rPr>
                      <a:t>列</a:t>
                    </a:r>
                    <a:r>
                      <a:rPr lang="en-US" altLang="zh-TW" sz="1400" dirty="0" smtClean="0">
                        <a:latin typeface="標楷體" panose="03000509000000000000" pitchFamily="65" charset="-120"/>
                        <a:ea typeface="標楷體" panose="03000509000000000000" pitchFamily="65" charset="-120"/>
                      </a:rPr>
                      <a:t>06</a:t>
                    </a:r>
                    <a:r>
                      <a:rPr lang="zh-TW" altLang="en-US" sz="1400" dirty="0" smtClean="0">
                        <a:latin typeface="標楷體" panose="03000509000000000000" pitchFamily="65" charset="-120"/>
                        <a:ea typeface="標楷體" panose="03000509000000000000" pitchFamily="65" charset="-120"/>
                      </a:rPr>
                      <a:t>年所得</a:t>
                    </a:r>
                  </a:p>
                </p:txBody>
              </p:sp>
              <p:sp>
                <p:nvSpPr>
                  <p:cNvPr id="67" name="文字方塊 66"/>
                  <p:cNvSpPr txBox="1"/>
                  <p:nvPr/>
                </p:nvSpPr>
                <p:spPr>
                  <a:xfrm>
                    <a:off x="7524328" y="2522302"/>
                    <a:ext cx="216024" cy="1266738"/>
                  </a:xfrm>
                  <a:prstGeom prst="rect">
                    <a:avLst/>
                  </a:prstGeom>
                  <a:noFill/>
                </p:spPr>
                <p:txBody>
                  <a:bodyPr vert="horz" wrap="none" lIns="0" tIns="0" rIns="0" bIns="0" rtlCol="0">
                    <a:noAutofit/>
                  </a:bodyPr>
                  <a:lstStyle/>
                  <a:p>
                    <a:pPr indent="-274320">
                      <a:spcAft>
                        <a:spcPts val="900"/>
                      </a:spcAft>
                    </a:pPr>
                    <a:r>
                      <a:rPr lang="en-US" altLang="zh-TW" sz="1400" dirty="0" smtClean="0">
                        <a:latin typeface="標楷體" panose="03000509000000000000" pitchFamily="65" charset="-120"/>
                        <a:ea typeface="標楷體" panose="03000509000000000000" pitchFamily="65" charset="-120"/>
                      </a:rPr>
                      <a:t>07</a:t>
                    </a:r>
                    <a:r>
                      <a:rPr lang="zh-TW" altLang="en-US" sz="1400" dirty="0" smtClean="0">
                        <a:latin typeface="標楷體" panose="03000509000000000000" pitchFamily="65" charset="-120"/>
                        <a:ea typeface="標楷體" panose="03000509000000000000" pitchFamily="65" charset="-120"/>
                      </a:rPr>
                      <a:t>年</a:t>
                    </a:r>
                    <a:r>
                      <a:rPr lang="en-US" altLang="zh-TW" sz="1400" dirty="0" smtClean="0">
                        <a:latin typeface="標楷體" panose="03000509000000000000" pitchFamily="65" charset="-120"/>
                        <a:ea typeface="標楷體" panose="03000509000000000000" pitchFamily="65" charset="-120"/>
                      </a:rPr>
                      <a:t>5</a:t>
                    </a:r>
                    <a:r>
                      <a:rPr lang="zh-TW" altLang="en-US" sz="1400" dirty="0" smtClean="0">
                        <a:latin typeface="標楷體" panose="03000509000000000000" pitchFamily="65" charset="-120"/>
                        <a:ea typeface="標楷體" panose="03000509000000000000" pitchFamily="65" charset="-120"/>
                      </a:rPr>
                      <a:t>月</a:t>
                    </a:r>
                    <a:r>
                      <a:rPr lang="en-US" altLang="zh-TW" sz="1400" dirty="0" smtClean="0">
                        <a:latin typeface="標楷體" panose="03000509000000000000" pitchFamily="65" charset="-120"/>
                        <a:ea typeface="標楷體" panose="03000509000000000000" pitchFamily="65" charset="-120"/>
                      </a:rPr>
                      <a:t/>
                    </a:r>
                    <a:br>
                      <a:rPr lang="en-US" altLang="zh-TW" sz="1400" dirty="0" smtClean="0">
                        <a:latin typeface="標楷體" panose="03000509000000000000" pitchFamily="65" charset="-120"/>
                        <a:ea typeface="標楷體" panose="03000509000000000000" pitchFamily="65" charset="-120"/>
                      </a:rPr>
                    </a:br>
                    <a:r>
                      <a:rPr lang="zh-TW" altLang="en-US" sz="1400" dirty="0" smtClean="0">
                        <a:latin typeface="標楷體" panose="03000509000000000000" pitchFamily="65" charset="-120"/>
                        <a:ea typeface="標楷體" panose="03000509000000000000" pitchFamily="65" charset="-120"/>
                      </a:rPr>
                      <a:t>申報該所得</a:t>
                    </a:r>
                  </a:p>
                </p:txBody>
              </p:sp>
              <p:sp>
                <p:nvSpPr>
                  <p:cNvPr id="68" name="文字方塊 67"/>
                  <p:cNvSpPr txBox="1"/>
                  <p:nvPr/>
                </p:nvSpPr>
                <p:spPr>
                  <a:xfrm>
                    <a:off x="830776" y="2435264"/>
                    <a:ext cx="360040" cy="1461922"/>
                  </a:xfrm>
                  <a:prstGeom prst="rect">
                    <a:avLst/>
                  </a:prstGeom>
                  <a:noFill/>
                </p:spPr>
                <p:txBody>
                  <a:bodyPr vert="eaVert" wrap="square" lIns="0" tIns="0" rIns="0" bIns="0" rtlCol="0">
                    <a:noAutofit/>
                  </a:bodyPr>
                  <a:lstStyle/>
                  <a:p>
                    <a:pPr indent="-274320">
                      <a:spcAft>
                        <a:spcPts val="900"/>
                      </a:spcAft>
                    </a:pPr>
                    <a:r>
                      <a:rPr lang="zh-TW" altLang="en-US" sz="1400" dirty="0" smtClean="0">
                        <a:solidFill>
                          <a:srgbClr val="FF0000"/>
                        </a:solidFill>
                        <a:latin typeface="標楷體" panose="03000509000000000000" pitchFamily="65" charset="-120"/>
                        <a:ea typeface="標楷體" panose="03000509000000000000" pitchFamily="65" charset="-120"/>
                      </a:rPr>
                      <a:t>時價</a:t>
                    </a:r>
                  </a:p>
                </p:txBody>
              </p:sp>
            </p:grpSp>
          </p:grpSp>
        </p:grpSp>
      </p:grpSp>
    </p:spTree>
    <p:extLst>
      <p:ext uri="{BB962C8B-B14F-4D97-AF65-F5344CB8AC3E}">
        <p14:creationId xmlns:p14="http://schemas.microsoft.com/office/powerpoint/2010/main" xmlns="" val="14255889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27</a:t>
            </a:fld>
            <a:endParaRPr lang="zh-TW" altLang="en-US"/>
          </a:p>
        </p:txBody>
      </p:sp>
      <p:sp>
        <p:nvSpPr>
          <p:cNvPr id="5" name="Rectangle 2"/>
          <p:cNvSpPr txBox="1">
            <a:spLocks noChangeArrowheads="1"/>
          </p:cNvSpPr>
          <p:nvPr/>
        </p:nvSpPr>
        <p:spPr>
          <a:xfrm>
            <a:off x="0" y="116632"/>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200" b="1" dirty="0" smtClean="0">
                <a:latin typeface="標楷體" pitchFamily="65" charset="-120"/>
                <a:ea typeface="標楷體" pitchFamily="65" charset="-120"/>
              </a:rPr>
              <a:t>1.5.2 </a:t>
            </a:r>
            <a:r>
              <a:rPr lang="zh-TW" altLang="en-US" sz="3200" b="1" dirty="0" smtClean="0">
                <a:latin typeface="標楷體" pitchFamily="65" charset="-120"/>
                <a:ea typeface="標楷體" pitchFamily="65" charset="-120"/>
              </a:rPr>
              <a:t>中小企業</a:t>
            </a:r>
            <a:r>
              <a:rPr lang="zh-TW" altLang="en-US" sz="3200" b="1" dirty="0">
                <a:latin typeface="標楷體" pitchFamily="65" charset="-120"/>
                <a:ea typeface="標楷體" pitchFamily="65" charset="-120"/>
              </a:rPr>
              <a:t>發展條例─員工薪資加計扣除</a:t>
            </a:r>
            <a:endParaRPr lang="en-US" altLang="zh-TW" sz="3200" b="1" dirty="0" smtClean="0">
              <a:latin typeface="標楷體" pitchFamily="65" charset="-120"/>
              <a:ea typeface="標楷體" pitchFamily="65" charset="-120"/>
            </a:endParaRPr>
          </a:p>
        </p:txBody>
      </p:sp>
      <p:sp>
        <p:nvSpPr>
          <p:cNvPr id="6" name="Rectangle 5"/>
          <p:cNvSpPr>
            <a:spLocks noChangeArrowheads="1"/>
          </p:cNvSpPr>
          <p:nvPr/>
        </p:nvSpPr>
        <p:spPr bwMode="auto">
          <a:xfrm>
            <a:off x="539552" y="1124744"/>
            <a:ext cx="8136904" cy="1944216"/>
          </a:xfrm>
          <a:prstGeom prst="rect">
            <a:avLst/>
          </a:prstGeom>
          <a:noFill/>
          <a:ln w="9525" algn="ctr">
            <a:noFill/>
            <a:miter lim="800000"/>
            <a:headEnd/>
            <a:tailEnd/>
          </a:ln>
        </p:spPr>
        <p:txBody>
          <a:bodyPr lIns="0"/>
          <a:lstStyle/>
          <a:p>
            <a:pPr marL="0" lvl="1">
              <a:spcAft>
                <a:spcPts val="300"/>
              </a:spcAft>
            </a:pPr>
            <a:r>
              <a:rPr lang="zh-TW" altLang="en-US" sz="1600" b="1" dirty="0" smtClean="0">
                <a:solidFill>
                  <a:schemeClr val="tx2"/>
                </a:solidFill>
                <a:latin typeface="標楷體" panose="03000509000000000000" pitchFamily="65" charset="-120"/>
                <a:ea typeface="標楷體" panose="03000509000000000000" pitchFamily="65" charset="-120"/>
                <a:cs typeface="Arial" panose="020B0604020202020204" pitchFamily="34" charset="0"/>
              </a:rPr>
              <a:t>一、施行期間</a:t>
            </a:r>
            <a:endParaRPr lang="en-US" altLang="zh-TW" sz="1600" b="1" dirty="0" smtClean="0">
              <a:solidFill>
                <a:schemeClr val="tx2"/>
              </a:solidFill>
              <a:latin typeface="標楷體" panose="03000509000000000000" pitchFamily="65" charset="-120"/>
              <a:ea typeface="標楷體" panose="03000509000000000000" pitchFamily="65" charset="-120"/>
              <a:cs typeface="Arial" panose="020B0604020202020204" pitchFamily="34" charset="0"/>
            </a:endParaRPr>
          </a:p>
          <a:p>
            <a:pPr>
              <a:spcAft>
                <a:spcPts val="300"/>
              </a:spcAft>
            </a:pPr>
            <a:r>
              <a:rPr lang="zh-TW" altLang="en-US" sz="1600" dirty="0" smtClean="0">
                <a:latin typeface="標楷體" panose="03000509000000000000" pitchFamily="65" charset="-120"/>
                <a:ea typeface="標楷體" panose="03000509000000000000" pitchFamily="65" charset="-120"/>
                <a:cs typeface="Arial" panose="020B0604020202020204" pitchFamily="34" charset="0"/>
              </a:rPr>
              <a:t>中小企業</a:t>
            </a:r>
            <a:r>
              <a:rPr lang="zh-TW" altLang="en-US" sz="1600" dirty="0">
                <a:latin typeface="標楷體" panose="03000509000000000000" pitchFamily="65" charset="-120"/>
                <a:ea typeface="標楷體" panose="03000509000000000000" pitchFamily="65" charset="-120"/>
                <a:cs typeface="Arial" panose="020B0604020202020204" pitchFamily="34" charset="0"/>
              </a:rPr>
              <a:t>發展條例</a:t>
            </a:r>
            <a:r>
              <a:rPr lang="zh-TW" altLang="en-US" sz="1600" dirty="0" smtClean="0">
                <a:latin typeface="標楷體" panose="03000509000000000000" pitchFamily="65" charset="-120"/>
                <a:ea typeface="標楷體" panose="03000509000000000000" pitchFamily="65" charset="-120"/>
                <a:cs typeface="Arial" panose="020B0604020202020204" pitchFamily="34" charset="0"/>
              </a:rPr>
              <a:t>第</a:t>
            </a:r>
            <a:r>
              <a:rPr lang="en-US" altLang="zh-TW" sz="1600" spc="-20" dirty="0" smtClean="0">
                <a:latin typeface="標楷體" panose="03000509000000000000" pitchFamily="65" charset="-120"/>
                <a:ea typeface="標楷體" panose="03000509000000000000" pitchFamily="65" charset="-120"/>
                <a:cs typeface="Arial" panose="020B0604020202020204" pitchFamily="34" charset="0"/>
              </a:rPr>
              <a:t>36</a:t>
            </a:r>
            <a:r>
              <a:rPr lang="zh-TW" altLang="en-US" sz="1600" spc="-20" dirty="0" smtClean="0">
                <a:latin typeface="標楷體" panose="03000509000000000000" pitchFamily="65" charset="-120"/>
                <a:ea typeface="標楷體" panose="03000509000000000000" pitchFamily="65" charset="-120"/>
                <a:cs typeface="Arial" panose="020B0604020202020204" pitchFamily="34" charset="0"/>
              </a:rPr>
              <a:t>條之</a:t>
            </a:r>
            <a:r>
              <a:rPr lang="en-US" altLang="zh-TW" sz="1600" spc="-20" dirty="0" smtClean="0">
                <a:latin typeface="標楷體" panose="03000509000000000000" pitchFamily="65" charset="-120"/>
                <a:ea typeface="標楷體" panose="03000509000000000000" pitchFamily="65" charset="-120"/>
                <a:cs typeface="Arial" panose="020B0604020202020204" pitchFamily="34" charset="0"/>
              </a:rPr>
              <a:t>2</a:t>
            </a:r>
            <a:r>
              <a:rPr lang="zh-TW" altLang="en-US" sz="1600" spc="-20" dirty="0">
                <a:latin typeface="標楷體" panose="03000509000000000000" pitchFamily="65" charset="-120"/>
                <a:ea typeface="標楷體" panose="03000509000000000000" pitchFamily="65" charset="-120"/>
                <a:cs typeface="Arial" panose="020B0604020202020204" pitchFamily="34" charset="0"/>
              </a:rPr>
              <a:t>施行期間</a:t>
            </a:r>
            <a:r>
              <a:rPr lang="zh-TW" altLang="en-US" sz="1600" spc="-20" dirty="0" smtClean="0">
                <a:latin typeface="標楷體" panose="03000509000000000000" pitchFamily="65" charset="-120"/>
                <a:ea typeface="標楷體" panose="03000509000000000000" pitchFamily="65" charset="-120"/>
                <a:cs typeface="Arial" panose="020B0604020202020204" pitchFamily="34" charset="0"/>
              </a:rPr>
              <a:t>自</a:t>
            </a:r>
            <a:r>
              <a:rPr lang="en-US" altLang="zh-TW" sz="1600" spc="-20" dirty="0">
                <a:latin typeface="標楷體" panose="03000509000000000000" pitchFamily="65" charset="-120"/>
                <a:ea typeface="標楷體" panose="03000509000000000000" pitchFamily="65" charset="-120"/>
                <a:cs typeface="Arial" panose="020B0604020202020204" pitchFamily="34" charset="0"/>
              </a:rPr>
              <a:t>105</a:t>
            </a:r>
            <a:r>
              <a:rPr lang="zh-TW" altLang="en-US" sz="1600" dirty="0">
                <a:latin typeface="標楷體" panose="03000509000000000000" pitchFamily="65" charset="-120"/>
                <a:ea typeface="標楷體" panose="03000509000000000000" pitchFamily="65" charset="-120"/>
                <a:cs typeface="Arial" panose="020B0604020202020204" pitchFamily="34" charset="0"/>
              </a:rPr>
              <a:t>年</a:t>
            </a:r>
            <a:r>
              <a:rPr lang="en-US" altLang="zh-TW" sz="1600" dirty="0">
                <a:latin typeface="標楷體" panose="03000509000000000000" pitchFamily="65" charset="-120"/>
                <a:ea typeface="標楷體" panose="03000509000000000000" pitchFamily="65" charset="-120"/>
                <a:cs typeface="Arial" panose="020B0604020202020204" pitchFamily="34" charset="0"/>
              </a:rPr>
              <a:t>1</a:t>
            </a:r>
            <a:r>
              <a:rPr lang="zh-TW" altLang="en-US" sz="1600" dirty="0">
                <a:latin typeface="標楷體" panose="03000509000000000000" pitchFamily="65" charset="-120"/>
                <a:ea typeface="標楷體" panose="03000509000000000000" pitchFamily="65" charset="-120"/>
                <a:cs typeface="Arial" panose="020B0604020202020204" pitchFamily="34" charset="0"/>
              </a:rPr>
              <a:t>月</a:t>
            </a:r>
            <a:r>
              <a:rPr lang="en-US" altLang="zh-TW" sz="1600" dirty="0">
                <a:latin typeface="標楷體" panose="03000509000000000000" pitchFamily="65" charset="-120"/>
                <a:ea typeface="標楷體" panose="03000509000000000000" pitchFamily="65" charset="-120"/>
                <a:cs typeface="Arial" panose="020B0604020202020204" pitchFamily="34" charset="0"/>
              </a:rPr>
              <a:t>1</a:t>
            </a:r>
            <a:r>
              <a:rPr lang="zh-TW" altLang="en-US" sz="1600" dirty="0">
                <a:latin typeface="標楷體" panose="03000509000000000000" pitchFamily="65" charset="-120"/>
                <a:ea typeface="標楷體" panose="03000509000000000000" pitchFamily="65" charset="-120"/>
                <a:cs typeface="Arial" panose="020B0604020202020204" pitchFamily="34" charset="0"/>
              </a:rPr>
              <a:t>日起至</a:t>
            </a:r>
            <a:r>
              <a:rPr lang="en-US" altLang="zh-TW" sz="1600" dirty="0" smtClean="0">
                <a:latin typeface="標楷體" panose="03000509000000000000" pitchFamily="65" charset="-120"/>
                <a:ea typeface="標楷體" panose="03000509000000000000" pitchFamily="65" charset="-120"/>
                <a:cs typeface="Arial" panose="020B0604020202020204" pitchFamily="34" charset="0"/>
              </a:rPr>
              <a:t>113</a:t>
            </a:r>
            <a:r>
              <a:rPr lang="zh-TW" altLang="en-US" sz="1600" dirty="0" smtClean="0">
                <a:latin typeface="標楷體" panose="03000509000000000000" pitchFamily="65" charset="-120"/>
                <a:ea typeface="標楷體" panose="03000509000000000000" pitchFamily="65" charset="-120"/>
                <a:cs typeface="Arial" panose="020B0604020202020204" pitchFamily="34" charset="0"/>
              </a:rPr>
              <a:t>年</a:t>
            </a:r>
            <a:r>
              <a:rPr lang="en-US" altLang="zh-TW" sz="1600" dirty="0">
                <a:latin typeface="標楷體" panose="03000509000000000000" pitchFamily="65" charset="-120"/>
                <a:ea typeface="標楷體" panose="03000509000000000000" pitchFamily="65" charset="-120"/>
                <a:cs typeface="Arial" panose="020B0604020202020204" pitchFamily="34" charset="0"/>
              </a:rPr>
              <a:t>5</a:t>
            </a:r>
            <a:r>
              <a:rPr lang="zh-TW" altLang="en-US" sz="1600" dirty="0" smtClean="0">
                <a:latin typeface="標楷體" panose="03000509000000000000" pitchFamily="65" charset="-120"/>
                <a:ea typeface="標楷體" panose="03000509000000000000" pitchFamily="65" charset="-120"/>
                <a:cs typeface="Arial" panose="020B0604020202020204" pitchFamily="34" charset="0"/>
              </a:rPr>
              <a:t>月</a:t>
            </a:r>
            <a:r>
              <a:rPr lang="en-US" altLang="zh-TW" sz="1600" dirty="0" smtClean="0">
                <a:latin typeface="標楷體" panose="03000509000000000000" pitchFamily="65" charset="-120"/>
                <a:ea typeface="標楷體" panose="03000509000000000000" pitchFamily="65" charset="-120"/>
                <a:cs typeface="Arial" panose="020B0604020202020204" pitchFamily="34" charset="0"/>
              </a:rPr>
              <a:t>19</a:t>
            </a:r>
            <a:r>
              <a:rPr lang="zh-TW" altLang="en-US" sz="1600" dirty="0" smtClean="0">
                <a:latin typeface="標楷體" panose="03000509000000000000" pitchFamily="65" charset="-120"/>
                <a:ea typeface="標楷體" panose="03000509000000000000" pitchFamily="65" charset="-120"/>
                <a:cs typeface="Arial" panose="020B0604020202020204" pitchFamily="34" charset="0"/>
              </a:rPr>
              <a:t>日止 。</a:t>
            </a:r>
            <a:endParaRPr lang="en-US" altLang="zh-TW" sz="1600" dirty="0">
              <a:latin typeface="標楷體" panose="03000509000000000000" pitchFamily="65" charset="-120"/>
              <a:ea typeface="標楷體" panose="03000509000000000000" pitchFamily="65" charset="-120"/>
              <a:cs typeface="Arial" panose="020B0604020202020204" pitchFamily="34" charset="0"/>
            </a:endParaRPr>
          </a:p>
          <a:p>
            <a:pPr marL="530225" lvl="1" indent="-593725" eaLnBrk="0" hangingPunct="0">
              <a:spcAft>
                <a:spcPts val="300"/>
              </a:spcAft>
              <a:buClr>
                <a:srgbClr val="C00000"/>
              </a:buClr>
              <a:buSzPct val="100000"/>
              <a:tabLst>
                <a:tab pos="901700" algn="l"/>
              </a:tabLst>
              <a:defRPr/>
            </a:pPr>
            <a:r>
              <a:rPr lang="zh-TW" altLang="en-US" sz="1600" b="1" dirty="0">
                <a:solidFill>
                  <a:schemeClr val="tx2"/>
                </a:solidFill>
                <a:latin typeface="標楷體" panose="03000509000000000000" pitchFamily="65" charset="-120"/>
                <a:ea typeface="標楷體" panose="03000509000000000000" pitchFamily="65" charset="-120"/>
                <a:cs typeface="Arial" panose="020B0604020202020204" pitchFamily="34" charset="0"/>
              </a:rPr>
              <a:t>二</a:t>
            </a:r>
            <a:r>
              <a:rPr lang="zh-TW" altLang="en-US" sz="1600" b="1" dirty="0" smtClean="0">
                <a:solidFill>
                  <a:schemeClr val="tx2"/>
                </a:solidFill>
                <a:latin typeface="標楷體" panose="03000509000000000000" pitchFamily="65" charset="-120"/>
                <a:ea typeface="標楷體" panose="03000509000000000000" pitchFamily="65" charset="-120"/>
                <a:cs typeface="Arial" panose="020B0604020202020204" pitchFamily="34" charset="0"/>
              </a:rPr>
              <a:t>、內容</a:t>
            </a:r>
            <a:endParaRPr lang="en-US" altLang="zh-TW" sz="1600" b="1" dirty="0">
              <a:solidFill>
                <a:schemeClr val="tx2"/>
              </a:solidFill>
              <a:latin typeface="標楷體" panose="03000509000000000000" pitchFamily="65" charset="-120"/>
              <a:ea typeface="標楷體" panose="03000509000000000000" pitchFamily="65" charset="-120"/>
              <a:cs typeface="Arial" panose="020B0604020202020204" pitchFamily="34" charset="0"/>
            </a:endParaRPr>
          </a:p>
          <a:p>
            <a:pPr marL="530225" lvl="1" indent="-593725" eaLnBrk="0" hangingPunct="0">
              <a:spcAft>
                <a:spcPts val="300"/>
              </a:spcAft>
              <a:buClr>
                <a:srgbClr val="C00000"/>
              </a:buClr>
              <a:buSzPct val="100000"/>
              <a:tabLst>
                <a:tab pos="901700" algn="l"/>
              </a:tabLst>
              <a:defRPr/>
            </a:pPr>
            <a:endParaRPr lang="en-US" altLang="zh-TW" sz="1600" spc="-20" dirty="0" smtClean="0">
              <a:latin typeface="標楷體" panose="03000509000000000000" pitchFamily="65" charset="-120"/>
              <a:ea typeface="標楷體" panose="03000509000000000000" pitchFamily="65" charset="-120"/>
              <a:cs typeface="Arial" panose="020B0604020202020204" pitchFamily="34" charset="0"/>
            </a:endParaRPr>
          </a:p>
        </p:txBody>
      </p:sp>
      <p:graphicFrame>
        <p:nvGraphicFramePr>
          <p:cNvPr id="7" name="表格 6"/>
          <p:cNvGraphicFramePr>
            <a:graphicFrameLocks noGrp="1"/>
          </p:cNvGraphicFramePr>
          <p:nvPr>
            <p:extLst>
              <p:ext uri="{D42A27DB-BD31-4B8C-83A1-F6EECF244321}">
                <p14:modId xmlns:p14="http://schemas.microsoft.com/office/powerpoint/2010/main" xmlns="" val="2187809650"/>
              </p:ext>
            </p:extLst>
          </p:nvPr>
        </p:nvGraphicFramePr>
        <p:xfrm>
          <a:off x="539552" y="2040612"/>
          <a:ext cx="8136904" cy="3116580"/>
        </p:xfrm>
        <a:graphic>
          <a:graphicData uri="http://schemas.openxmlformats.org/drawingml/2006/table">
            <a:tbl>
              <a:tblPr firstRow="1" bandRow="1">
                <a:tableStyleId>{69012ECD-51FC-41F1-AA8D-1B2483CD663E}</a:tableStyleId>
              </a:tblPr>
              <a:tblGrid>
                <a:gridCol w="636801"/>
                <a:gridCol w="3658265"/>
                <a:gridCol w="3841838"/>
              </a:tblGrid>
              <a:tr h="0">
                <a:tc>
                  <a:txBody>
                    <a:bodyPr/>
                    <a:lstStyle/>
                    <a:p>
                      <a:pPr algn="l"/>
                      <a:r>
                        <a:rPr lang="zh-TW" altLang="en-US" sz="1400" baseline="0" dirty="0" smtClean="0">
                          <a:latin typeface="標楷體" panose="03000509000000000000" pitchFamily="65" charset="-120"/>
                          <a:ea typeface="標楷體" panose="03000509000000000000" pitchFamily="65" charset="-120"/>
                        </a:rPr>
                        <a:t>項目</a:t>
                      </a:r>
                      <a:endParaRPr lang="en-GB" sz="1400" baseline="0" dirty="0">
                        <a:solidFill>
                          <a:schemeClr val="bg1"/>
                        </a:solidFill>
                        <a:latin typeface="標楷體" panose="03000509000000000000" pitchFamily="65" charset="-120"/>
                        <a:ea typeface="標楷體" panose="03000509000000000000" pitchFamily="65" charset="-120"/>
                      </a:endParaRPr>
                    </a:p>
                  </a:txBody>
                  <a:tcPr anchor="ctr">
                    <a:lnR w="12700" cap="flat" cmpd="sng" algn="ctr">
                      <a:solidFill>
                        <a:schemeClr val="bg2"/>
                      </a:solidFill>
                      <a:prstDash val="solid"/>
                      <a:round/>
                      <a:headEnd type="none" w="med" len="med"/>
                      <a:tailEnd type="none" w="med" len="med"/>
                    </a:lnR>
                    <a:lnB w="12700" cap="flat" cmpd="sng" algn="ctr">
                      <a:solidFill>
                        <a:schemeClr val="bg2"/>
                      </a:solidFill>
                      <a:prstDash val="solid"/>
                      <a:round/>
                      <a:headEnd type="none" w="med" len="med"/>
                      <a:tailEnd type="none" w="med" len="med"/>
                    </a:lnB>
                  </a:tcPr>
                </a:tc>
                <a:tc>
                  <a:txBody>
                    <a:bodyPr/>
                    <a:lstStyle/>
                    <a:p>
                      <a:pPr marL="0" algn="ctr" defTabSz="914400" rtl="0" eaLnBrk="1" latinLnBrk="0" hangingPunct="1"/>
                      <a:r>
                        <a:rPr lang="zh-TW" altLang="en-US" sz="1400" kern="1200" baseline="0" dirty="0" smtClean="0">
                          <a:latin typeface="標楷體" panose="03000509000000000000" pitchFamily="65" charset="-120"/>
                          <a:ea typeface="標楷體" panose="03000509000000000000" pitchFamily="65" charset="-120"/>
                        </a:rPr>
                        <a:t>增僱員工</a:t>
                      </a:r>
                      <a:endParaRPr lang="zh-TW" altLang="en-US" sz="1400" b="1" kern="1200" baseline="0" dirty="0" smtClean="0">
                        <a:solidFill>
                          <a:schemeClr val="bg1"/>
                        </a:solidFill>
                        <a:latin typeface="標楷體" panose="03000509000000000000" pitchFamily="65" charset="-120"/>
                        <a:ea typeface="標楷體" panose="03000509000000000000" pitchFamily="65" charset="-120"/>
                        <a:cs typeface="+mn-cs"/>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ctr"/>
                      <a:r>
                        <a:rPr lang="zh-TW" altLang="en-US" sz="1400" baseline="0" dirty="0" smtClean="0">
                          <a:latin typeface="標楷體" panose="03000509000000000000" pitchFamily="65" charset="-120"/>
                          <a:ea typeface="標楷體" panose="03000509000000000000" pitchFamily="65" charset="-120"/>
                        </a:rPr>
                        <a:t>員工加薪</a:t>
                      </a:r>
                      <a:endParaRPr lang="zh-TW" altLang="en-US" sz="1400" baseline="0" dirty="0" smtClean="0">
                        <a:solidFill>
                          <a:schemeClr val="bg1"/>
                        </a:solidFill>
                        <a:latin typeface="標楷體" panose="03000509000000000000" pitchFamily="65" charset="-120"/>
                        <a:ea typeface="標楷體" panose="03000509000000000000" pitchFamily="65" charset="-120"/>
                      </a:endParaRPr>
                    </a:p>
                  </a:txBody>
                  <a:tcPr anchor="ctr">
                    <a:lnL w="12700" cap="flat" cmpd="sng" algn="ctr">
                      <a:solidFill>
                        <a:schemeClr val="bg2"/>
                      </a:solidFill>
                      <a:prstDash val="solid"/>
                      <a:round/>
                      <a:headEnd type="none" w="med" len="med"/>
                      <a:tailEnd type="none" w="med" len="med"/>
                    </a:lnL>
                  </a:tcPr>
                </a:tc>
              </a:tr>
              <a:tr h="387356">
                <a:tc>
                  <a:txBody>
                    <a:bodyPr/>
                    <a:lstStyle/>
                    <a:p>
                      <a:pPr marL="0" marR="0" indent="0" algn="l" defTabSz="913761"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en-US" sz="1400" b="1" kern="1200" baseline="0" dirty="0" smtClean="0">
                          <a:solidFill>
                            <a:schemeClr val="bg2"/>
                          </a:solidFill>
                          <a:latin typeface="標楷體" panose="03000509000000000000" pitchFamily="65" charset="-120"/>
                          <a:ea typeface="標楷體" panose="03000509000000000000" pitchFamily="65" charset="-120"/>
                        </a:rPr>
                        <a:t>舊有</a:t>
                      </a:r>
                      <a:endParaRPr lang="en-GB" altLang="zh-TW" sz="1400" b="1" kern="1200" baseline="0" dirty="0" smtClean="0">
                        <a:solidFill>
                          <a:schemeClr val="bg2"/>
                        </a:solidFill>
                        <a:latin typeface="標楷體" panose="03000509000000000000" pitchFamily="65" charset="-120"/>
                        <a:ea typeface="標楷體" panose="03000509000000000000" pitchFamily="65" charset="-120"/>
                      </a:endParaRPr>
                    </a:p>
                    <a:p>
                      <a:pPr marL="0" marR="0" indent="0" algn="l" defTabSz="913761"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400" b="1" kern="1200" baseline="0" dirty="0">
                        <a:solidFill>
                          <a:schemeClr val="bg2"/>
                        </a:solidFill>
                        <a:latin typeface="標楷體" panose="03000509000000000000" pitchFamily="65" charset="-120"/>
                        <a:ea typeface="標楷體" panose="03000509000000000000" pitchFamily="65" charset="-120"/>
                        <a:cs typeface="+mn-cs"/>
                      </a:endParaRPr>
                    </a:p>
                  </a:txBody>
                  <a:tcP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marL="182563" marR="0" lvl="1" indent="-182563" algn="l" defTabSz="913761"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zh-TW" altLang="en-US" sz="1400" kern="1200" baseline="0" dirty="0" smtClean="0">
                          <a:latin typeface="標楷體" panose="03000509000000000000" pitchFamily="65" charset="-120"/>
                          <a:ea typeface="標楷體" panose="03000509000000000000" pitchFamily="65" charset="-120"/>
                        </a:rPr>
                        <a:t>符合下列條件，增僱本國籍員工之薪資以</a:t>
                      </a:r>
                      <a:r>
                        <a:rPr lang="en-US" altLang="zh-TW" sz="1400" kern="1200" baseline="0" dirty="0" smtClean="0">
                          <a:latin typeface="標楷體" panose="03000509000000000000" pitchFamily="65" charset="-120"/>
                          <a:ea typeface="標楷體" panose="03000509000000000000" pitchFamily="65" charset="-120"/>
                        </a:rPr>
                        <a:t>130%</a:t>
                      </a:r>
                      <a:r>
                        <a:rPr lang="zh-TW" altLang="en-US" sz="1400" kern="1200" baseline="0" dirty="0" smtClean="0">
                          <a:latin typeface="標楷體" panose="03000509000000000000" pitchFamily="65" charset="-120"/>
                          <a:ea typeface="標楷體" panose="03000509000000000000" pitchFamily="65" charset="-120"/>
                        </a:rPr>
                        <a:t>減除當年度的營利事業所得額：</a:t>
                      </a:r>
                      <a:endParaRPr lang="en-US" altLang="zh-TW" sz="1400" kern="1200" baseline="0" dirty="0" smtClean="0">
                        <a:latin typeface="標楷體" panose="03000509000000000000" pitchFamily="65" charset="-120"/>
                        <a:ea typeface="標楷體" panose="03000509000000000000" pitchFamily="65" charset="-120"/>
                      </a:endParaRPr>
                    </a:p>
                    <a:p>
                      <a:pPr marL="449263" marR="0" lvl="1" indent="-285750" algn="l" defTabSz="913761" rtl="0" eaLnBrk="1" fontAlgn="auto" latinLnBrk="0" hangingPunct="1">
                        <a:lnSpc>
                          <a:spcPct val="100000"/>
                        </a:lnSpc>
                        <a:spcBef>
                          <a:spcPts val="0"/>
                        </a:spcBef>
                        <a:spcAft>
                          <a:spcPts val="300"/>
                        </a:spcAft>
                        <a:buClr>
                          <a:schemeClr val="accent2"/>
                        </a:buClr>
                        <a:buSzPct val="80000"/>
                        <a:buFont typeface="Wingdings" panose="05000000000000000000" pitchFamily="2" charset="2"/>
                        <a:buChar char="n"/>
                        <a:tabLst/>
                        <a:defRPr/>
                      </a:pPr>
                      <a:r>
                        <a:rPr lang="zh-TW" altLang="en-US" sz="1400" kern="1200" baseline="0" dirty="0" smtClean="0">
                          <a:latin typeface="標楷體" panose="03000509000000000000" pitchFamily="65" charset="-120"/>
                          <a:ea typeface="標楷體" panose="03000509000000000000" pitchFamily="65" charset="-120"/>
                        </a:rPr>
                        <a:t>經濟景氣指數達一定情形</a:t>
                      </a:r>
                      <a:endParaRPr lang="en-US" altLang="zh-TW" sz="1400" kern="1200" baseline="0" dirty="0" smtClean="0">
                        <a:latin typeface="標楷體" panose="03000509000000000000" pitchFamily="65" charset="-120"/>
                        <a:ea typeface="標楷體" panose="03000509000000000000" pitchFamily="65" charset="-120"/>
                      </a:endParaRPr>
                    </a:p>
                    <a:p>
                      <a:pPr marL="449263" marR="0" lvl="1" indent="-285750" algn="l" defTabSz="913761" rtl="0" eaLnBrk="1" fontAlgn="auto" latinLnBrk="0" hangingPunct="1">
                        <a:lnSpc>
                          <a:spcPct val="100000"/>
                        </a:lnSpc>
                        <a:spcBef>
                          <a:spcPts val="0"/>
                        </a:spcBef>
                        <a:spcAft>
                          <a:spcPts val="300"/>
                        </a:spcAft>
                        <a:buClr>
                          <a:schemeClr val="accent2"/>
                        </a:buClr>
                        <a:buSzPct val="80000"/>
                        <a:buFont typeface="Wingdings" panose="05000000000000000000" pitchFamily="2" charset="2"/>
                        <a:buChar char="n"/>
                        <a:tabLst/>
                        <a:defRPr/>
                      </a:pPr>
                      <a:r>
                        <a:rPr lang="zh-TW" altLang="en-US" sz="1400" kern="1200" baseline="0" dirty="0" smtClean="0">
                          <a:latin typeface="標楷體" panose="03000509000000000000" pitchFamily="65" charset="-120"/>
                          <a:ea typeface="標楷體" panose="03000509000000000000" pitchFamily="65" charset="-120"/>
                        </a:rPr>
                        <a:t>新創立或增資達一定投資額</a:t>
                      </a:r>
                      <a:endParaRPr lang="en-US" altLang="zh-TW" sz="1400" kern="1200" baseline="0" dirty="0" smtClean="0">
                        <a:latin typeface="標楷體" panose="03000509000000000000" pitchFamily="65" charset="-120"/>
                        <a:ea typeface="標楷體" panose="03000509000000000000" pitchFamily="65" charset="-120"/>
                      </a:endParaRPr>
                    </a:p>
                    <a:p>
                      <a:pPr marL="449263" marR="0" lvl="1" indent="-285750" algn="l" defTabSz="913761" rtl="0" eaLnBrk="1" fontAlgn="auto" latinLnBrk="0" hangingPunct="1">
                        <a:lnSpc>
                          <a:spcPct val="100000"/>
                        </a:lnSpc>
                        <a:spcBef>
                          <a:spcPts val="0"/>
                        </a:spcBef>
                        <a:spcAft>
                          <a:spcPts val="300"/>
                        </a:spcAft>
                        <a:buClr>
                          <a:schemeClr val="accent2"/>
                        </a:buClr>
                        <a:buSzPct val="80000"/>
                        <a:buFont typeface="Wingdings" panose="05000000000000000000" pitchFamily="2" charset="2"/>
                        <a:buChar char="n"/>
                        <a:tabLst/>
                        <a:defRPr/>
                      </a:pPr>
                      <a:r>
                        <a:rPr lang="zh-TW" altLang="en-US" sz="1400" kern="1200" baseline="0" dirty="0" smtClean="0">
                          <a:latin typeface="標楷體" panose="03000509000000000000" pitchFamily="65" charset="-120"/>
                          <a:ea typeface="標楷體" panose="03000509000000000000" pitchFamily="65" charset="-120"/>
                        </a:rPr>
                        <a:t>增僱一定人數且提高整體薪資給付總額</a:t>
                      </a:r>
                      <a:endParaRPr lang="zh-TW" altLang="en-US" sz="1400" kern="1200" baseline="0" dirty="0" smtClean="0">
                        <a:solidFill>
                          <a:schemeClr val="tx1"/>
                        </a:solidFill>
                        <a:latin typeface="標楷體" panose="03000509000000000000" pitchFamily="65" charset="-120"/>
                        <a:ea typeface="標楷體" panose="03000509000000000000" pitchFamily="65" charset="-120"/>
                        <a:cs typeface="+mn-cs"/>
                      </a:endParaRPr>
                    </a:p>
                  </a:txBody>
                  <a:tcPr>
                    <a:lnR w="12700" cap="flat" cmpd="sng" algn="ctr">
                      <a:solidFill>
                        <a:schemeClr val="tx2"/>
                      </a:solidFill>
                      <a:prstDash val="solid"/>
                      <a:round/>
                      <a:headEnd type="none" w="med" len="med"/>
                      <a:tailEnd type="none" w="med" len="med"/>
                    </a:lnR>
                    <a:lnB w="12700" cap="flat" cmpd="sng" algn="ctr">
                      <a:solidFill>
                        <a:schemeClr val="tx2"/>
                      </a:solidFill>
                      <a:prstDash val="solid"/>
                      <a:round/>
                      <a:headEnd type="none" w="med" len="med"/>
                      <a:tailEnd type="none" w="med" len="med"/>
                    </a:lnB>
                  </a:tcPr>
                </a:tc>
                <a:tc>
                  <a:txBody>
                    <a:bodyPr/>
                    <a:lstStyle/>
                    <a:p>
                      <a:pPr marL="290250" marR="0" lvl="1" indent="0" algn="l" defTabSz="913761" rtl="0" eaLnBrk="1" fontAlgn="auto" latinLnBrk="0" hangingPunct="1">
                        <a:lnSpc>
                          <a:spcPct val="100000"/>
                        </a:lnSpc>
                        <a:spcBef>
                          <a:spcPts val="0"/>
                        </a:spcBef>
                        <a:spcAft>
                          <a:spcPts val="300"/>
                        </a:spcAft>
                        <a:buClrTx/>
                        <a:buSzTx/>
                        <a:buFont typeface="Wingdings" panose="05000000000000000000" pitchFamily="2" charset="2"/>
                        <a:buNone/>
                        <a:tabLst/>
                        <a:defRPr/>
                      </a:pPr>
                      <a:endParaRPr lang="zh-TW" altLang="en-US" sz="1400" kern="1200" baseline="0" dirty="0" smtClean="0">
                        <a:solidFill>
                          <a:schemeClr val="accent2"/>
                        </a:solidFill>
                        <a:latin typeface="標楷體" panose="03000509000000000000" pitchFamily="65" charset="-120"/>
                        <a:ea typeface="標楷體" panose="03000509000000000000" pitchFamily="65" charset="-120"/>
                        <a:cs typeface="+mn-cs"/>
                      </a:endParaRPr>
                    </a:p>
                  </a:txBody>
                  <a:tcPr>
                    <a:lnL w="12700" cap="flat" cmpd="sng" algn="ctr">
                      <a:solidFill>
                        <a:schemeClr val="tx2"/>
                      </a:solidFill>
                      <a:prstDash val="solid"/>
                      <a:round/>
                      <a:headEnd type="none" w="med" len="med"/>
                      <a:tailEnd type="none" w="med" len="med"/>
                    </a:lnL>
                    <a:lnB w="12700" cap="flat" cmpd="sng" algn="ctr">
                      <a:solidFill>
                        <a:schemeClr val="tx2"/>
                      </a:solidFill>
                      <a:prstDash val="solid"/>
                      <a:round/>
                      <a:headEnd type="none" w="med" len="med"/>
                      <a:tailEnd type="none" w="med" len="med"/>
                    </a:lnB>
                  </a:tcPr>
                </a:tc>
              </a:tr>
              <a:tr h="367343">
                <a:tc>
                  <a:txBody>
                    <a:bodyPr/>
                    <a:lstStyle/>
                    <a:p>
                      <a:pPr marL="0" marR="0" indent="0" algn="l" defTabSz="913761"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en-US" sz="1400" b="1" kern="1200" baseline="0" dirty="0" smtClean="0">
                          <a:solidFill>
                            <a:schemeClr val="bg2"/>
                          </a:solidFill>
                          <a:latin typeface="標楷體" panose="03000509000000000000" pitchFamily="65" charset="-120"/>
                          <a:ea typeface="標楷體" panose="03000509000000000000" pitchFamily="65" charset="-120"/>
                        </a:rPr>
                        <a:t>新增</a:t>
                      </a:r>
                      <a:endParaRPr lang="en-GB" sz="1400" b="1" kern="1200" baseline="0" dirty="0">
                        <a:solidFill>
                          <a:schemeClr val="bg2"/>
                        </a:solidFill>
                        <a:latin typeface="標楷體" panose="03000509000000000000" pitchFamily="65" charset="-120"/>
                        <a:ea typeface="標楷體" panose="03000509000000000000" pitchFamily="65" charset="-120"/>
                        <a:cs typeface="+mn-cs"/>
                      </a:endParaRPr>
                    </a:p>
                  </a:txBody>
                  <a:tcP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accent1"/>
                    </a:solidFill>
                  </a:tcPr>
                </a:tc>
                <a:tc>
                  <a:txBody>
                    <a:bodyPr/>
                    <a:lstStyle/>
                    <a:p>
                      <a:pPr marL="285750" marR="0" indent="-285750" algn="l" defTabSz="913761"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zh-TW" altLang="en-US" sz="1400" baseline="0" dirty="0" smtClean="0">
                          <a:effectLst/>
                          <a:latin typeface="標楷體" panose="03000509000000000000" pitchFamily="65" charset="-120"/>
                          <a:ea typeface="標楷體" panose="03000509000000000000" pitchFamily="65" charset="-120"/>
                        </a:rPr>
                        <a:t>青年就業條款：在符合舊有規定中，增</a:t>
                      </a:r>
                      <a:r>
                        <a:rPr lang="zh-TW" altLang="en-US" sz="1400" kern="1200" baseline="0" dirty="0" smtClean="0">
                          <a:latin typeface="標楷體" panose="03000509000000000000" pitchFamily="65" charset="-120"/>
                          <a:ea typeface="標楷體" panose="03000509000000000000" pitchFamily="65" charset="-120"/>
                        </a:rPr>
                        <a:t>僱</a:t>
                      </a:r>
                      <a:r>
                        <a:rPr lang="en-US" altLang="zh-TW" sz="1400" baseline="0" dirty="0" smtClean="0">
                          <a:effectLst/>
                          <a:latin typeface="標楷體" panose="03000509000000000000" pitchFamily="65" charset="-120"/>
                          <a:ea typeface="標楷體" panose="03000509000000000000" pitchFamily="65" charset="-120"/>
                        </a:rPr>
                        <a:t>24</a:t>
                      </a:r>
                      <a:r>
                        <a:rPr lang="zh-TW" altLang="en-US" sz="1400" baseline="0" dirty="0" smtClean="0">
                          <a:effectLst/>
                          <a:latin typeface="標楷體" panose="03000509000000000000" pitchFamily="65" charset="-120"/>
                          <a:ea typeface="標楷體" panose="03000509000000000000" pitchFamily="65" charset="-120"/>
                        </a:rPr>
                        <a:t>歲</a:t>
                      </a:r>
                      <a:r>
                        <a:rPr lang="zh-TW" altLang="en-US" sz="1400" kern="1200" baseline="0" dirty="0" smtClean="0">
                          <a:latin typeface="標楷體" panose="03000509000000000000" pitchFamily="65" charset="-120"/>
                          <a:ea typeface="標楷體" panose="03000509000000000000" pitchFamily="65" charset="-120"/>
                        </a:rPr>
                        <a:t>以下者，    </a:t>
                      </a:r>
                      <a:endParaRPr lang="en-US" altLang="zh-TW" sz="1400" kern="1200" baseline="0" dirty="0" smtClean="0">
                        <a:latin typeface="標楷體" panose="03000509000000000000" pitchFamily="65" charset="-120"/>
                        <a:ea typeface="標楷體" panose="03000509000000000000" pitchFamily="65" charset="-120"/>
                      </a:endParaRPr>
                    </a:p>
                    <a:p>
                      <a:pPr marL="573750" marR="0" indent="-285750" algn="l" defTabSz="913761" rtl="0" eaLnBrk="1" fontAlgn="auto" latinLnBrk="0" hangingPunct="1">
                        <a:lnSpc>
                          <a:spcPct val="100000"/>
                        </a:lnSpc>
                        <a:spcBef>
                          <a:spcPts val="0"/>
                        </a:spcBef>
                        <a:spcAft>
                          <a:spcPts val="300"/>
                        </a:spcAft>
                        <a:buClr>
                          <a:schemeClr val="accent2"/>
                        </a:buClr>
                        <a:buSzPct val="80000"/>
                        <a:buFont typeface="Wingdings" panose="05000000000000000000" pitchFamily="2" charset="2"/>
                        <a:buChar char="n"/>
                        <a:tabLst/>
                        <a:defRPr/>
                      </a:pPr>
                      <a:r>
                        <a:rPr lang="zh-TW" altLang="en-US" sz="1400" kern="1200" baseline="0" dirty="0" smtClean="0">
                          <a:latin typeface="標楷體" panose="03000509000000000000" pitchFamily="65" charset="-120"/>
                          <a:ea typeface="標楷體" panose="03000509000000000000" pitchFamily="65" charset="-120"/>
                        </a:rPr>
                        <a:t>增僱本國籍員工之薪資以</a:t>
                      </a:r>
                      <a:r>
                        <a:rPr lang="en-US" altLang="zh-TW" sz="1400" baseline="0" dirty="0" smtClean="0">
                          <a:effectLst/>
                          <a:latin typeface="標楷體" panose="03000509000000000000" pitchFamily="65" charset="-120"/>
                          <a:ea typeface="標楷體" panose="03000509000000000000" pitchFamily="65" charset="-120"/>
                        </a:rPr>
                        <a:t>150%</a:t>
                      </a:r>
                      <a:r>
                        <a:rPr lang="zh-TW" altLang="en-US" sz="1400" baseline="0" dirty="0" smtClean="0">
                          <a:effectLst/>
                          <a:latin typeface="標楷體" panose="03000509000000000000" pitchFamily="65" charset="-120"/>
                          <a:ea typeface="標楷體" panose="03000509000000000000" pitchFamily="65" charset="-120"/>
                        </a:rPr>
                        <a:t>減除</a:t>
                      </a:r>
                      <a:r>
                        <a:rPr lang="zh-TW" altLang="en-US" sz="1400" kern="1200" baseline="0" dirty="0" smtClean="0">
                          <a:latin typeface="標楷體" panose="03000509000000000000" pitchFamily="65" charset="-120"/>
                          <a:ea typeface="標楷體" panose="03000509000000000000" pitchFamily="65" charset="-120"/>
                        </a:rPr>
                        <a:t>當年度的營利事業所得額</a:t>
                      </a:r>
                      <a:endParaRPr lang="en-US" altLang="zh-TW" sz="1400" kern="1200" baseline="0" dirty="0" smtClean="0">
                        <a:solidFill>
                          <a:schemeClr val="tx1"/>
                        </a:solidFill>
                        <a:latin typeface="標楷體" panose="03000509000000000000" pitchFamily="65" charset="-120"/>
                        <a:ea typeface="標楷體" panose="03000509000000000000" pitchFamily="65" charset="-120"/>
                        <a:cs typeface="+mn-cs"/>
                      </a:endParaRPr>
                    </a:p>
                  </a:txBody>
                  <a:tcPr>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182563" marR="0" lvl="1" indent="-182563" algn="l" defTabSz="913761"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zh-TW" altLang="en-US" sz="1400" kern="1200" baseline="0" dirty="0" smtClean="0">
                          <a:latin typeface="標楷體" panose="03000509000000000000" pitchFamily="65" charset="-120"/>
                          <a:ea typeface="標楷體" panose="03000509000000000000" pitchFamily="65" charset="-120"/>
                        </a:rPr>
                        <a:t>符合下列條件，非因法定基本工資調整而增加支付本國籍基層員工之薪資以</a:t>
                      </a:r>
                      <a:r>
                        <a:rPr lang="en-US" altLang="zh-TW" sz="1400" kern="1200" baseline="0" dirty="0" smtClean="0">
                          <a:latin typeface="標楷體" panose="03000509000000000000" pitchFamily="65" charset="-120"/>
                          <a:ea typeface="標楷體" panose="03000509000000000000" pitchFamily="65" charset="-120"/>
                        </a:rPr>
                        <a:t>130%</a:t>
                      </a:r>
                      <a:r>
                        <a:rPr lang="zh-TW" altLang="en-US" sz="1400" kern="1200" baseline="0" dirty="0" smtClean="0">
                          <a:latin typeface="標楷體" panose="03000509000000000000" pitchFamily="65" charset="-120"/>
                          <a:ea typeface="標楷體" panose="03000509000000000000" pitchFamily="65" charset="-120"/>
                        </a:rPr>
                        <a:t>減除當年度的營利事業所得額：</a:t>
                      </a:r>
                      <a:endParaRPr lang="en-US" altLang="zh-TW" sz="1400" kern="1200" baseline="0" dirty="0" smtClean="0">
                        <a:latin typeface="標楷體" panose="03000509000000000000" pitchFamily="65" charset="-120"/>
                        <a:ea typeface="標楷體" panose="03000509000000000000" pitchFamily="65" charset="-120"/>
                      </a:endParaRPr>
                    </a:p>
                    <a:p>
                      <a:pPr marL="449263" marR="0" lvl="1" indent="-285750" algn="l" defTabSz="913761" rtl="0" eaLnBrk="1" fontAlgn="auto" latinLnBrk="0" hangingPunct="1">
                        <a:lnSpc>
                          <a:spcPct val="100000"/>
                        </a:lnSpc>
                        <a:spcBef>
                          <a:spcPts val="0"/>
                        </a:spcBef>
                        <a:spcAft>
                          <a:spcPts val="300"/>
                        </a:spcAft>
                        <a:buClr>
                          <a:schemeClr val="accent2"/>
                        </a:buClr>
                        <a:buSzPct val="80000"/>
                        <a:buFont typeface="Wingdings" panose="05000000000000000000" pitchFamily="2" charset="2"/>
                        <a:buChar char="n"/>
                        <a:tabLst/>
                        <a:defRPr/>
                      </a:pPr>
                      <a:r>
                        <a:rPr lang="zh-TW" altLang="en-US" sz="1400" kern="1200" baseline="0" dirty="0" smtClean="0">
                          <a:latin typeface="標楷體" panose="03000509000000000000" pitchFamily="65" charset="-120"/>
                          <a:ea typeface="標楷體" panose="03000509000000000000" pitchFamily="65" charset="-120"/>
                        </a:rPr>
                        <a:t>經濟景氣指數達一定情形</a:t>
                      </a:r>
                      <a:endParaRPr lang="en-US" altLang="zh-TW" sz="1400" kern="1200" baseline="0" dirty="0" smtClean="0">
                        <a:latin typeface="標楷體" panose="03000509000000000000" pitchFamily="65" charset="-120"/>
                        <a:ea typeface="標楷體" panose="03000509000000000000" pitchFamily="65" charset="-120"/>
                      </a:endParaRPr>
                    </a:p>
                    <a:p>
                      <a:pPr marL="449263" marR="0" lvl="1" indent="-285750" algn="l" defTabSz="913761" rtl="0" eaLnBrk="1" fontAlgn="auto" latinLnBrk="0" hangingPunct="1">
                        <a:lnSpc>
                          <a:spcPct val="100000"/>
                        </a:lnSpc>
                        <a:spcBef>
                          <a:spcPts val="0"/>
                        </a:spcBef>
                        <a:spcAft>
                          <a:spcPts val="300"/>
                        </a:spcAft>
                        <a:buClr>
                          <a:schemeClr val="accent2"/>
                        </a:buClr>
                        <a:buSzPct val="80000"/>
                        <a:buFont typeface="Wingdings" panose="05000000000000000000" pitchFamily="2" charset="2"/>
                        <a:buChar char="n"/>
                        <a:tabLst/>
                        <a:defRPr/>
                      </a:pPr>
                      <a:r>
                        <a:rPr lang="zh-TW" altLang="en-US" sz="1400" kern="1200" baseline="0" dirty="0" smtClean="0">
                          <a:latin typeface="標楷體" panose="03000509000000000000" pitchFamily="65" charset="-120"/>
                          <a:ea typeface="標楷體" panose="03000509000000000000" pitchFamily="65" charset="-120"/>
                        </a:rPr>
                        <a:t>調高基層員工之平均薪資給付水準</a:t>
                      </a:r>
                      <a:endParaRPr lang="en-US" altLang="zh-TW" sz="1400" kern="1200" baseline="0" dirty="0" smtClean="0">
                        <a:solidFill>
                          <a:schemeClr val="tx1"/>
                        </a:solidFill>
                        <a:latin typeface="標楷體" panose="03000509000000000000" pitchFamily="65" charset="-120"/>
                        <a:ea typeface="標楷體" panose="03000509000000000000" pitchFamily="65" charset="-120"/>
                        <a:cs typeface="+mn-cs"/>
                      </a:endParaRPr>
                    </a:p>
                  </a:txBody>
                  <a:tcPr>
                    <a:lnL w="12700" cap="flat" cmpd="sng" algn="ctr">
                      <a:solidFill>
                        <a:schemeClr val="tx2"/>
                      </a:solidFill>
                      <a:prstDash val="solid"/>
                      <a:round/>
                      <a:headEnd type="none" w="med" len="med"/>
                      <a:tailEnd type="none" w="med" len="med"/>
                    </a:lnL>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0">
                <a:tc>
                  <a:txBody>
                    <a:bodyPr/>
                    <a:lstStyle/>
                    <a:p>
                      <a:pPr marL="0" marR="0" indent="0" algn="l" defTabSz="913761"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en-US" sz="1400" b="1" baseline="0" dirty="0" smtClean="0">
                          <a:solidFill>
                            <a:schemeClr val="bg2"/>
                          </a:solidFill>
                          <a:latin typeface="標楷體" panose="03000509000000000000" pitchFamily="65" charset="-120"/>
                          <a:ea typeface="標楷體" panose="03000509000000000000" pitchFamily="65" charset="-120"/>
                        </a:rPr>
                        <a:t>影響</a:t>
                      </a:r>
                      <a:endParaRPr lang="zh-TW" altLang="en-US" sz="1400" b="1" baseline="0" dirty="0" smtClean="0">
                        <a:solidFill>
                          <a:schemeClr val="bg2"/>
                        </a:solidFill>
                        <a:latin typeface="標楷體" panose="03000509000000000000" pitchFamily="65" charset="-120"/>
                        <a:ea typeface="標楷體" panose="03000509000000000000" pitchFamily="65" charset="-120"/>
                        <a:cs typeface="Arial" panose="020B0604020202020204" pitchFamily="34" charset="0"/>
                      </a:endParaRPr>
                    </a:p>
                  </a:txBody>
                  <a:tcPr>
                    <a:lnT w="12700" cap="flat" cmpd="sng" algn="ctr">
                      <a:solidFill>
                        <a:schemeClr val="bg2"/>
                      </a:solidFill>
                      <a:prstDash val="solid"/>
                      <a:round/>
                      <a:headEnd type="none" w="med" len="med"/>
                      <a:tailEnd type="none" w="med" len="med"/>
                    </a:lnT>
                    <a:solidFill>
                      <a:schemeClr val="accent1"/>
                    </a:solidFill>
                  </a:tcPr>
                </a:tc>
                <a:tc gridSpan="2">
                  <a:txBody>
                    <a:bodyPr/>
                    <a:lstStyle/>
                    <a:p>
                      <a:pPr marL="0" marR="0" indent="0" algn="l" defTabSz="913761"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en-US" sz="1400" kern="1200" baseline="0" dirty="0" smtClean="0">
                          <a:effectLst/>
                          <a:latin typeface="標楷體" panose="03000509000000000000" pitchFamily="65" charset="-120"/>
                          <a:ea typeface="標楷體" panose="03000509000000000000" pitchFamily="65" charset="-120"/>
                        </a:rPr>
                        <a:t>已適用「增僱員工」規定者，不得重複將「員工加薪」規定計入。</a:t>
                      </a:r>
                    </a:p>
                  </a:txBody>
                  <a:tcPr>
                    <a:lnT w="12700" cap="flat" cmpd="sng" algn="ctr">
                      <a:solidFill>
                        <a:schemeClr val="tx2"/>
                      </a:solidFill>
                      <a:prstDash val="solid"/>
                      <a:round/>
                      <a:headEnd type="none" w="med" len="med"/>
                      <a:tailEnd type="none" w="med" len="med"/>
                    </a:lnT>
                  </a:tcPr>
                </a:tc>
                <a:tc hMerge="1">
                  <a:txBody>
                    <a:bodyPr/>
                    <a:lstStyle/>
                    <a:p>
                      <a:pPr marL="0" marR="0" indent="0" algn="l" defTabSz="913761"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zh-TW" sz="1500" kern="1200" dirty="0" smtClean="0">
                        <a:solidFill>
                          <a:schemeClr val="tx1"/>
                        </a:solidFill>
                        <a:effectLst/>
                        <a:latin typeface="+mj-lt"/>
                        <a:ea typeface="+mn-ea"/>
                        <a:cs typeface="+mn-cs"/>
                      </a:endParaRPr>
                    </a:p>
                  </a:txBody>
                  <a:tcPr/>
                </a:tc>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xmlns="" val="3627418633"/>
              </p:ext>
            </p:extLst>
          </p:nvPr>
        </p:nvGraphicFramePr>
        <p:xfrm>
          <a:off x="539552" y="5301208"/>
          <a:ext cx="8136904" cy="883920"/>
        </p:xfrm>
        <a:graphic>
          <a:graphicData uri="http://schemas.openxmlformats.org/drawingml/2006/table">
            <a:tbl>
              <a:tblPr firstRow="1">
                <a:tableStyleId>{2D5ABB26-0587-4C30-8999-92F81FD0307C}</a:tableStyleId>
              </a:tblPr>
              <a:tblGrid>
                <a:gridCol w="3092026"/>
                <a:gridCol w="2359701"/>
                <a:gridCol w="2685177"/>
              </a:tblGrid>
              <a:tr h="190825">
                <a:tc>
                  <a:txBody>
                    <a:bodyPr/>
                    <a:lstStyle/>
                    <a:p>
                      <a:pPr algn="ctr">
                        <a:lnSpc>
                          <a:spcPts val="1600"/>
                        </a:lnSpc>
                      </a:pPr>
                      <a:r>
                        <a:rPr lang="zh-TW" altLang="en-US" sz="1400" b="1" dirty="0" smtClean="0">
                          <a:solidFill>
                            <a:schemeClr val="bg1"/>
                          </a:solidFill>
                          <a:latin typeface="標楷體" panose="03000509000000000000" pitchFamily="65" charset="-120"/>
                          <a:ea typeface="標楷體" panose="03000509000000000000" pitchFamily="65" charset="-120"/>
                        </a:rPr>
                        <a:t>業別 </a:t>
                      </a:r>
                      <a:r>
                        <a:rPr lang="en-US" altLang="zh-TW" sz="1400" b="1" dirty="0" smtClean="0">
                          <a:solidFill>
                            <a:schemeClr val="bg1"/>
                          </a:solidFill>
                          <a:latin typeface="標楷體" panose="03000509000000000000" pitchFamily="65" charset="-120"/>
                          <a:ea typeface="標楷體" panose="03000509000000000000" pitchFamily="65" charset="-120"/>
                        </a:rPr>
                        <a:t>(</a:t>
                      </a:r>
                      <a:r>
                        <a:rPr lang="zh-TW" altLang="en-US" sz="1400" b="1" dirty="0" smtClean="0">
                          <a:solidFill>
                            <a:schemeClr val="bg1"/>
                          </a:solidFill>
                          <a:latin typeface="標楷體" panose="03000509000000000000" pitchFamily="65" charset="-120"/>
                          <a:ea typeface="標楷體" panose="03000509000000000000" pitchFamily="65" charset="-120"/>
                        </a:rPr>
                        <a:t>中小企業</a:t>
                      </a:r>
                      <a:r>
                        <a:rPr lang="en-US" altLang="zh-TW" sz="1400" b="1" dirty="0" smtClean="0">
                          <a:solidFill>
                            <a:schemeClr val="bg1"/>
                          </a:solidFill>
                          <a:latin typeface="標楷體" panose="03000509000000000000" pitchFamily="65" charset="-120"/>
                          <a:ea typeface="標楷體" panose="03000509000000000000" pitchFamily="65" charset="-120"/>
                        </a:rPr>
                        <a:t>)</a:t>
                      </a:r>
                      <a:endParaRPr lang="zh-TW" altLang="en-US" sz="1400" b="1" dirty="0">
                        <a:solidFill>
                          <a:schemeClr val="bg1"/>
                        </a:solidFill>
                        <a:latin typeface="標楷體" panose="03000509000000000000" pitchFamily="65" charset="-120"/>
                        <a:ea typeface="標楷體" panose="03000509000000000000" pitchFamily="65" charset="-12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ts val="1600"/>
                        </a:lnSpc>
                      </a:pPr>
                      <a:r>
                        <a:rPr lang="zh-TW" altLang="en-US" sz="1400" b="1" dirty="0" smtClean="0">
                          <a:solidFill>
                            <a:schemeClr val="bg1"/>
                          </a:solidFill>
                          <a:latin typeface="標楷體" panose="03000509000000000000" pitchFamily="65" charset="-120"/>
                          <a:ea typeface="標楷體" panose="03000509000000000000" pitchFamily="65" charset="-120"/>
                        </a:rPr>
                        <a:t>一般情況認定標準</a:t>
                      </a:r>
                      <a:endParaRPr lang="zh-TW" altLang="en-US" sz="1400" b="1" dirty="0">
                        <a:solidFill>
                          <a:schemeClr val="bg1"/>
                        </a:solidFill>
                        <a:latin typeface="標楷體" panose="03000509000000000000" pitchFamily="65" charset="-120"/>
                        <a:ea typeface="標楷體" panose="03000509000000000000" pitchFamily="65" charset="-12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ts val="1600"/>
                        </a:lnSpc>
                      </a:pPr>
                      <a:r>
                        <a:rPr lang="zh-TW" altLang="en-US" sz="1400" b="1" dirty="0" smtClean="0">
                          <a:solidFill>
                            <a:schemeClr val="bg1"/>
                          </a:solidFill>
                          <a:latin typeface="標楷體" panose="03000509000000000000" pitchFamily="65" charset="-120"/>
                          <a:ea typeface="標楷體" panose="03000509000000000000" pitchFamily="65" charset="-120"/>
                        </a:rPr>
                        <a:t>特殊情況認定標準</a:t>
                      </a:r>
                      <a:endParaRPr lang="zh-TW" altLang="en-US" sz="1400" b="1" dirty="0">
                        <a:solidFill>
                          <a:schemeClr val="bg1"/>
                        </a:solidFill>
                        <a:latin typeface="標楷體" panose="03000509000000000000" pitchFamily="65" charset="-120"/>
                        <a:ea typeface="標楷體" panose="03000509000000000000" pitchFamily="65" charset="-12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r>
              <a:tr h="156616">
                <a:tc>
                  <a:txBody>
                    <a:bodyPr/>
                    <a:lstStyle/>
                    <a:p>
                      <a:pPr>
                        <a:lnSpc>
                          <a:spcPts val="1600"/>
                        </a:lnSpc>
                      </a:pPr>
                      <a:r>
                        <a:rPr lang="zh-TW" altLang="en-US" sz="1400" dirty="0" smtClean="0">
                          <a:latin typeface="標楷體" panose="03000509000000000000" pitchFamily="65" charset="-120"/>
                          <a:ea typeface="標楷體" panose="03000509000000000000" pitchFamily="65" charset="-120"/>
                        </a:rPr>
                        <a:t>製造、營建、礦業及土石採取業</a:t>
                      </a:r>
                      <a:endParaRPr lang="en-US" altLang="zh-TW" sz="1400" dirty="0" smtClean="0">
                        <a:latin typeface="標楷體" panose="03000509000000000000" pitchFamily="65" charset="-120"/>
                        <a:ea typeface="標楷體" panose="03000509000000000000" pitchFamily="65" charset="-12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l">
                        <a:lnSpc>
                          <a:spcPts val="1600"/>
                        </a:lnSpc>
                      </a:pPr>
                      <a:r>
                        <a:rPr lang="zh-TW" altLang="en-US" sz="1400" dirty="0" smtClean="0">
                          <a:latin typeface="標楷體" panose="03000509000000000000" pitchFamily="65" charset="-120"/>
                          <a:ea typeface="標楷體" panose="03000509000000000000" pitchFamily="65" charset="-120"/>
                        </a:rPr>
                        <a:t>實收資本額</a:t>
                      </a:r>
                      <a:r>
                        <a:rPr lang="en-US" altLang="zh-TW" sz="1400" dirty="0" smtClean="0">
                          <a:latin typeface="標楷體" panose="03000509000000000000" pitchFamily="65" charset="-120"/>
                          <a:ea typeface="標楷體" panose="03000509000000000000" pitchFamily="65" charset="-120"/>
                        </a:rPr>
                        <a:t>8</a:t>
                      </a:r>
                      <a:r>
                        <a:rPr lang="zh-TW" altLang="en-US" sz="1400" dirty="0" smtClean="0">
                          <a:latin typeface="標楷體" panose="03000509000000000000" pitchFamily="65" charset="-120"/>
                          <a:ea typeface="標楷體" panose="03000509000000000000" pitchFamily="65" charset="-120"/>
                        </a:rPr>
                        <a:t>千萬元以下</a:t>
                      </a:r>
                      <a:endParaRPr lang="zh-TW" altLang="en-US" sz="1400" dirty="0">
                        <a:latin typeface="標楷體" panose="03000509000000000000" pitchFamily="65" charset="-120"/>
                        <a:ea typeface="標楷體" panose="03000509000000000000" pitchFamily="65" charset="-12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l">
                        <a:lnSpc>
                          <a:spcPts val="1600"/>
                        </a:lnSpc>
                      </a:pPr>
                      <a:r>
                        <a:rPr lang="zh-TW" altLang="en-US" sz="1400" dirty="0" smtClean="0">
                          <a:latin typeface="標楷體" panose="03000509000000000000" pitchFamily="65" charset="-120"/>
                          <a:ea typeface="標楷體" panose="03000509000000000000" pitchFamily="65" charset="-120"/>
                        </a:rPr>
                        <a:t>經常僱用員工數未滿</a:t>
                      </a:r>
                      <a:r>
                        <a:rPr lang="en-US" altLang="zh-TW" sz="1400" dirty="0" smtClean="0">
                          <a:latin typeface="標楷體" panose="03000509000000000000" pitchFamily="65" charset="-120"/>
                          <a:ea typeface="標楷體" panose="03000509000000000000" pitchFamily="65" charset="-120"/>
                        </a:rPr>
                        <a:t>200</a:t>
                      </a:r>
                      <a:r>
                        <a:rPr lang="zh-TW" altLang="en-US" sz="1400" dirty="0" smtClean="0">
                          <a:latin typeface="標楷體" panose="03000509000000000000" pitchFamily="65" charset="-120"/>
                          <a:ea typeface="標楷體" panose="03000509000000000000" pitchFamily="65" charset="-120"/>
                        </a:rPr>
                        <a:t>人</a:t>
                      </a:r>
                      <a:endParaRPr lang="zh-TW" altLang="en-US" sz="1400" dirty="0">
                        <a:latin typeface="標楷體" panose="03000509000000000000" pitchFamily="65" charset="-120"/>
                        <a:ea typeface="標楷體" panose="03000509000000000000" pitchFamily="65" charset="-12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r h="156616">
                <a:tc>
                  <a:txBody>
                    <a:bodyPr/>
                    <a:lstStyle/>
                    <a:p>
                      <a:pPr>
                        <a:lnSpc>
                          <a:spcPts val="1600"/>
                        </a:lnSpc>
                      </a:pPr>
                      <a:r>
                        <a:rPr lang="zh-TW" altLang="en-US" sz="1400" dirty="0" smtClean="0">
                          <a:latin typeface="標楷體" panose="03000509000000000000" pitchFamily="65" charset="-120"/>
                          <a:ea typeface="標楷體" panose="03000509000000000000" pitchFamily="65" charset="-120"/>
                        </a:rPr>
                        <a:t>其他行業</a:t>
                      </a:r>
                      <a:endParaRPr lang="zh-TW" altLang="en-US" sz="1400" dirty="0">
                        <a:latin typeface="標楷體" panose="03000509000000000000" pitchFamily="65" charset="-120"/>
                        <a:ea typeface="標楷體" panose="03000509000000000000" pitchFamily="65" charset="-12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l">
                        <a:lnSpc>
                          <a:spcPts val="1600"/>
                        </a:lnSpc>
                      </a:pPr>
                      <a:r>
                        <a:rPr lang="zh-TW" altLang="en-US" sz="1400" dirty="0" smtClean="0">
                          <a:latin typeface="標楷體" panose="03000509000000000000" pitchFamily="65" charset="-120"/>
                          <a:ea typeface="標楷體" panose="03000509000000000000" pitchFamily="65" charset="-120"/>
                        </a:rPr>
                        <a:t>前一年營業額</a:t>
                      </a:r>
                      <a:r>
                        <a:rPr lang="en-US" altLang="zh-TW" sz="1400" dirty="0" smtClean="0">
                          <a:latin typeface="標楷體" panose="03000509000000000000" pitchFamily="65" charset="-120"/>
                          <a:ea typeface="標楷體" panose="03000509000000000000" pitchFamily="65" charset="-120"/>
                        </a:rPr>
                        <a:t>1</a:t>
                      </a:r>
                      <a:r>
                        <a:rPr lang="zh-TW" altLang="en-US" sz="1400" dirty="0" smtClean="0">
                          <a:latin typeface="標楷體" panose="03000509000000000000" pitchFamily="65" charset="-120"/>
                          <a:ea typeface="標楷體" panose="03000509000000000000" pitchFamily="65" charset="-120"/>
                        </a:rPr>
                        <a:t>億元以下</a:t>
                      </a:r>
                      <a:endParaRPr lang="zh-TW" altLang="en-US" sz="1400" dirty="0">
                        <a:latin typeface="標楷體" panose="03000509000000000000" pitchFamily="65" charset="-120"/>
                        <a:ea typeface="標楷體" panose="03000509000000000000" pitchFamily="65" charset="-12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lang="zh-TW" altLang="en-US" sz="1400" dirty="0" smtClean="0">
                          <a:latin typeface="標楷體" panose="03000509000000000000" pitchFamily="65" charset="-120"/>
                          <a:ea typeface="標楷體" panose="03000509000000000000" pitchFamily="65" charset="-120"/>
                        </a:rPr>
                        <a:t>經常僱用員工數未滿</a:t>
                      </a:r>
                      <a:r>
                        <a:rPr lang="en-US" altLang="zh-TW" sz="1400" dirty="0" smtClean="0">
                          <a:latin typeface="標楷體" panose="03000509000000000000" pitchFamily="65" charset="-120"/>
                          <a:ea typeface="標楷體" panose="03000509000000000000" pitchFamily="65" charset="-120"/>
                        </a:rPr>
                        <a:t>100</a:t>
                      </a:r>
                      <a:r>
                        <a:rPr lang="zh-TW" altLang="en-US" sz="1400" dirty="0" smtClean="0">
                          <a:latin typeface="標楷體" panose="03000509000000000000" pitchFamily="65" charset="-120"/>
                          <a:ea typeface="標楷體" panose="03000509000000000000" pitchFamily="65" charset="-120"/>
                        </a:rPr>
                        <a:t>人</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r>
            </a:tbl>
          </a:graphicData>
        </a:graphic>
      </p:graphicFrame>
    </p:spTree>
    <p:extLst>
      <p:ext uri="{BB962C8B-B14F-4D97-AF65-F5344CB8AC3E}">
        <p14:creationId xmlns:p14="http://schemas.microsoft.com/office/powerpoint/2010/main" xmlns="" val="114754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28</a:t>
            </a:fld>
            <a:endParaRPr lang="zh-TW" altLang="en-US"/>
          </a:p>
        </p:txBody>
      </p:sp>
      <p:sp>
        <p:nvSpPr>
          <p:cNvPr id="5" name="Rectangle 2"/>
          <p:cNvSpPr txBox="1">
            <a:spLocks noChangeArrowheads="1"/>
          </p:cNvSpPr>
          <p:nvPr/>
        </p:nvSpPr>
        <p:spPr>
          <a:xfrm>
            <a:off x="467544" y="332656"/>
            <a:ext cx="8352928"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b="1" dirty="0" smtClean="0">
                <a:latin typeface="標楷體" pitchFamily="65" charset="-120"/>
                <a:ea typeface="標楷體" pitchFamily="65" charset="-120"/>
              </a:rPr>
              <a:t>1.5.3 </a:t>
            </a:r>
            <a:r>
              <a:rPr lang="zh-TW" altLang="en-US" b="1" dirty="0" smtClean="0">
                <a:latin typeface="標楷體" pitchFamily="65" charset="-120"/>
                <a:ea typeface="標楷體" pitchFamily="65" charset="-120"/>
              </a:rPr>
              <a:t>租稅優惠</a:t>
            </a:r>
            <a:r>
              <a:rPr lang="en-US" altLang="zh-TW" b="1" dirty="0" smtClean="0">
                <a:latin typeface="標楷體" pitchFamily="65" charset="-120"/>
                <a:ea typeface="標楷體" pitchFamily="65" charset="-120"/>
              </a:rPr>
              <a:t>-</a:t>
            </a:r>
            <a:r>
              <a:rPr lang="zh-TW" altLang="en-US" b="1" dirty="0" smtClean="0">
                <a:latin typeface="標楷體" pitchFamily="65" charset="-120"/>
                <a:ea typeface="標楷體" pitchFamily="65" charset="-120"/>
              </a:rPr>
              <a:t>其他</a:t>
            </a:r>
            <a:endParaRPr lang="en-US" altLang="zh-TW" sz="4800" b="1" dirty="0" smtClean="0">
              <a:latin typeface="標楷體" pitchFamily="65" charset="-120"/>
              <a:ea typeface="標楷體" pitchFamily="65" charset="-120"/>
            </a:endParaRPr>
          </a:p>
        </p:txBody>
      </p:sp>
      <p:graphicFrame>
        <p:nvGraphicFramePr>
          <p:cNvPr id="9" name="表格 8"/>
          <p:cNvGraphicFramePr>
            <a:graphicFrameLocks noGrp="1"/>
          </p:cNvGraphicFramePr>
          <p:nvPr>
            <p:extLst>
              <p:ext uri="{D42A27DB-BD31-4B8C-83A1-F6EECF244321}">
                <p14:modId xmlns:p14="http://schemas.microsoft.com/office/powerpoint/2010/main" xmlns="" val="2556793858"/>
              </p:ext>
            </p:extLst>
          </p:nvPr>
        </p:nvGraphicFramePr>
        <p:xfrm>
          <a:off x="467544" y="1560924"/>
          <a:ext cx="8280920" cy="4389120"/>
        </p:xfrm>
        <a:graphic>
          <a:graphicData uri="http://schemas.openxmlformats.org/drawingml/2006/table">
            <a:tbl>
              <a:tblPr firstRow="1" bandRow="1">
                <a:tableStyleId>{5C22544A-7EE6-4342-B048-85BDC9FD1C3A}</a:tableStyleId>
              </a:tblPr>
              <a:tblGrid>
                <a:gridCol w="6490451"/>
                <a:gridCol w="1790469"/>
              </a:tblGrid>
              <a:tr h="174986">
                <a:tc>
                  <a:txBody>
                    <a:bodyPr/>
                    <a:lstStyle/>
                    <a:p>
                      <a:pPr algn="ctr">
                        <a:lnSpc>
                          <a:spcPct val="150000"/>
                        </a:lnSpc>
                      </a:pPr>
                      <a:r>
                        <a:rPr lang="zh-TW" altLang="en-US" dirty="0" smtClean="0">
                          <a:latin typeface="標楷體" panose="03000509000000000000" pitchFamily="65" charset="-120"/>
                          <a:ea typeface="標楷體" panose="03000509000000000000" pitchFamily="65" charset="-120"/>
                        </a:rPr>
                        <a:t>優惠</a:t>
                      </a:r>
                      <a:endParaRPr lang="zh-TW" altLang="en-US" dirty="0">
                        <a:latin typeface="標楷體" panose="03000509000000000000" pitchFamily="65" charset="-120"/>
                        <a:ea typeface="標楷體" panose="03000509000000000000" pitchFamily="65" charset="-120"/>
                      </a:endParaRPr>
                    </a:p>
                  </a:txBody>
                  <a:tcPr anchor="ctr"/>
                </a:tc>
                <a:tc>
                  <a:txBody>
                    <a:bodyPr/>
                    <a:lstStyle/>
                    <a:p>
                      <a:pPr algn="ctr">
                        <a:lnSpc>
                          <a:spcPct val="150000"/>
                        </a:lnSpc>
                      </a:pPr>
                      <a:r>
                        <a:rPr lang="zh-TW" altLang="en-US" dirty="0" smtClean="0">
                          <a:latin typeface="標楷體" panose="03000509000000000000" pitchFamily="65" charset="-120"/>
                          <a:ea typeface="標楷體" panose="03000509000000000000" pitchFamily="65" charset="-120"/>
                        </a:rPr>
                        <a:t>法源</a:t>
                      </a:r>
                      <a:endParaRPr lang="zh-TW" altLang="en-US" dirty="0">
                        <a:latin typeface="標楷體" panose="03000509000000000000" pitchFamily="65" charset="-120"/>
                        <a:ea typeface="標楷體" panose="03000509000000000000" pitchFamily="65" charset="-120"/>
                      </a:endParaRPr>
                    </a:p>
                  </a:txBody>
                  <a:tcPr anchor="ctr"/>
                </a:tc>
              </a:tr>
              <a:tr h="425718">
                <a:tc>
                  <a:txBody>
                    <a:bodyPr/>
                    <a:lstStyle/>
                    <a:p>
                      <a:pPr marL="1343025" marR="0" indent="-1343025" algn="l" defTabSz="914400" rtl="0" eaLnBrk="1" fontAlgn="auto" latinLnBrk="0" hangingPunct="1">
                        <a:lnSpc>
                          <a:spcPct val="150000"/>
                        </a:lnSpc>
                        <a:spcBef>
                          <a:spcPts val="0"/>
                        </a:spcBef>
                        <a:spcAft>
                          <a:spcPts val="0"/>
                        </a:spcAft>
                        <a:buClrTx/>
                        <a:buSzTx/>
                        <a:buFontTx/>
                        <a:buNone/>
                        <a:tabLst/>
                        <a:defRPr/>
                      </a:pPr>
                      <a:r>
                        <a:rPr lang="zh-TW" altLang="en-US" sz="1800" b="1" u="sng" dirty="0" smtClean="0">
                          <a:latin typeface="標楷體" panose="03000509000000000000" pitchFamily="65" charset="-120"/>
                          <a:ea typeface="標楷體" panose="03000509000000000000" pitchFamily="65" charset="-120"/>
                        </a:rPr>
                        <a:t>得承受耕地</a:t>
                      </a:r>
                      <a:r>
                        <a:rPr lang="en-US" altLang="zh-TW" sz="1800" b="0" u="none" dirty="0" smtClean="0">
                          <a:latin typeface="標楷體" panose="03000509000000000000" pitchFamily="65" charset="-120"/>
                          <a:ea typeface="標楷體" panose="03000509000000000000" pitchFamily="65" charset="-120"/>
                        </a:rPr>
                        <a:t>—</a:t>
                      </a:r>
                      <a:r>
                        <a:rPr lang="zh-TW" altLang="en-US" sz="1800" dirty="0" smtClean="0">
                          <a:latin typeface="標楷體" panose="03000509000000000000" pitchFamily="65" charset="-120"/>
                          <a:ea typeface="標楷體" panose="03000509000000000000" pitchFamily="65" charset="-120"/>
                        </a:rPr>
                        <a:t>農企業符合</a:t>
                      </a:r>
                      <a:r>
                        <a:rPr lang="zh-TW" altLang="en-US" sz="1800" u="sng" dirty="0" smtClean="0">
                          <a:latin typeface="標楷體" panose="03000509000000000000" pitchFamily="65" charset="-120"/>
                          <a:ea typeface="標楷體" panose="03000509000000000000" pitchFamily="65" charset="-120"/>
                        </a:rPr>
                        <a:t>技術密集</a:t>
                      </a:r>
                      <a:r>
                        <a:rPr lang="zh-TW" altLang="en-US" sz="1800" dirty="0" smtClean="0">
                          <a:latin typeface="標楷體" panose="03000509000000000000" pitchFamily="65" charset="-120"/>
                          <a:ea typeface="標楷體" panose="03000509000000000000" pitchFamily="65" charset="-120"/>
                        </a:rPr>
                        <a:t>或</a:t>
                      </a:r>
                      <a:r>
                        <a:rPr lang="zh-TW" altLang="en-US" sz="1800" u="sng" dirty="0" smtClean="0">
                          <a:latin typeface="標楷體" panose="03000509000000000000" pitchFamily="65" charset="-120"/>
                          <a:ea typeface="標楷體" panose="03000509000000000000" pitchFamily="65" charset="-120"/>
                        </a:rPr>
                        <a:t>資本密集</a:t>
                      </a:r>
                      <a:r>
                        <a:rPr lang="zh-TW" altLang="en-US" sz="1800" dirty="0" smtClean="0">
                          <a:latin typeface="標楷體" panose="03000509000000000000" pitchFamily="65" charset="-120"/>
                          <a:ea typeface="標楷體" panose="03000509000000000000" pitchFamily="65" charset="-120"/>
                        </a:rPr>
                        <a:t>者，經農委 會許可後</a:t>
                      </a:r>
                      <a:r>
                        <a:rPr lang="zh-TW" altLang="en-US" sz="1800" u="none" dirty="0" smtClean="0">
                          <a:latin typeface="標楷體" panose="03000509000000000000" pitchFamily="65" charset="-120"/>
                          <a:ea typeface="標楷體" panose="03000509000000000000" pitchFamily="65" charset="-120"/>
                        </a:rPr>
                        <a:t>。</a:t>
                      </a:r>
                      <a:r>
                        <a:rPr lang="en-US" altLang="zh-TW" sz="1800" u="none" dirty="0" smtClean="0">
                          <a:latin typeface="標楷體" panose="03000509000000000000" pitchFamily="65" charset="-120"/>
                          <a:ea typeface="標楷體" panose="03000509000000000000" pitchFamily="65" charset="-120"/>
                        </a:rPr>
                        <a:t>(</a:t>
                      </a:r>
                      <a:r>
                        <a:rPr lang="zh-TW" altLang="en-US" sz="1800" u="none" dirty="0" smtClean="0">
                          <a:latin typeface="標楷體" panose="03000509000000000000" pitchFamily="65" charset="-120"/>
                          <a:ea typeface="標楷體" panose="03000509000000000000" pitchFamily="65" charset="-120"/>
                        </a:rPr>
                        <a:t>但</a:t>
                      </a:r>
                      <a:r>
                        <a:rPr lang="zh-TW" altLang="en-US" sz="1800" dirty="0" smtClean="0">
                          <a:latin typeface="標楷體" panose="03000509000000000000" pitchFamily="65" charset="-120"/>
                          <a:ea typeface="標楷體" panose="03000509000000000000" pitchFamily="65" charset="-120"/>
                        </a:rPr>
                        <a:t>非經核准，不得擅自變更經營利用計畫或閒置不用</a:t>
                      </a:r>
                      <a:r>
                        <a:rPr lang="en-US" altLang="zh-TW" sz="1800" u="none" dirty="0" smtClean="0">
                          <a:latin typeface="標楷體" panose="03000509000000000000" pitchFamily="65" charset="-120"/>
                          <a:ea typeface="標楷體" panose="03000509000000000000" pitchFamily="65" charset="-120"/>
                        </a:rPr>
                        <a:t>)</a:t>
                      </a:r>
                    </a:p>
                  </a:txBody>
                  <a:tcPr anchor="ctr"/>
                </a:tc>
                <a:tc>
                  <a:txBody>
                    <a:bodyPr/>
                    <a:lstStyle/>
                    <a:p>
                      <a:pPr>
                        <a:lnSpc>
                          <a:spcPct val="150000"/>
                        </a:lnSpc>
                      </a:pPr>
                      <a:r>
                        <a:rPr lang="zh-TW" altLang="en-US" dirty="0" smtClean="0">
                          <a:solidFill>
                            <a:srgbClr val="0033CC"/>
                          </a:solidFill>
                          <a:latin typeface="標楷體" panose="03000509000000000000" pitchFamily="65" charset="-120"/>
                          <a:ea typeface="標楷體" panose="03000509000000000000" pitchFamily="65" charset="-120"/>
                        </a:rPr>
                        <a:t>農發條例第</a:t>
                      </a:r>
                      <a:r>
                        <a:rPr lang="en-US" altLang="zh-TW" dirty="0" smtClean="0">
                          <a:solidFill>
                            <a:srgbClr val="0033CC"/>
                          </a:solidFill>
                          <a:latin typeface="標楷體" panose="03000509000000000000" pitchFamily="65" charset="-120"/>
                          <a:ea typeface="標楷體" panose="03000509000000000000" pitchFamily="65" charset="-120"/>
                        </a:rPr>
                        <a:t>34</a:t>
                      </a:r>
                      <a:r>
                        <a:rPr lang="zh-TW" altLang="en-US" dirty="0" smtClean="0">
                          <a:solidFill>
                            <a:srgbClr val="0033CC"/>
                          </a:solidFill>
                          <a:latin typeface="標楷體" panose="03000509000000000000" pitchFamily="65" charset="-120"/>
                          <a:ea typeface="標楷體" panose="03000509000000000000" pitchFamily="65" charset="-120"/>
                        </a:rPr>
                        <a:t>條、第</a:t>
                      </a:r>
                      <a:r>
                        <a:rPr lang="en-US" altLang="zh-TW" dirty="0" smtClean="0">
                          <a:solidFill>
                            <a:srgbClr val="0033CC"/>
                          </a:solidFill>
                          <a:latin typeface="標楷體" panose="03000509000000000000" pitchFamily="65" charset="-120"/>
                          <a:ea typeface="標楷體" panose="03000509000000000000" pitchFamily="65" charset="-120"/>
                        </a:rPr>
                        <a:t>35</a:t>
                      </a:r>
                      <a:r>
                        <a:rPr lang="zh-TW" altLang="en-US" dirty="0" smtClean="0">
                          <a:solidFill>
                            <a:srgbClr val="0033CC"/>
                          </a:solidFill>
                          <a:latin typeface="標楷體" panose="03000509000000000000" pitchFamily="65" charset="-120"/>
                          <a:ea typeface="標楷體" panose="03000509000000000000" pitchFamily="65" charset="-120"/>
                        </a:rPr>
                        <a:t>條</a:t>
                      </a:r>
                      <a:endParaRPr lang="zh-TW" altLang="en-US" dirty="0">
                        <a:solidFill>
                          <a:srgbClr val="0033CC"/>
                        </a:solidFill>
                        <a:latin typeface="標楷體" panose="03000509000000000000" pitchFamily="65" charset="-120"/>
                        <a:ea typeface="標楷體" panose="03000509000000000000" pitchFamily="65" charset="-120"/>
                      </a:endParaRPr>
                    </a:p>
                  </a:txBody>
                  <a:tcPr/>
                </a:tc>
              </a:tr>
              <a:tr h="1408144">
                <a:tc>
                  <a:txBody>
                    <a:bodyPr/>
                    <a:lstStyle/>
                    <a:p>
                      <a:pPr marL="2244725" marR="0" lvl="0" indent="-2244725" algn="l" defTabSz="914400" rtl="0" eaLnBrk="1" fontAlgn="auto" latinLnBrk="0" hangingPunct="1">
                        <a:lnSpc>
                          <a:spcPct val="150000"/>
                        </a:lnSpc>
                        <a:spcBef>
                          <a:spcPts val="0"/>
                        </a:spcBef>
                        <a:spcAft>
                          <a:spcPts val="0"/>
                        </a:spcAft>
                        <a:buClrTx/>
                        <a:buSzTx/>
                        <a:buFontTx/>
                        <a:buNone/>
                        <a:tabLst/>
                        <a:defRPr/>
                      </a:pPr>
                      <a:r>
                        <a:rPr lang="zh-TW" altLang="en-US" sz="1800" b="1" u="sng" dirty="0" smtClean="0">
                          <a:latin typeface="標楷體" panose="03000509000000000000" pitchFamily="65" charset="-120"/>
                          <a:ea typeface="標楷體" panose="03000509000000000000" pitchFamily="65" charset="-120"/>
                        </a:rPr>
                        <a:t>得申請不課徵土增稅</a:t>
                      </a:r>
                      <a:r>
                        <a:rPr lang="en-US" altLang="zh-TW" sz="1800" dirty="0" smtClean="0">
                          <a:latin typeface="標楷體" panose="03000509000000000000" pitchFamily="65" charset="-120"/>
                          <a:ea typeface="標楷體" panose="03000509000000000000" pitchFamily="65" charset="-120"/>
                        </a:rPr>
                        <a:t>—</a:t>
                      </a:r>
                      <a:r>
                        <a:rPr lang="zh-TW" altLang="en-US" sz="1800" dirty="0" smtClean="0">
                          <a:latin typeface="標楷體" panose="03000509000000000000" pitchFamily="65" charset="-120"/>
                          <a:ea typeface="標楷體" panose="03000509000000000000" pitchFamily="65" charset="-120"/>
                        </a:rPr>
                        <a:t>農業使用之耕地依</a:t>
                      </a:r>
                      <a:r>
                        <a:rPr lang="en-US" altLang="zh-TW" sz="1800" dirty="0" smtClean="0">
                          <a:latin typeface="標楷體" panose="03000509000000000000" pitchFamily="65" charset="-120"/>
                          <a:ea typeface="標楷體" panose="03000509000000000000" pitchFamily="65" charset="-120"/>
                        </a:rPr>
                        <a:t>(</a:t>
                      </a:r>
                      <a:r>
                        <a:rPr lang="zh-TW" altLang="en-US" sz="1800" dirty="0" smtClean="0">
                          <a:solidFill>
                            <a:srgbClr val="0033CC"/>
                          </a:solidFill>
                          <a:latin typeface="標楷體" panose="03000509000000000000" pitchFamily="65" charset="-120"/>
                          <a:ea typeface="標楷體" panose="03000509000000000000" pitchFamily="65" charset="-120"/>
                        </a:rPr>
                        <a:t>農發條例第</a:t>
                      </a:r>
                      <a:r>
                        <a:rPr lang="en-US" altLang="zh-TW" sz="1800" dirty="0" smtClean="0">
                          <a:solidFill>
                            <a:srgbClr val="0033CC"/>
                          </a:solidFill>
                          <a:latin typeface="標楷體" panose="03000509000000000000" pitchFamily="65" charset="-120"/>
                          <a:ea typeface="標楷體" panose="03000509000000000000" pitchFamily="65" charset="-120"/>
                        </a:rPr>
                        <a:t>34</a:t>
                      </a:r>
                      <a:r>
                        <a:rPr lang="zh-TW" altLang="en-US" sz="1800" dirty="0" smtClean="0">
                          <a:solidFill>
                            <a:srgbClr val="0033CC"/>
                          </a:solidFill>
                          <a:latin typeface="標楷體" panose="03000509000000000000" pitchFamily="65" charset="-120"/>
                          <a:ea typeface="標楷體" panose="03000509000000000000" pitchFamily="65" charset="-120"/>
                        </a:rPr>
                        <a:t>條</a:t>
                      </a:r>
                      <a:r>
                        <a:rPr lang="en-US" altLang="zh-TW" sz="1800" dirty="0" smtClean="0">
                          <a:latin typeface="標楷體" panose="03000509000000000000" pitchFamily="65" charset="-120"/>
                          <a:ea typeface="標楷體" panose="03000509000000000000" pitchFamily="65" charset="-120"/>
                        </a:rPr>
                        <a:t>)</a:t>
                      </a:r>
                      <a:r>
                        <a:rPr lang="zh-TW" altLang="en-US" sz="1800" dirty="0" smtClean="0">
                          <a:latin typeface="標楷體" panose="03000509000000000000" pitchFamily="65" charset="-120"/>
                          <a:ea typeface="標楷體" panose="03000509000000000000" pitchFamily="65" charset="-120"/>
                        </a:rPr>
                        <a:t>規定移轉與農企業時，其產業發展需要、一定規模或其他件，經同意者。</a:t>
                      </a:r>
                      <a:r>
                        <a:rPr lang="en-US" altLang="zh-TW" sz="1800" dirty="0" smtClean="0">
                          <a:latin typeface="標楷體" panose="03000509000000000000" pitchFamily="65" charset="-120"/>
                          <a:ea typeface="標楷體" panose="03000509000000000000" pitchFamily="65" charset="-120"/>
                        </a:rPr>
                        <a:t>(</a:t>
                      </a:r>
                      <a:r>
                        <a:rPr lang="zh-TW" altLang="en-US" sz="1800" dirty="0" smtClean="0">
                          <a:latin typeface="標楷體" panose="03000509000000000000" pitchFamily="65" charset="-120"/>
                          <a:ea typeface="標楷體" panose="03000509000000000000" pitchFamily="65" charset="-120"/>
                        </a:rPr>
                        <a:t>但曾查獲該地在期限內未作農業使用，或雖已在期限內恢復作農用而後又有未作農用情事者，於再移轉時應課徵土地增值稅</a:t>
                      </a:r>
                      <a:r>
                        <a:rPr lang="en-US" altLang="zh-TW" sz="1800" dirty="0" smtClean="0">
                          <a:latin typeface="標楷體" panose="03000509000000000000" pitchFamily="65" charset="-120"/>
                          <a:ea typeface="標楷體" panose="03000509000000000000" pitchFamily="65" charset="-120"/>
                        </a:rPr>
                        <a:t>)</a:t>
                      </a:r>
                    </a:p>
                  </a:txBody>
                  <a:tcPr anchor="ctr"/>
                </a:tc>
                <a:tc>
                  <a:txBody>
                    <a:bodyPr/>
                    <a:lstStyle/>
                    <a:p>
                      <a:pPr>
                        <a:lnSpc>
                          <a:spcPct val="150000"/>
                        </a:lnSpc>
                      </a:pPr>
                      <a:r>
                        <a:rPr lang="zh-TW" altLang="en-US" dirty="0" smtClean="0">
                          <a:solidFill>
                            <a:srgbClr val="0033CC"/>
                          </a:solidFill>
                          <a:latin typeface="標楷體" panose="03000509000000000000" pitchFamily="65" charset="-120"/>
                          <a:ea typeface="標楷體" panose="03000509000000000000" pitchFamily="65" charset="-120"/>
                        </a:rPr>
                        <a:t>農發條例第</a:t>
                      </a:r>
                      <a:r>
                        <a:rPr lang="en-US" altLang="zh-TW" dirty="0" smtClean="0">
                          <a:solidFill>
                            <a:srgbClr val="0033CC"/>
                          </a:solidFill>
                          <a:latin typeface="標楷體" panose="03000509000000000000" pitchFamily="65" charset="-120"/>
                          <a:ea typeface="標楷體" panose="03000509000000000000" pitchFamily="65" charset="-120"/>
                        </a:rPr>
                        <a:t>37</a:t>
                      </a:r>
                      <a:r>
                        <a:rPr lang="zh-TW" altLang="en-US" dirty="0" smtClean="0">
                          <a:solidFill>
                            <a:srgbClr val="0033CC"/>
                          </a:solidFill>
                          <a:latin typeface="標楷體" panose="03000509000000000000" pitchFamily="65" charset="-120"/>
                          <a:ea typeface="標楷體" panose="03000509000000000000" pitchFamily="65" charset="-120"/>
                        </a:rPr>
                        <a:t>條</a:t>
                      </a:r>
                      <a:endParaRPr lang="zh-TW" altLang="en-US" dirty="0">
                        <a:latin typeface="標楷體" panose="03000509000000000000" pitchFamily="65" charset="-120"/>
                        <a:ea typeface="標楷體" panose="03000509000000000000" pitchFamily="65" charset="-120"/>
                      </a:endParaRPr>
                    </a:p>
                  </a:txBody>
                  <a:tcPr/>
                </a:tc>
              </a:tr>
            </a:tbl>
          </a:graphicData>
        </a:graphic>
      </p:graphicFrame>
    </p:spTree>
    <p:extLst>
      <p:ext uri="{BB962C8B-B14F-4D97-AF65-F5344CB8AC3E}">
        <p14:creationId xmlns:p14="http://schemas.microsoft.com/office/powerpoint/2010/main" xmlns="" val="890053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29</a:t>
            </a:fld>
            <a:endParaRPr lang="zh-TW" altLang="en-US"/>
          </a:p>
        </p:txBody>
      </p:sp>
      <p:sp>
        <p:nvSpPr>
          <p:cNvPr id="5" name="Rectangle 2"/>
          <p:cNvSpPr txBox="1">
            <a:spLocks noChangeArrowheads="1"/>
          </p:cNvSpPr>
          <p:nvPr/>
        </p:nvSpPr>
        <p:spPr bwMode="auto">
          <a:xfrm>
            <a:off x="838573" y="446063"/>
            <a:ext cx="7848227" cy="1254745"/>
          </a:xfrm>
          <a:prstGeom prst="rect">
            <a:avLst/>
          </a:prstGeom>
          <a:noFill/>
          <a:ln w="9525">
            <a:noFill/>
            <a:miter lim="800000"/>
            <a:headEnd/>
            <a:tailEnd/>
          </a:ln>
          <a:effectLst>
            <a:outerShdw dist="35921" dir="2700000" algn="ctr" rotWithShape="0">
              <a:srgbClr val="DDDDDD">
                <a:alpha val="50000"/>
              </a:srgbClr>
            </a:outerShdw>
          </a:effectLst>
        </p:spPr>
        <p:txBody>
          <a:bodyPr anchor="ctr"/>
          <a:lstStyle/>
          <a:p>
            <a:pPr algn="ctr">
              <a:defRPr/>
            </a:pPr>
            <a:r>
              <a:rPr lang="zh-TW" altLang="en-US" sz="4000" b="1" kern="0" dirty="0" smtClean="0">
                <a:latin typeface="標楷體" pitchFamily="65" charset="-120"/>
                <a:ea typeface="標楷體" pitchFamily="65" charset="-120"/>
                <a:cs typeface="+mj-cs"/>
              </a:rPr>
              <a:t>第二章  科技</a:t>
            </a:r>
            <a:r>
              <a:rPr lang="zh-TW" altLang="en-US" sz="4000" b="1" kern="0" dirty="0">
                <a:latin typeface="標楷體" pitchFamily="65" charset="-120"/>
                <a:ea typeface="標楷體" pitchFamily="65" charset="-120"/>
                <a:cs typeface="+mj-cs"/>
              </a:rPr>
              <a:t>農業商業模式涉及的稅務議題</a:t>
            </a:r>
            <a:r>
              <a:rPr lang="en-US" altLang="zh-TW" sz="4000" b="1" kern="0" dirty="0">
                <a:latin typeface="標楷體" pitchFamily="65" charset="-120"/>
                <a:ea typeface="標楷體" pitchFamily="65" charset="-120"/>
                <a:cs typeface="+mj-cs"/>
              </a:rPr>
              <a:t>(</a:t>
            </a:r>
            <a:r>
              <a:rPr lang="zh-TW" altLang="en-US" sz="4000" b="1" kern="0" dirty="0">
                <a:latin typeface="標楷體" pitchFamily="65" charset="-120"/>
                <a:ea typeface="標楷體" pitchFamily="65" charset="-120"/>
                <a:cs typeface="+mj-cs"/>
              </a:rPr>
              <a:t>以「整廠輸出」為例</a:t>
            </a:r>
            <a:r>
              <a:rPr lang="en-US" altLang="zh-TW" sz="4000" b="1" kern="0" dirty="0">
                <a:latin typeface="標楷體" pitchFamily="65" charset="-120"/>
                <a:ea typeface="標楷體" pitchFamily="65" charset="-120"/>
                <a:cs typeface="+mj-cs"/>
              </a:rPr>
              <a:t>)</a:t>
            </a:r>
            <a:endParaRPr lang="zh-TW" altLang="en-US" sz="4400" b="1" kern="0" dirty="0">
              <a:solidFill>
                <a:schemeClr val="tx2"/>
              </a:solidFill>
              <a:latin typeface="標楷體" pitchFamily="65" charset="-120"/>
              <a:ea typeface="標楷體" pitchFamily="65" charset="-120"/>
              <a:cs typeface="+mj-cs"/>
            </a:endParaRPr>
          </a:p>
        </p:txBody>
      </p:sp>
      <p:sp>
        <p:nvSpPr>
          <p:cNvPr id="7" name="副標題 10"/>
          <p:cNvSpPr txBox="1">
            <a:spLocks/>
          </p:cNvSpPr>
          <p:nvPr/>
        </p:nvSpPr>
        <p:spPr>
          <a:xfrm>
            <a:off x="250825" y="2049463"/>
            <a:ext cx="8713788" cy="3756025"/>
          </a:xfrm>
          <a:prstGeom prst="rect">
            <a:avLst/>
          </a:prstGeom>
        </p:spPr>
        <p:txBody>
          <a:bodyPr>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695325" fontAlgn="auto">
              <a:spcBef>
                <a:spcPts val="900"/>
              </a:spcBef>
              <a:spcAft>
                <a:spcPts val="0"/>
              </a:spcAft>
              <a:buFont typeface="Arial" pitchFamily="34" charset="0"/>
              <a:buNone/>
              <a:defRPr/>
            </a:pPr>
            <a:r>
              <a:rPr kumimoji="0" lang="en-US" altLang="zh-TW" dirty="0" smtClean="0">
                <a:latin typeface="標楷體" panose="03000509000000000000" pitchFamily="65" charset="-120"/>
                <a:ea typeface="標楷體" panose="03000509000000000000" pitchFamily="65" charset="-120"/>
              </a:rPr>
              <a:t>2.1 </a:t>
            </a:r>
            <a:r>
              <a:rPr kumimoji="0" lang="zh-TW" altLang="en-US" dirty="0" smtClean="0">
                <a:latin typeface="標楷體" panose="03000509000000000000" pitchFamily="65" charset="-120"/>
                <a:ea typeface="標楷體" panose="03000509000000000000" pitchFamily="65" charset="-120"/>
              </a:rPr>
              <a:t>案例背景</a:t>
            </a:r>
            <a:endParaRPr kumimoji="0" lang="en-US" altLang="zh-TW" dirty="0" smtClean="0">
              <a:latin typeface="標楷體" panose="03000509000000000000" pitchFamily="65" charset="-120"/>
              <a:ea typeface="標楷體" panose="03000509000000000000" pitchFamily="65" charset="-120"/>
            </a:endParaRPr>
          </a:p>
          <a:p>
            <a:pPr marL="0" indent="0" defTabSz="695325" fontAlgn="auto">
              <a:spcBef>
                <a:spcPts val="900"/>
              </a:spcBef>
              <a:spcAft>
                <a:spcPts val="0"/>
              </a:spcAft>
              <a:buFont typeface="Arial" pitchFamily="34" charset="0"/>
              <a:buNone/>
              <a:defRPr/>
            </a:pPr>
            <a:r>
              <a:rPr kumimoji="0" lang="en-US" altLang="zh-TW" dirty="0" smtClean="0">
                <a:latin typeface="標楷體" panose="03000509000000000000" pitchFamily="65" charset="-120"/>
                <a:ea typeface="標楷體" panose="03000509000000000000" pitchFamily="65" charset="-120"/>
              </a:rPr>
              <a:t>2.2 </a:t>
            </a:r>
            <a:r>
              <a:rPr kumimoji="0" lang="zh-TW" altLang="en-US" dirty="0" smtClean="0">
                <a:latin typeface="標楷體" panose="03000509000000000000" pitchFamily="65" charset="-120"/>
                <a:ea typeface="標楷體" panose="03000509000000000000" pitchFamily="65" charset="-120"/>
              </a:rPr>
              <a:t>大陸投資架構</a:t>
            </a:r>
            <a:endParaRPr kumimoji="0" lang="en-US" altLang="zh-TW" dirty="0" smtClean="0">
              <a:latin typeface="標楷體" panose="03000509000000000000" pitchFamily="65" charset="-120"/>
              <a:ea typeface="標楷體" panose="03000509000000000000" pitchFamily="65" charset="-120"/>
            </a:endParaRPr>
          </a:p>
          <a:p>
            <a:pPr marL="0" indent="0" defTabSz="695325" fontAlgn="auto">
              <a:spcBef>
                <a:spcPts val="900"/>
              </a:spcBef>
              <a:spcAft>
                <a:spcPts val="0"/>
              </a:spcAft>
              <a:buFont typeface="Arial" pitchFamily="34" charset="0"/>
              <a:buNone/>
              <a:defRPr/>
            </a:pPr>
            <a:r>
              <a:rPr kumimoji="0" lang="en-US" altLang="zh-TW" dirty="0" smtClean="0">
                <a:latin typeface="標楷體" panose="03000509000000000000" pitchFamily="65" charset="-120"/>
                <a:ea typeface="標楷體" panose="03000509000000000000" pitchFamily="65" charset="-120"/>
              </a:rPr>
              <a:t>2.3 </a:t>
            </a:r>
            <a:r>
              <a:rPr kumimoji="0" lang="zh-TW" altLang="en-US" dirty="0" smtClean="0">
                <a:latin typeface="標楷體" panose="03000509000000000000" pitchFamily="65" charset="-120"/>
                <a:ea typeface="標楷體" panose="03000509000000000000" pitchFamily="65" charset="-120"/>
              </a:rPr>
              <a:t>反避稅制度</a:t>
            </a:r>
            <a:r>
              <a:rPr kumimoji="0" lang="en-US" altLang="zh-TW" dirty="0" smtClean="0">
                <a:latin typeface="標楷體" panose="03000509000000000000" pitchFamily="65" charset="-120"/>
                <a:ea typeface="標楷體" panose="03000509000000000000" pitchFamily="65" charset="-120"/>
              </a:rPr>
              <a:t>-PEM</a:t>
            </a:r>
            <a:r>
              <a:rPr kumimoji="0" lang="zh-TW" altLang="en-US" dirty="0" smtClean="0">
                <a:latin typeface="標楷體" panose="03000509000000000000" pitchFamily="65" charset="-120"/>
                <a:ea typeface="標楷體" panose="03000509000000000000" pitchFamily="65" charset="-120"/>
              </a:rPr>
              <a:t>及</a:t>
            </a:r>
            <a:r>
              <a:rPr kumimoji="0" lang="en-US" altLang="zh-TW" dirty="0" smtClean="0">
                <a:latin typeface="標楷體" panose="03000509000000000000" pitchFamily="65" charset="-120"/>
                <a:ea typeface="標楷體" panose="03000509000000000000" pitchFamily="65" charset="-120"/>
              </a:rPr>
              <a:t>CFC</a:t>
            </a:r>
          </a:p>
          <a:p>
            <a:pPr marL="0" indent="0" defTabSz="695325" fontAlgn="auto">
              <a:spcBef>
                <a:spcPts val="900"/>
              </a:spcBef>
              <a:spcAft>
                <a:spcPts val="0"/>
              </a:spcAft>
              <a:buFont typeface="Arial" pitchFamily="34" charset="0"/>
              <a:buNone/>
              <a:defRPr/>
            </a:pPr>
            <a:r>
              <a:rPr kumimoji="0" lang="en-US" altLang="zh-TW" dirty="0" smtClean="0">
                <a:latin typeface="標楷體" panose="03000509000000000000" pitchFamily="65" charset="-120"/>
                <a:ea typeface="標楷體" panose="03000509000000000000" pitchFamily="65" charset="-120"/>
              </a:rPr>
              <a:t>2.4 </a:t>
            </a:r>
            <a:r>
              <a:rPr kumimoji="0" lang="zh-TW" altLang="en-US" dirty="0" smtClean="0">
                <a:latin typeface="標楷體" panose="03000509000000000000" pitchFamily="65" charset="-120"/>
                <a:ea typeface="標楷體" panose="03000509000000000000" pitchFamily="65" charset="-120"/>
              </a:rPr>
              <a:t>集團利潤配置的稅務影響</a:t>
            </a:r>
            <a:endParaRPr kumimoji="0" lang="en-US" altLang="zh-TW" dirty="0" smtClean="0">
              <a:latin typeface="標楷體" panose="03000509000000000000" pitchFamily="65" charset="-120"/>
              <a:ea typeface="標楷體" panose="03000509000000000000" pitchFamily="65" charset="-120"/>
            </a:endParaRPr>
          </a:p>
          <a:p>
            <a:pPr marL="0" indent="0" defTabSz="695325" fontAlgn="auto">
              <a:spcBef>
                <a:spcPts val="900"/>
              </a:spcBef>
              <a:spcAft>
                <a:spcPts val="0"/>
              </a:spcAft>
              <a:buFont typeface="Arial" pitchFamily="34" charset="0"/>
              <a:buNone/>
              <a:defRPr/>
            </a:pPr>
            <a:r>
              <a:rPr kumimoji="0" lang="en-US" altLang="zh-TW" dirty="0" smtClean="0">
                <a:latin typeface="標楷體" panose="03000509000000000000" pitchFamily="65" charset="-120"/>
                <a:ea typeface="標楷體" panose="03000509000000000000" pitchFamily="65" charset="-120"/>
              </a:rPr>
              <a:t>2.5 </a:t>
            </a:r>
            <a:r>
              <a:rPr kumimoji="0" lang="zh-TW" altLang="en-US" dirty="0" smtClean="0">
                <a:latin typeface="標楷體" panose="03000509000000000000" pitchFamily="65" charset="-120"/>
                <a:ea typeface="標楷體" panose="03000509000000000000" pitchFamily="65" charset="-120"/>
              </a:rPr>
              <a:t>大陸常設機構</a:t>
            </a:r>
            <a:r>
              <a:rPr kumimoji="0" lang="en-US" altLang="zh-TW" dirty="0" smtClean="0">
                <a:latin typeface="標楷體" panose="03000509000000000000" pitchFamily="65" charset="-120"/>
                <a:ea typeface="標楷體" panose="03000509000000000000" pitchFamily="65" charset="-120"/>
              </a:rPr>
              <a:t>(PE)</a:t>
            </a:r>
          </a:p>
          <a:p>
            <a:pPr marL="0" indent="0" defTabSz="695325" fontAlgn="auto">
              <a:spcBef>
                <a:spcPts val="900"/>
              </a:spcBef>
              <a:spcAft>
                <a:spcPts val="0"/>
              </a:spcAft>
              <a:buFont typeface="Arial" pitchFamily="34" charset="0"/>
              <a:buNone/>
              <a:defRPr/>
            </a:pPr>
            <a:r>
              <a:rPr kumimoji="0" lang="en-US" altLang="zh-TW" dirty="0" smtClean="0">
                <a:latin typeface="標楷體" panose="03000509000000000000" pitchFamily="65" charset="-120"/>
                <a:ea typeface="標楷體" panose="03000509000000000000" pitchFamily="65" charset="-120"/>
              </a:rPr>
              <a:t>2.6 </a:t>
            </a:r>
            <a:r>
              <a:rPr kumimoji="0" lang="zh-TW" altLang="en-US" dirty="0" smtClean="0">
                <a:latin typeface="標楷體" panose="03000509000000000000" pitchFamily="65" charset="-120"/>
                <a:ea typeface="標楷體" panose="03000509000000000000" pitchFamily="65" charset="-120"/>
              </a:rPr>
              <a:t>支付外國營利事業所得課稅</a:t>
            </a:r>
            <a:r>
              <a:rPr kumimoji="0" lang="en-US" altLang="zh-TW" dirty="0" smtClean="0">
                <a:latin typeface="標楷體" panose="03000509000000000000" pitchFamily="65" charset="-120"/>
                <a:ea typeface="標楷體" panose="03000509000000000000" pitchFamily="65" charset="-120"/>
              </a:rPr>
              <a:t>(W/H)</a:t>
            </a:r>
          </a:p>
          <a:p>
            <a:pPr marL="0" indent="0" defTabSz="695325" fontAlgn="auto">
              <a:spcBef>
                <a:spcPts val="900"/>
              </a:spcBef>
              <a:spcAft>
                <a:spcPts val="0"/>
              </a:spcAft>
              <a:buFont typeface="Arial" pitchFamily="34" charset="0"/>
              <a:buNone/>
              <a:defRPr/>
            </a:pPr>
            <a:r>
              <a:rPr kumimoji="0" lang="en-US" altLang="zh-TW" dirty="0" smtClean="0">
                <a:latin typeface="標楷體" panose="03000509000000000000" pitchFamily="65" charset="-120"/>
                <a:ea typeface="標楷體" panose="03000509000000000000" pitchFamily="65" charset="-120"/>
              </a:rPr>
              <a:t>2.7 </a:t>
            </a:r>
            <a:r>
              <a:rPr kumimoji="0" lang="zh-TW" altLang="en-US" dirty="0" smtClean="0">
                <a:latin typeface="標楷體" panose="03000509000000000000" pitchFamily="65" charset="-120"/>
                <a:ea typeface="標楷體" panose="03000509000000000000" pitchFamily="65" charset="-120"/>
              </a:rPr>
              <a:t>移轉訂價</a:t>
            </a:r>
            <a:r>
              <a:rPr kumimoji="0" lang="en-US" altLang="zh-TW" dirty="0" smtClean="0">
                <a:latin typeface="標楷體" panose="03000509000000000000" pitchFamily="65" charset="-120"/>
                <a:ea typeface="標楷體" panose="03000509000000000000" pitchFamily="65" charset="-120"/>
              </a:rPr>
              <a:t>(TP)</a:t>
            </a:r>
          </a:p>
          <a:p>
            <a:pPr marL="0" indent="0" defTabSz="695325" fontAlgn="auto">
              <a:spcBef>
                <a:spcPts val="900"/>
              </a:spcBef>
              <a:spcAft>
                <a:spcPts val="0"/>
              </a:spcAft>
              <a:buFont typeface="Arial" pitchFamily="34" charset="0"/>
              <a:buNone/>
              <a:defRPr/>
            </a:pPr>
            <a:r>
              <a:rPr kumimoji="0" lang="en-US" altLang="zh-TW" dirty="0" smtClean="0">
                <a:latin typeface="標楷體" panose="03000509000000000000" pitchFamily="65" charset="-120"/>
                <a:ea typeface="標楷體" panose="03000509000000000000" pitchFamily="65" charset="-120"/>
              </a:rPr>
              <a:t>2.8 </a:t>
            </a:r>
            <a:r>
              <a:rPr kumimoji="0" lang="zh-TW" altLang="en-US" dirty="0" smtClean="0">
                <a:latin typeface="標楷體" panose="03000509000000000000" pitchFamily="65" charset="-120"/>
                <a:ea typeface="標楷體" panose="03000509000000000000" pitchFamily="65" charset="-120"/>
              </a:rPr>
              <a:t>智慧財產權</a:t>
            </a:r>
            <a:r>
              <a:rPr kumimoji="0" lang="zh-TW" altLang="en-US" dirty="0">
                <a:latin typeface="標楷體" panose="03000509000000000000" pitchFamily="65" charset="-120"/>
                <a:ea typeface="標楷體" panose="03000509000000000000" pitchFamily="65" charset="-120"/>
              </a:rPr>
              <a:t>稅務</a:t>
            </a:r>
            <a:r>
              <a:rPr kumimoji="0" lang="zh-TW" altLang="en-US" dirty="0" smtClean="0">
                <a:latin typeface="標楷體" panose="03000509000000000000" pitchFamily="65" charset="-120"/>
                <a:ea typeface="標楷體" panose="03000509000000000000" pitchFamily="65" charset="-120"/>
              </a:rPr>
              <a:t>管理</a:t>
            </a:r>
            <a:endParaRPr kumimoji="0" lang="en-US" altLang="zh-TW" dirty="0" smtClean="0">
              <a:latin typeface="標楷體" panose="03000509000000000000" pitchFamily="65" charset="-120"/>
              <a:ea typeface="標楷體" panose="03000509000000000000" pitchFamily="65" charset="-120"/>
            </a:endParaRPr>
          </a:p>
          <a:p>
            <a:pPr marL="0" indent="0" defTabSz="695325" fontAlgn="auto">
              <a:spcBef>
                <a:spcPts val="900"/>
              </a:spcBef>
              <a:spcAft>
                <a:spcPts val="0"/>
              </a:spcAft>
              <a:buFont typeface="Arial" pitchFamily="34" charset="0"/>
              <a:buNone/>
              <a:defRPr/>
            </a:pPr>
            <a:r>
              <a:rPr kumimoji="0" lang="en-US" altLang="zh-TW" dirty="0" smtClean="0">
                <a:latin typeface="標楷體" panose="03000509000000000000" pitchFamily="65" charset="-120"/>
                <a:ea typeface="標楷體" panose="03000509000000000000" pitchFamily="65" charset="-120"/>
              </a:rPr>
              <a:t>2.9 </a:t>
            </a:r>
            <a:r>
              <a:rPr kumimoji="0" lang="zh-TW" altLang="en-US" dirty="0" smtClean="0">
                <a:latin typeface="標楷體" panose="03000509000000000000" pitchFamily="65" charset="-120"/>
                <a:ea typeface="標楷體" panose="03000509000000000000" pitchFamily="65" charset="-120"/>
              </a:rPr>
              <a:t>外</a:t>
            </a:r>
            <a:r>
              <a:rPr kumimoji="0" lang="zh-TW" altLang="en-US" dirty="0">
                <a:latin typeface="標楷體" panose="03000509000000000000" pitchFamily="65" charset="-120"/>
                <a:ea typeface="標楷體" panose="03000509000000000000" pitchFamily="65" charset="-120"/>
              </a:rPr>
              <a:t>派員工薪資</a:t>
            </a:r>
          </a:p>
          <a:p>
            <a:pPr marL="0" indent="0" defTabSz="695325" fontAlgn="auto">
              <a:spcBef>
                <a:spcPts val="900"/>
              </a:spcBef>
              <a:spcAft>
                <a:spcPts val="0"/>
              </a:spcAft>
              <a:buFont typeface="Arial" pitchFamily="34" charset="0"/>
              <a:buNone/>
              <a:defRPr/>
            </a:pPr>
            <a:endParaRPr kumimoji="0" lang="en-US" altLang="zh-TW" dirty="0" smtClean="0">
              <a:latin typeface="標楷體" panose="03000509000000000000" pitchFamily="65" charset="-120"/>
              <a:ea typeface="標楷體" panose="03000509000000000000" pitchFamily="65" charset="-120"/>
            </a:endParaRPr>
          </a:p>
          <a:p>
            <a:pPr marL="355600" indent="-355600" defTabSz="695325" fontAlgn="auto">
              <a:spcBef>
                <a:spcPts val="900"/>
              </a:spcBef>
              <a:spcAft>
                <a:spcPts val="0"/>
              </a:spcAft>
              <a:buFont typeface="Wingdings" pitchFamily="2" charset="2"/>
              <a:buChar char="p"/>
              <a:defRPr/>
            </a:pPr>
            <a:endParaRPr kumimoji="0" lang="en-US" altLang="zh-TW" dirty="0" smtClean="0">
              <a:latin typeface="標楷體" panose="03000509000000000000" pitchFamily="65" charset="-120"/>
              <a:ea typeface="標楷體" panose="03000509000000000000" pitchFamily="65" charset="-120"/>
            </a:endParaRPr>
          </a:p>
          <a:p>
            <a:pPr defTabSz="695325" fontAlgn="auto">
              <a:spcBef>
                <a:spcPts val="900"/>
              </a:spcBef>
              <a:spcAft>
                <a:spcPts val="0"/>
              </a:spcAft>
              <a:defRPr/>
            </a:pPr>
            <a:endParaRPr kumimoji="0" lang="en-US" altLang="zh-TW" dirty="0" smtClean="0">
              <a:latin typeface="標楷體" panose="03000509000000000000" pitchFamily="65" charset="-120"/>
              <a:ea typeface="標楷體" panose="03000509000000000000" pitchFamily="65" charset="-120"/>
            </a:endParaRPr>
          </a:p>
          <a:p>
            <a:pPr fontAlgn="auto">
              <a:spcAft>
                <a:spcPts val="0"/>
              </a:spcAft>
              <a:defRPr/>
            </a:pPr>
            <a:endParaRPr kumimoji="0" lang="zh-TW" altLang="en-US"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xmlns="" val="21411808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457200" y="274638"/>
            <a:ext cx="8229600" cy="1143000"/>
          </a:xfrm>
        </p:spPr>
        <p:txBody>
          <a:bodyPr/>
          <a:lstStyle/>
          <a:p>
            <a:pPr eaLnBrk="1" hangingPunct="1">
              <a:defRPr/>
            </a:pPr>
            <a:r>
              <a:rPr lang="zh-TW" altLang="en-US" sz="4000" b="1" dirty="0" smtClean="0">
                <a:latin typeface="標楷體" pitchFamily="65" charset="-120"/>
                <a:ea typeface="標楷體" pitchFamily="65" charset="-120"/>
              </a:rPr>
              <a:t>課程大綱</a:t>
            </a:r>
            <a:endParaRPr lang="en-US" altLang="zh-TW" b="1" dirty="0" smtClean="0">
              <a:latin typeface="標楷體" pitchFamily="65" charset="-120"/>
              <a:ea typeface="標楷體" pitchFamily="65" charset="-120"/>
            </a:endParaRPr>
          </a:p>
        </p:txBody>
      </p:sp>
      <p:sp>
        <p:nvSpPr>
          <p:cNvPr id="6" name="Rectangle 3"/>
          <p:cNvSpPr txBox="1">
            <a:spLocks noChangeArrowheads="1"/>
          </p:cNvSpPr>
          <p:nvPr/>
        </p:nvSpPr>
        <p:spPr>
          <a:xfrm>
            <a:off x="467544" y="1700808"/>
            <a:ext cx="8229600" cy="4525963"/>
          </a:xfrm>
          <a:prstGeom prst="rect">
            <a:avLst/>
          </a:prstGeom>
        </p:spPr>
        <p:txBody>
          <a:bodyPr vert="horz" lIns="91440" tIns="45720" rIns="91440" bIns="45720" rtlCol="0">
            <a:normAutofit/>
          </a:bodyPr>
          <a:lstStyle/>
          <a:p>
            <a:pPr marL="342900" lvl="0" indent="-342900">
              <a:spcBef>
                <a:spcPct val="20000"/>
              </a:spcBef>
              <a:buFont typeface="Arial" pitchFamily="34" charset="0"/>
              <a:buChar char="•"/>
              <a:defRPr/>
            </a:pPr>
            <a:r>
              <a:rPr kumimoji="0" lang="zh-TW" altLang="en-US" sz="28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rPr>
              <a:t>第一</a:t>
            </a:r>
            <a:r>
              <a:rPr lang="zh-TW" altLang="en-US" sz="2800" dirty="0" smtClean="0">
                <a:latin typeface="標楷體" pitchFamily="65" charset="-120"/>
                <a:ea typeface="標楷體" pitchFamily="65" charset="-120"/>
              </a:rPr>
              <a:t>章 科技</a:t>
            </a:r>
            <a:r>
              <a:rPr lang="zh-TW" altLang="en-US" sz="2800" dirty="0">
                <a:latin typeface="標楷體" pitchFamily="65" charset="-120"/>
                <a:ea typeface="標楷體" pitchFamily="65" charset="-120"/>
              </a:rPr>
              <a:t>農業之重要稅務</a:t>
            </a:r>
            <a:r>
              <a:rPr lang="zh-TW" altLang="en-US" sz="2800" dirty="0" smtClean="0">
                <a:latin typeface="標楷體" pitchFamily="65" charset="-120"/>
                <a:ea typeface="標楷體" pitchFamily="65" charset="-120"/>
              </a:rPr>
              <a:t>議題</a:t>
            </a:r>
            <a:endParaRPr kumimoji="0" lang="en-US" altLang="zh-TW" sz="32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endParaRPr>
          </a:p>
          <a:p>
            <a:pPr marL="358775" lvl="0" indent="-358775">
              <a:spcBef>
                <a:spcPct val="20000"/>
              </a:spcBef>
              <a:buFont typeface="Arial" pitchFamily="34" charset="0"/>
              <a:buChar char="•"/>
              <a:defRPr/>
            </a:pPr>
            <a:r>
              <a:rPr kumimoji="0" lang="zh-TW" altLang="en-US" sz="28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rPr>
              <a:t>第二</a:t>
            </a:r>
            <a:r>
              <a:rPr lang="zh-TW" altLang="en-US" sz="2800" dirty="0" smtClean="0">
                <a:latin typeface="標楷體" pitchFamily="65" charset="-120"/>
                <a:ea typeface="標楷體" pitchFamily="65" charset="-120"/>
              </a:rPr>
              <a:t>章 科技</a:t>
            </a:r>
            <a:r>
              <a:rPr lang="zh-TW" altLang="en-US" sz="2800" dirty="0">
                <a:latin typeface="標楷體" pitchFamily="65" charset="-120"/>
                <a:ea typeface="標楷體" pitchFamily="65" charset="-120"/>
              </a:rPr>
              <a:t>農業商業模式涉及的稅務</a:t>
            </a:r>
            <a:r>
              <a:rPr lang="zh-TW" altLang="en-US" sz="2800" dirty="0" smtClean="0">
                <a:latin typeface="標楷體" pitchFamily="65" charset="-120"/>
                <a:ea typeface="標楷體" pitchFamily="65" charset="-120"/>
              </a:rPr>
              <a:t>議題</a:t>
            </a:r>
            <a:r>
              <a:rPr lang="en-US" altLang="zh-TW" sz="2800" dirty="0" smtClean="0">
                <a:latin typeface="標楷體" pitchFamily="65" charset="-120"/>
                <a:ea typeface="標楷體" pitchFamily="65" charset="-120"/>
              </a:rPr>
              <a:t/>
            </a:r>
            <a:br>
              <a:rPr lang="en-US" altLang="zh-TW" sz="2800" dirty="0" smtClean="0">
                <a:latin typeface="標楷體" pitchFamily="65" charset="-120"/>
                <a:ea typeface="標楷體" pitchFamily="65" charset="-120"/>
              </a:rPr>
            </a:br>
            <a:r>
              <a:rPr lang="en-US" altLang="zh-TW" sz="2800" dirty="0" smtClean="0">
                <a:latin typeface="標楷體" pitchFamily="65" charset="-120"/>
                <a:ea typeface="標楷體" pitchFamily="65" charset="-120"/>
              </a:rPr>
              <a:t>       (</a:t>
            </a:r>
            <a:r>
              <a:rPr lang="zh-TW" altLang="en-US" sz="2800" dirty="0">
                <a:latin typeface="標楷體" pitchFamily="65" charset="-120"/>
                <a:ea typeface="標楷體" pitchFamily="65" charset="-120"/>
              </a:rPr>
              <a:t>以「整廠輸出」為例</a:t>
            </a:r>
            <a:r>
              <a:rPr lang="en-US" altLang="zh-TW" sz="2800" dirty="0" smtClean="0">
                <a:latin typeface="標楷體" pitchFamily="65" charset="-120"/>
                <a:ea typeface="標楷體" pitchFamily="65" charset="-120"/>
              </a:rPr>
              <a:t>)</a:t>
            </a:r>
            <a:endParaRPr kumimoji="0" lang="en-US" altLang="zh-TW" sz="32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endParaRPr>
          </a:p>
          <a:p>
            <a:pPr marL="342900" lvl="0" indent="-342900">
              <a:spcBef>
                <a:spcPct val="20000"/>
              </a:spcBef>
              <a:buFont typeface="Arial" pitchFamily="34" charset="0"/>
              <a:buChar char="•"/>
              <a:defRPr/>
            </a:pPr>
            <a:r>
              <a:rPr kumimoji="0" lang="zh-TW" altLang="en-US" sz="28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rPr>
              <a:t>第三章 </a:t>
            </a:r>
            <a:r>
              <a:rPr lang="zh-TW" altLang="en-US" sz="2800" dirty="0" smtClean="0">
                <a:latin typeface="標楷體" pitchFamily="65" charset="-120"/>
                <a:ea typeface="標楷體" pitchFamily="65" charset="-120"/>
              </a:rPr>
              <a:t>附錄</a:t>
            </a:r>
            <a:endParaRPr kumimoji="0" lang="en-US" altLang="zh-TW" sz="1400" b="0" i="0" u="none" strike="noStrike" kern="1200" cap="none" spc="0" normalizeH="0" baseline="0" noProof="0" dirty="0" smtClean="0">
              <a:ln>
                <a:noFill/>
              </a:ln>
              <a:solidFill>
                <a:schemeClr val="tx1"/>
              </a:solidFill>
              <a:effectLst/>
              <a:uLnTx/>
              <a:uFillTx/>
              <a:latin typeface="標楷體" pitchFamily="65" charset="-120"/>
              <a:ea typeface="標楷體" pitchFamily="65" charset="-120"/>
            </a:endParaRPr>
          </a:p>
        </p:txBody>
      </p:sp>
      <p:sp>
        <p:nvSpPr>
          <p:cNvPr id="7" name="投影片編號版面配置區 4"/>
          <p:cNvSpPr txBox="1">
            <a:spLocks/>
          </p:cNvSpPr>
          <p:nvPr/>
        </p:nvSpPr>
        <p:spPr bwMode="auto">
          <a:xfrm>
            <a:off x="6553200" y="6245225"/>
            <a:ext cx="2133600" cy="476250"/>
          </a:xfrm>
          <a:prstGeom prst="rect">
            <a:avLst/>
          </a:prstGeom>
          <a:noFill/>
          <a:ln>
            <a:miter lim="800000"/>
            <a:headEnd/>
            <a:tailEnd/>
          </a:ln>
        </p:spPr>
        <p:txBody>
          <a:bodyPr vert="horz" wrap="square" lIns="91440" tIns="45720" rIns="91440" bIns="45720" numCol="1" rtlCol="0" anchor="t" anchorCtr="0" compatLnSpc="1">
            <a:prstTxWarp prst="textNoShape">
              <a:avLst/>
            </a:prstTxWarp>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95A2D4-7762-466B-A4D2-5E95AF6A8072}" type="slidenum">
              <a:rPr kumimoji="0" lang="en-US" altLang="zh-TW"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altLang="zh-TW"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30</a:t>
            </a:fld>
            <a:endParaRPr lang="zh-TW" altLang="en-US"/>
          </a:p>
        </p:txBody>
      </p:sp>
      <p:sp>
        <p:nvSpPr>
          <p:cNvPr id="5" name="Rectangle 2"/>
          <p:cNvSpPr txBox="1">
            <a:spLocks noChangeArrowheads="1"/>
          </p:cNvSpPr>
          <p:nvPr/>
        </p:nvSpPr>
        <p:spPr>
          <a:xfrm>
            <a:off x="467544" y="116632"/>
            <a:ext cx="8352928"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600" b="1" dirty="0" smtClean="0">
                <a:latin typeface="標楷體" pitchFamily="65" charset="-120"/>
                <a:ea typeface="標楷體" pitchFamily="65" charset="-120"/>
              </a:rPr>
              <a:t>2.1</a:t>
            </a:r>
            <a:r>
              <a:rPr lang="zh-TW" altLang="en-US" sz="3600" b="1" dirty="0" smtClean="0">
                <a:latin typeface="標楷體" pitchFamily="65" charset="-120"/>
                <a:ea typeface="標楷體" pitchFamily="65" charset="-120"/>
              </a:rPr>
              <a:t> 案例背景─科技</a:t>
            </a:r>
            <a:r>
              <a:rPr lang="zh-TW" altLang="en-US" sz="3600" b="1" dirty="0">
                <a:latin typeface="標楷體" pitchFamily="65" charset="-120"/>
                <a:ea typeface="標楷體" pitchFamily="65" charset="-120"/>
              </a:rPr>
              <a:t>農業商業模式涉及的稅務議題</a:t>
            </a:r>
            <a:r>
              <a:rPr lang="en-US" altLang="zh-TW" sz="3600" b="1" dirty="0">
                <a:latin typeface="標楷體" pitchFamily="65" charset="-120"/>
                <a:ea typeface="標楷體" pitchFamily="65" charset="-120"/>
              </a:rPr>
              <a:t>(</a:t>
            </a:r>
            <a:r>
              <a:rPr lang="zh-TW" altLang="en-US" sz="3600" b="1" dirty="0">
                <a:latin typeface="標楷體" pitchFamily="65" charset="-120"/>
                <a:ea typeface="標楷體" pitchFamily="65" charset="-120"/>
              </a:rPr>
              <a:t>以整廠輸出為例</a:t>
            </a:r>
            <a:r>
              <a:rPr lang="en-US" altLang="zh-TW" sz="3600" b="1" dirty="0">
                <a:latin typeface="標楷體" pitchFamily="65" charset="-120"/>
                <a:ea typeface="標楷體" pitchFamily="65" charset="-120"/>
              </a:rPr>
              <a:t>)</a:t>
            </a:r>
            <a:endParaRPr lang="en-US" altLang="zh-TW" sz="4000" b="1" dirty="0" smtClean="0">
              <a:latin typeface="標楷體" pitchFamily="65" charset="-120"/>
              <a:ea typeface="標楷體" pitchFamily="65" charset="-120"/>
            </a:endParaRPr>
          </a:p>
        </p:txBody>
      </p:sp>
      <p:sp>
        <p:nvSpPr>
          <p:cNvPr id="6" name="文字方塊 5"/>
          <p:cNvSpPr txBox="1"/>
          <p:nvPr/>
        </p:nvSpPr>
        <p:spPr>
          <a:xfrm>
            <a:off x="4211960" y="1275725"/>
            <a:ext cx="2016224" cy="2585323"/>
          </a:xfrm>
          <a:prstGeom prst="rect">
            <a:avLst/>
          </a:prstGeom>
          <a:noFill/>
          <a:ln>
            <a:solidFill>
              <a:schemeClr val="tx1"/>
            </a:solidFill>
            <a:prstDash val="dash"/>
          </a:ln>
        </p:spPr>
        <p:txBody>
          <a:bodyPr wrap="square" rtlCol="0">
            <a:spAutoFit/>
          </a:bodyPr>
          <a:lstStyle/>
          <a:p>
            <a:endParaRPr lang="en-US" altLang="zh-TW" dirty="0" smtClean="0">
              <a:latin typeface="標楷體" panose="03000509000000000000" pitchFamily="65" charset="-120"/>
              <a:ea typeface="標楷體" panose="03000509000000000000" pitchFamily="65" charset="-120"/>
            </a:endParaRPr>
          </a:p>
          <a:p>
            <a:endParaRPr lang="en-US" altLang="zh-TW" dirty="0">
              <a:latin typeface="標楷體" panose="03000509000000000000" pitchFamily="65" charset="-120"/>
              <a:ea typeface="標楷體" panose="03000509000000000000" pitchFamily="65" charset="-120"/>
            </a:endParaRPr>
          </a:p>
          <a:p>
            <a:endParaRPr lang="en-US" altLang="zh-TW" dirty="0" smtClean="0">
              <a:latin typeface="標楷體" panose="03000509000000000000" pitchFamily="65" charset="-120"/>
              <a:ea typeface="標楷體" panose="03000509000000000000" pitchFamily="65" charset="-120"/>
            </a:endParaRPr>
          </a:p>
          <a:p>
            <a:endParaRPr lang="en-US" altLang="zh-TW" dirty="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　投　　　　契</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　資　　　　約</a:t>
            </a:r>
            <a:endParaRPr lang="en-US" altLang="zh-TW" dirty="0" smtClean="0">
              <a:latin typeface="標楷體" panose="03000509000000000000" pitchFamily="65" charset="-120"/>
              <a:ea typeface="標楷體" panose="03000509000000000000" pitchFamily="65" charset="-120"/>
            </a:endParaRPr>
          </a:p>
          <a:p>
            <a:endParaRPr lang="en-US" altLang="zh-TW" dirty="0">
              <a:latin typeface="標楷體" panose="03000509000000000000" pitchFamily="65" charset="-120"/>
              <a:ea typeface="標楷體" panose="03000509000000000000" pitchFamily="65" charset="-120"/>
            </a:endParaRPr>
          </a:p>
          <a:p>
            <a:endParaRPr lang="en-US" altLang="zh-TW" dirty="0" smtClean="0">
              <a:latin typeface="標楷體" panose="03000509000000000000" pitchFamily="65" charset="-120"/>
              <a:ea typeface="標楷體" panose="03000509000000000000" pitchFamily="65" charset="-120"/>
            </a:endParaRPr>
          </a:p>
          <a:p>
            <a:endParaRPr lang="zh-TW" altLang="en-US" dirty="0">
              <a:latin typeface="標楷體" panose="03000509000000000000" pitchFamily="65" charset="-120"/>
              <a:ea typeface="標楷體" panose="03000509000000000000" pitchFamily="65" charset="-120"/>
            </a:endParaRPr>
          </a:p>
        </p:txBody>
      </p:sp>
      <p:sp>
        <p:nvSpPr>
          <p:cNvPr id="7" name="流程圖: 替代處理程序 6"/>
          <p:cNvSpPr/>
          <p:nvPr/>
        </p:nvSpPr>
        <p:spPr>
          <a:xfrm>
            <a:off x="4499992" y="1412775"/>
            <a:ext cx="1452867" cy="792088"/>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solidFill>
                  <a:schemeClr val="tx1"/>
                </a:solidFill>
                <a:latin typeface="標楷體" panose="03000509000000000000" pitchFamily="65" charset="-120"/>
                <a:ea typeface="標楷體" panose="03000509000000000000" pitchFamily="65" charset="-120"/>
              </a:rPr>
              <a:t> </a:t>
            </a:r>
            <a:r>
              <a:rPr lang="zh-TW" altLang="en-US" dirty="0" smtClean="0">
                <a:solidFill>
                  <a:schemeClr val="tx1"/>
                </a:solidFill>
                <a:latin typeface="標楷體" panose="03000509000000000000" pitchFamily="65" charset="-120"/>
                <a:ea typeface="標楷體" panose="03000509000000000000" pitchFamily="65" charset="-120"/>
              </a:rPr>
              <a:t>台灣公司</a:t>
            </a:r>
            <a:endParaRPr lang="en-US" altLang="zh-TW" dirty="0" smtClean="0">
              <a:solidFill>
                <a:schemeClr val="tx1"/>
              </a:solidFill>
              <a:latin typeface="標楷體" panose="03000509000000000000" pitchFamily="65" charset="-120"/>
              <a:ea typeface="標楷體" panose="03000509000000000000" pitchFamily="65" charset="-120"/>
            </a:endParaRPr>
          </a:p>
          <a:p>
            <a:pPr algn="ctr"/>
            <a:r>
              <a:rPr lang="en-US" altLang="zh-TW" dirty="0" smtClean="0">
                <a:solidFill>
                  <a:schemeClr val="tx1"/>
                </a:solidFill>
                <a:latin typeface="標楷體" panose="03000509000000000000" pitchFamily="65" charset="-120"/>
                <a:ea typeface="標楷體" panose="03000509000000000000" pitchFamily="65" charset="-120"/>
              </a:rPr>
              <a:t>(</a:t>
            </a:r>
            <a:r>
              <a:rPr lang="zh-TW" altLang="en-US" dirty="0" smtClean="0">
                <a:solidFill>
                  <a:schemeClr val="tx1"/>
                </a:solidFill>
                <a:latin typeface="標楷體" panose="03000509000000000000" pitchFamily="65" charset="-120"/>
                <a:ea typeface="標楷體" panose="03000509000000000000" pitchFamily="65" charset="-120"/>
              </a:rPr>
              <a:t>母公司</a:t>
            </a:r>
            <a:r>
              <a:rPr lang="en-US" altLang="zh-TW" dirty="0" smtClean="0">
                <a:solidFill>
                  <a:schemeClr val="tx1"/>
                </a:solidFill>
                <a:latin typeface="標楷體" panose="03000509000000000000" pitchFamily="65" charset="-120"/>
                <a:ea typeface="標楷體" panose="03000509000000000000" pitchFamily="65" charset="-120"/>
              </a:rPr>
              <a:t>A)</a:t>
            </a:r>
          </a:p>
        </p:txBody>
      </p:sp>
      <p:sp>
        <p:nvSpPr>
          <p:cNvPr id="8" name="流程圖: 替代處理程序 7"/>
          <p:cNvSpPr/>
          <p:nvPr/>
        </p:nvSpPr>
        <p:spPr>
          <a:xfrm>
            <a:off x="7524328" y="1235660"/>
            <a:ext cx="1164835" cy="792088"/>
          </a:xfrm>
          <a:prstGeom prst="flowChartAlternateProcess">
            <a:avLst/>
          </a:prstGeom>
          <a:solidFill>
            <a:srgbClr val="00B0F0"/>
          </a:solidFill>
          <a:ln w="57150">
            <a:solidFill>
              <a:srgbClr val="0033CC"/>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latin typeface="標楷體" panose="03000509000000000000" pitchFamily="65" charset="-120"/>
                <a:ea typeface="標楷體" panose="03000509000000000000" pitchFamily="65" charset="-120"/>
              </a:rPr>
              <a:t>通路</a:t>
            </a:r>
            <a:endParaRPr lang="en-US" altLang="zh-TW" dirty="0" smtClean="0">
              <a:solidFill>
                <a:schemeClr val="tx1"/>
              </a:solidFill>
              <a:latin typeface="標楷體" panose="03000509000000000000" pitchFamily="65" charset="-120"/>
              <a:ea typeface="標楷體" panose="03000509000000000000" pitchFamily="65" charset="-120"/>
            </a:endParaRPr>
          </a:p>
        </p:txBody>
      </p:sp>
      <p:sp>
        <p:nvSpPr>
          <p:cNvPr id="10" name="文字方塊 9"/>
          <p:cNvSpPr txBox="1"/>
          <p:nvPr/>
        </p:nvSpPr>
        <p:spPr>
          <a:xfrm>
            <a:off x="734641" y="1235659"/>
            <a:ext cx="1169551" cy="5040559"/>
          </a:xfrm>
          <a:prstGeom prst="rect">
            <a:avLst/>
          </a:prstGeom>
          <a:noFill/>
        </p:spPr>
        <p:txBody>
          <a:bodyPr vert="eaVert" wrap="square" rtlCol="0">
            <a:spAutoFit/>
          </a:bodyPr>
          <a:lstStyle/>
          <a:p>
            <a:pPr>
              <a:buFont typeface="Wingdings" pitchFamily="2" charset="2"/>
              <a:buChar char="l"/>
            </a:pPr>
            <a:r>
              <a:rPr lang="zh-TW" altLang="en-US" sz="1600" dirty="0" smtClean="0">
                <a:latin typeface="標楷體" panose="03000509000000000000" pitchFamily="65" charset="-120"/>
                <a:ea typeface="標楷體" panose="03000509000000000000" pitchFamily="65" charset="-120"/>
              </a:rPr>
              <a:t>提供技術及設備，取得一定比例股權</a:t>
            </a:r>
            <a:r>
              <a:rPr lang="en-US" altLang="zh-TW" sz="1600" b="1" dirty="0" smtClean="0">
                <a:solidFill>
                  <a:srgbClr val="0070C0"/>
                </a:solidFill>
                <a:latin typeface="標楷體" panose="03000509000000000000" pitchFamily="65" charset="-120"/>
                <a:ea typeface="標楷體" panose="03000509000000000000" pitchFamily="65" charset="-120"/>
              </a:rPr>
              <a:t>(</a:t>
            </a:r>
            <a:r>
              <a:rPr lang="zh-TW" altLang="en-US" sz="1600" b="1" dirty="0" smtClean="0">
                <a:solidFill>
                  <a:srgbClr val="0070C0"/>
                </a:solidFill>
                <a:latin typeface="標楷體" panose="03000509000000000000" pitchFamily="65" charset="-120"/>
                <a:ea typeface="標楷體" panose="03000509000000000000" pitchFamily="65" charset="-120"/>
              </a:rPr>
              <a:t>技術或資產作價、外派人員薪</a:t>
            </a:r>
            <a:r>
              <a:rPr lang="zh-TW" altLang="en-US" sz="1600" b="1" dirty="0">
                <a:solidFill>
                  <a:srgbClr val="0070C0"/>
                </a:solidFill>
                <a:latin typeface="標楷體" panose="03000509000000000000" pitchFamily="65" charset="-120"/>
                <a:ea typeface="標楷體" panose="03000509000000000000" pitchFamily="65" charset="-120"/>
              </a:rPr>
              <a:t>資</a:t>
            </a:r>
            <a:r>
              <a:rPr lang="en-US" altLang="zh-TW" sz="1600" b="1" dirty="0" smtClean="0">
                <a:solidFill>
                  <a:srgbClr val="0070C0"/>
                </a:solidFill>
                <a:latin typeface="標楷體" panose="03000509000000000000" pitchFamily="65" charset="-120"/>
                <a:ea typeface="標楷體" panose="03000509000000000000" pitchFamily="65" charset="-120"/>
              </a:rPr>
              <a:t>)</a:t>
            </a:r>
          </a:p>
          <a:p>
            <a:pPr>
              <a:buFont typeface="Wingdings" pitchFamily="2" charset="2"/>
              <a:buChar char="l"/>
            </a:pPr>
            <a:r>
              <a:rPr lang="zh-TW" altLang="en-US" sz="1600" dirty="0" smtClean="0">
                <a:latin typeface="標楷體" panose="03000509000000000000" pitchFamily="65" charset="-120"/>
                <a:ea typeface="標楷體" panose="03000509000000000000" pitchFamily="65" charset="-120"/>
              </a:rPr>
              <a:t>設廠時提供技術協助</a:t>
            </a:r>
            <a:r>
              <a:rPr lang="en-US" altLang="zh-TW" sz="1600" b="1" dirty="0" smtClean="0">
                <a:solidFill>
                  <a:srgbClr val="0070C0"/>
                </a:solidFill>
                <a:latin typeface="標楷體" panose="03000509000000000000" pitchFamily="65" charset="-120"/>
                <a:ea typeface="標楷體" panose="03000509000000000000" pitchFamily="65" charset="-120"/>
              </a:rPr>
              <a:t>(</a:t>
            </a:r>
            <a:r>
              <a:rPr lang="zh-TW" altLang="en-US" sz="1600" b="1" dirty="0" smtClean="0">
                <a:solidFill>
                  <a:srgbClr val="0070C0"/>
                </a:solidFill>
                <a:latin typeface="標楷體" panose="03000509000000000000" pitchFamily="65" charset="-120"/>
                <a:ea typeface="標楷體" panose="03000509000000000000" pitchFamily="65" charset="-120"/>
              </a:rPr>
              <a:t>勞務</a:t>
            </a:r>
            <a:r>
              <a:rPr lang="en-US" altLang="zh-TW" sz="1600" b="1" dirty="0" smtClean="0">
                <a:solidFill>
                  <a:srgbClr val="0070C0"/>
                </a:solidFill>
                <a:latin typeface="標楷體" panose="03000509000000000000" pitchFamily="65" charset="-120"/>
                <a:ea typeface="標楷體" panose="03000509000000000000" pitchFamily="65" charset="-120"/>
              </a:rPr>
              <a:t>)</a:t>
            </a:r>
          </a:p>
          <a:p>
            <a:pPr>
              <a:buFont typeface="Wingdings" pitchFamily="2" charset="2"/>
              <a:buChar char="l"/>
            </a:pPr>
            <a:r>
              <a:rPr lang="zh-TW" altLang="en-US" sz="1600" dirty="0" smtClean="0">
                <a:latin typeface="標楷體" panose="03000509000000000000" pitchFamily="65" charset="-120"/>
                <a:ea typeface="標楷體" panose="03000509000000000000" pitchFamily="65" charset="-120"/>
              </a:rPr>
              <a:t>建廠之設計規劃，當地自行建廠</a:t>
            </a:r>
            <a:r>
              <a:rPr lang="en-US" altLang="zh-TW" sz="1600" b="1" dirty="0" smtClean="0">
                <a:solidFill>
                  <a:srgbClr val="0070C0"/>
                </a:solidFill>
                <a:latin typeface="標楷體" panose="03000509000000000000" pitchFamily="65" charset="-120"/>
                <a:ea typeface="標楷體" panose="03000509000000000000" pitchFamily="65" charset="-120"/>
              </a:rPr>
              <a:t>(</a:t>
            </a:r>
            <a:r>
              <a:rPr lang="zh-TW" altLang="en-US" sz="1600" b="1" dirty="0" smtClean="0">
                <a:solidFill>
                  <a:srgbClr val="0070C0"/>
                </a:solidFill>
                <a:latin typeface="標楷體" panose="03000509000000000000" pitchFamily="65" charset="-120"/>
                <a:ea typeface="標楷體" panose="03000509000000000000" pitchFamily="65" charset="-120"/>
              </a:rPr>
              <a:t>權利金、勞務</a:t>
            </a:r>
            <a:r>
              <a:rPr lang="en-US" altLang="zh-TW" sz="1600" b="1" dirty="0" smtClean="0">
                <a:solidFill>
                  <a:srgbClr val="0070C0"/>
                </a:solidFill>
                <a:latin typeface="標楷體" panose="03000509000000000000" pitchFamily="65" charset="-120"/>
                <a:ea typeface="標楷體" panose="03000509000000000000" pitchFamily="65" charset="-120"/>
              </a:rPr>
              <a:t>)</a:t>
            </a:r>
          </a:p>
        </p:txBody>
      </p:sp>
      <p:sp>
        <p:nvSpPr>
          <p:cNvPr id="11" name="文字方塊 10"/>
          <p:cNvSpPr txBox="1"/>
          <p:nvPr/>
        </p:nvSpPr>
        <p:spPr>
          <a:xfrm>
            <a:off x="7567300" y="2204862"/>
            <a:ext cx="677108" cy="4071357"/>
          </a:xfrm>
          <a:prstGeom prst="rect">
            <a:avLst/>
          </a:prstGeom>
          <a:noFill/>
        </p:spPr>
        <p:txBody>
          <a:bodyPr vert="eaVert" wrap="square" rtlCol="0">
            <a:spAutoFit/>
          </a:bodyPr>
          <a:lstStyle/>
          <a:p>
            <a:pPr>
              <a:buFont typeface="Wingdings" pitchFamily="2" charset="2"/>
              <a:buChar char="l"/>
            </a:pPr>
            <a:r>
              <a:rPr lang="zh-TW" altLang="en-US" sz="1600" dirty="0" smtClean="0">
                <a:latin typeface="標楷體" panose="03000509000000000000" pitchFamily="65" charset="-120"/>
                <a:ea typeface="標楷體" panose="03000509000000000000" pitchFamily="65" charset="-120"/>
              </a:rPr>
              <a:t>透過經驗，於契約內約定買回價格</a:t>
            </a:r>
            <a:endParaRPr lang="en-US" altLang="zh-TW" sz="1600" dirty="0" smtClean="0">
              <a:latin typeface="標楷體" panose="03000509000000000000" pitchFamily="65" charset="-120"/>
              <a:ea typeface="標楷體" panose="03000509000000000000" pitchFamily="65" charset="-120"/>
            </a:endParaRPr>
          </a:p>
          <a:p>
            <a:pPr>
              <a:buFont typeface="Wingdings" pitchFamily="2" charset="2"/>
              <a:buChar char="l"/>
            </a:pPr>
            <a:r>
              <a:rPr lang="zh-TW" altLang="en-US" sz="1600" dirty="0" smtClean="0">
                <a:latin typeface="標楷體" panose="03000509000000000000" pitchFamily="65" charset="-120"/>
                <a:ea typeface="標楷體" panose="03000509000000000000" pitchFamily="65" charset="-120"/>
              </a:rPr>
              <a:t>買回成魚，保證養殖廠一定之報酬率</a:t>
            </a:r>
            <a:r>
              <a:rPr lang="en-US" altLang="zh-TW" sz="1600" b="1" dirty="0" smtClean="0">
                <a:solidFill>
                  <a:srgbClr val="0070C0"/>
                </a:solidFill>
                <a:latin typeface="標楷體" panose="03000509000000000000" pitchFamily="65" charset="-120"/>
                <a:ea typeface="標楷體" panose="03000509000000000000" pitchFamily="65" charset="-120"/>
              </a:rPr>
              <a:t>(</a:t>
            </a:r>
            <a:r>
              <a:rPr lang="zh-TW" altLang="en-US" sz="1600" b="1" dirty="0" smtClean="0">
                <a:solidFill>
                  <a:srgbClr val="0070C0"/>
                </a:solidFill>
                <a:latin typeface="標楷體" panose="03000509000000000000" pitchFamily="65" charset="-120"/>
                <a:ea typeface="標楷體" panose="03000509000000000000" pitchFamily="65" charset="-120"/>
              </a:rPr>
              <a:t>買賣</a:t>
            </a:r>
            <a:r>
              <a:rPr lang="en-US" altLang="zh-TW" sz="1600" b="1" dirty="0" smtClean="0">
                <a:solidFill>
                  <a:srgbClr val="0070C0"/>
                </a:solidFill>
                <a:latin typeface="標楷體" panose="03000509000000000000" pitchFamily="65" charset="-120"/>
                <a:ea typeface="標楷體" panose="03000509000000000000" pitchFamily="65" charset="-120"/>
              </a:rPr>
              <a:t>)</a:t>
            </a:r>
          </a:p>
        </p:txBody>
      </p:sp>
      <p:sp>
        <p:nvSpPr>
          <p:cNvPr id="12" name="文字方塊 11"/>
          <p:cNvSpPr txBox="1"/>
          <p:nvPr/>
        </p:nvSpPr>
        <p:spPr>
          <a:xfrm>
            <a:off x="4499992" y="3068959"/>
            <a:ext cx="1512168" cy="646331"/>
          </a:xfrm>
          <a:prstGeom prst="rect">
            <a:avLst/>
          </a:prstGeom>
          <a:solidFill>
            <a:schemeClr val="tx2">
              <a:lumMod val="20000"/>
              <a:lumOff val="80000"/>
            </a:schemeClr>
          </a:solidFill>
          <a:ln w="28575">
            <a:solidFill>
              <a:schemeClr val="accent4">
                <a:lumMod val="75000"/>
              </a:schemeClr>
            </a:solidFill>
          </a:ln>
        </p:spPr>
        <p:txBody>
          <a:bodyPr wrap="square" rtlCol="0">
            <a:spAutoFit/>
          </a:bodyPr>
          <a:lstStyle/>
          <a:p>
            <a:pPr algn="ctr"/>
            <a:r>
              <a:rPr lang="zh-TW" altLang="en-US" smtClean="0">
                <a:latin typeface="標楷體" panose="03000509000000000000" pitchFamily="65" charset="-120"/>
                <a:ea typeface="標楷體" panose="03000509000000000000" pitchFamily="65" charset="-120"/>
              </a:rPr>
              <a:t>海外公</a:t>
            </a:r>
            <a:r>
              <a:rPr lang="zh-TW" altLang="en-US">
                <a:latin typeface="標楷體" panose="03000509000000000000" pitchFamily="65" charset="-120"/>
                <a:ea typeface="標楷體" panose="03000509000000000000" pitchFamily="65" charset="-120"/>
              </a:rPr>
              <a:t>司</a:t>
            </a:r>
            <a:endParaRPr lang="en-US" altLang="zh-TW" dirty="0" smtClean="0">
              <a:latin typeface="標楷體" panose="03000509000000000000" pitchFamily="65" charset="-120"/>
              <a:ea typeface="標楷體" panose="03000509000000000000" pitchFamily="65" charset="-120"/>
            </a:endParaRPr>
          </a:p>
          <a:p>
            <a:pPr algn="ctr"/>
            <a:r>
              <a:rPr lang="en-US" altLang="zh-TW" dirty="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子公司</a:t>
            </a:r>
            <a:r>
              <a:rPr lang="en-US" altLang="zh-TW" dirty="0" smtClean="0">
                <a:latin typeface="標楷體" panose="03000509000000000000" pitchFamily="65" charset="-120"/>
                <a:ea typeface="標楷體" panose="03000509000000000000" pitchFamily="65" charset="-120"/>
              </a:rPr>
              <a:t>B)</a:t>
            </a:r>
          </a:p>
        </p:txBody>
      </p:sp>
      <p:sp>
        <p:nvSpPr>
          <p:cNvPr id="13" name="文字方塊 12"/>
          <p:cNvSpPr txBox="1"/>
          <p:nvPr/>
        </p:nvSpPr>
        <p:spPr>
          <a:xfrm>
            <a:off x="4467616" y="4509119"/>
            <a:ext cx="1599373" cy="646331"/>
          </a:xfrm>
          <a:prstGeom prst="rect">
            <a:avLst/>
          </a:prstGeom>
          <a:solidFill>
            <a:schemeClr val="tx2">
              <a:lumMod val="20000"/>
              <a:lumOff val="80000"/>
            </a:schemeClr>
          </a:solidFill>
          <a:ln>
            <a:solidFill>
              <a:schemeClr val="tx1"/>
            </a:solidFill>
            <a:prstDash val="sysDash"/>
          </a:ln>
        </p:spPr>
        <p:txBody>
          <a:bodyPr wrap="square" rtlCol="0">
            <a:spAutoFit/>
          </a:bodyPr>
          <a:lstStyle/>
          <a:p>
            <a:pPr algn="ctr"/>
            <a:r>
              <a:rPr lang="zh-TW" altLang="en-US" dirty="0" smtClean="0">
                <a:latin typeface="標楷體" panose="03000509000000000000" pitchFamily="65" charset="-120"/>
                <a:ea typeface="標楷體" panose="03000509000000000000" pitchFamily="65" charset="-120"/>
              </a:rPr>
              <a:t>在地養殖廠</a:t>
            </a:r>
            <a:endParaRPr lang="en-US" altLang="zh-TW" dirty="0" smtClean="0">
              <a:latin typeface="標楷體" panose="03000509000000000000" pitchFamily="65" charset="-120"/>
              <a:ea typeface="標楷體" panose="03000509000000000000" pitchFamily="65" charset="-120"/>
            </a:endParaRPr>
          </a:p>
          <a:p>
            <a:pPr algn="ctr"/>
            <a:r>
              <a:rPr lang="en-US" altLang="zh-TW" dirty="0" smtClean="0">
                <a:latin typeface="標楷體" panose="03000509000000000000" pitchFamily="65" charset="-120"/>
                <a:ea typeface="標楷體" panose="03000509000000000000" pitchFamily="65" charset="-120"/>
              </a:rPr>
              <a:t>(CN)</a:t>
            </a:r>
          </a:p>
        </p:txBody>
      </p:sp>
      <p:sp>
        <p:nvSpPr>
          <p:cNvPr id="14" name="文字方塊 13"/>
          <p:cNvSpPr txBox="1"/>
          <p:nvPr/>
        </p:nvSpPr>
        <p:spPr>
          <a:xfrm>
            <a:off x="5475727" y="3883405"/>
            <a:ext cx="576064" cy="646331"/>
          </a:xfrm>
          <a:prstGeom prst="rect">
            <a:avLst/>
          </a:prstGeom>
          <a:noFill/>
        </p:spPr>
        <p:txBody>
          <a:bodyPr wrap="square" rtlCol="0">
            <a:spAutoFit/>
          </a:bodyPr>
          <a:lstStyle/>
          <a:p>
            <a:r>
              <a:rPr lang="zh-TW" altLang="en-US" dirty="0" smtClean="0">
                <a:latin typeface="標楷體" panose="03000509000000000000" pitchFamily="65" charset="-120"/>
                <a:ea typeface="標楷體" panose="03000509000000000000" pitchFamily="65" charset="-120"/>
              </a:rPr>
              <a:t>契約</a:t>
            </a:r>
            <a:endParaRPr lang="zh-TW" altLang="en-US" dirty="0">
              <a:latin typeface="標楷體" panose="03000509000000000000" pitchFamily="65" charset="-120"/>
              <a:ea typeface="標楷體" panose="03000509000000000000" pitchFamily="65" charset="-120"/>
            </a:endParaRPr>
          </a:p>
        </p:txBody>
      </p:sp>
      <p:sp>
        <p:nvSpPr>
          <p:cNvPr id="15" name="文字方塊 14"/>
          <p:cNvSpPr txBox="1"/>
          <p:nvPr/>
        </p:nvSpPr>
        <p:spPr>
          <a:xfrm>
            <a:off x="2915816" y="5866821"/>
            <a:ext cx="5328592" cy="830997"/>
          </a:xfrm>
          <a:prstGeom prst="rect">
            <a:avLst/>
          </a:prstGeom>
          <a:noFill/>
        </p:spPr>
        <p:txBody>
          <a:bodyPr wrap="square" rtlCol="0">
            <a:spAutoFit/>
          </a:bodyPr>
          <a:lstStyle/>
          <a:p>
            <a:pPr>
              <a:buFont typeface="Wingdings" pitchFamily="2" charset="2"/>
              <a:buChar char="l"/>
            </a:pPr>
            <a:r>
              <a:rPr lang="zh-TW" altLang="en-US" sz="1600" dirty="0" smtClean="0">
                <a:latin typeface="標楷體" panose="03000509000000000000" pitchFamily="65" charset="-120"/>
                <a:ea typeface="標楷體" panose="03000509000000000000" pitchFamily="65" charset="-120"/>
              </a:rPr>
              <a:t>當地提供資金及土地，自行建廠</a:t>
            </a:r>
            <a:endParaRPr lang="en-US" altLang="zh-TW" sz="1600" dirty="0" smtClean="0">
              <a:latin typeface="標楷體" panose="03000509000000000000" pitchFamily="65" charset="-120"/>
              <a:ea typeface="標楷體" panose="03000509000000000000" pitchFamily="65" charset="-120"/>
            </a:endParaRPr>
          </a:p>
          <a:p>
            <a:pPr>
              <a:buFont typeface="Wingdings" pitchFamily="2" charset="2"/>
              <a:buChar char="l"/>
            </a:pPr>
            <a:r>
              <a:rPr lang="en-US" altLang="zh-TW" sz="1600" dirty="0" smtClean="0">
                <a:latin typeface="標楷體" panose="03000509000000000000" pitchFamily="65" charset="-120"/>
                <a:ea typeface="標楷體" panose="03000509000000000000" pitchFamily="65" charset="-120"/>
              </a:rPr>
              <a:t>C</a:t>
            </a:r>
            <a:r>
              <a:rPr lang="zh-TW" altLang="en-US" sz="1600" dirty="0" smtClean="0">
                <a:latin typeface="標楷體" panose="03000509000000000000" pitchFamily="65" charset="-120"/>
                <a:ea typeface="標楷體" panose="03000509000000000000" pitchFamily="65" charset="-120"/>
              </a:rPr>
              <a:t>公司提供營運</a:t>
            </a:r>
            <a:r>
              <a:rPr lang="en-US" altLang="zh-TW" sz="1600" dirty="0" smtClean="0">
                <a:latin typeface="標楷體" panose="03000509000000000000" pitchFamily="65" charset="-120"/>
                <a:ea typeface="標楷體" panose="03000509000000000000" pitchFamily="65" charset="-120"/>
              </a:rPr>
              <a:t>SOP</a:t>
            </a:r>
            <a:r>
              <a:rPr lang="zh-TW" altLang="en-US" sz="1600" dirty="0" smtClean="0">
                <a:latin typeface="標楷體" panose="03000509000000000000" pitchFamily="65" charset="-120"/>
                <a:ea typeface="標楷體" panose="03000509000000000000" pitchFamily="65" charset="-120"/>
              </a:rPr>
              <a:t>，派駐廠長協助、技術指導</a:t>
            </a:r>
            <a:r>
              <a:rPr lang="en-US" altLang="zh-TW" sz="1600" b="1" dirty="0" smtClean="0">
                <a:solidFill>
                  <a:srgbClr val="0070C0"/>
                </a:solidFill>
                <a:latin typeface="標楷體" panose="03000509000000000000" pitchFamily="65" charset="-120"/>
                <a:ea typeface="標楷體" panose="03000509000000000000" pitchFamily="65" charset="-120"/>
              </a:rPr>
              <a:t>(</a:t>
            </a:r>
            <a:r>
              <a:rPr lang="zh-TW" altLang="en-US" sz="1600" b="1" dirty="0" smtClean="0">
                <a:solidFill>
                  <a:srgbClr val="0070C0"/>
                </a:solidFill>
                <a:latin typeface="標楷體" panose="03000509000000000000" pitchFamily="65" charset="-120"/>
                <a:ea typeface="標楷體" panose="03000509000000000000" pitchFamily="65" charset="-120"/>
              </a:rPr>
              <a:t>勞務</a:t>
            </a:r>
            <a:r>
              <a:rPr lang="en-US" altLang="zh-TW" sz="1600" b="1" dirty="0" smtClean="0">
                <a:solidFill>
                  <a:srgbClr val="0070C0"/>
                </a:solidFill>
                <a:latin typeface="標楷體" panose="03000509000000000000" pitchFamily="65" charset="-120"/>
                <a:ea typeface="標楷體" panose="03000509000000000000" pitchFamily="65" charset="-120"/>
              </a:rPr>
              <a:t>)</a:t>
            </a:r>
          </a:p>
          <a:p>
            <a:pPr>
              <a:buFont typeface="Wingdings" pitchFamily="2" charset="2"/>
              <a:buChar char="l"/>
            </a:pPr>
            <a:r>
              <a:rPr lang="zh-TW" altLang="en-US" sz="1600" dirty="0" smtClean="0">
                <a:latin typeface="標楷體" panose="03000509000000000000" pitchFamily="65" charset="-120"/>
                <a:ea typeface="標楷體" panose="03000509000000000000" pitchFamily="65" charset="-120"/>
              </a:rPr>
              <a:t>約定魚苗、飼料、生物製劑等向</a:t>
            </a:r>
            <a:r>
              <a:rPr lang="en-US" altLang="zh-TW" sz="1600" dirty="0" smtClean="0">
                <a:latin typeface="標楷體" panose="03000509000000000000" pitchFamily="65" charset="-120"/>
                <a:ea typeface="標楷體" panose="03000509000000000000" pitchFamily="65" charset="-120"/>
              </a:rPr>
              <a:t>C</a:t>
            </a:r>
            <a:r>
              <a:rPr lang="zh-TW" altLang="en-US" sz="1600" dirty="0" smtClean="0">
                <a:latin typeface="標楷體" panose="03000509000000000000" pitchFamily="65" charset="-120"/>
                <a:ea typeface="標楷體" panose="03000509000000000000" pitchFamily="65" charset="-120"/>
              </a:rPr>
              <a:t>公司購買</a:t>
            </a:r>
            <a:r>
              <a:rPr lang="en-US" altLang="zh-TW" sz="1600" b="1" dirty="0" smtClean="0">
                <a:solidFill>
                  <a:srgbClr val="0070C0"/>
                </a:solidFill>
                <a:latin typeface="標楷體" panose="03000509000000000000" pitchFamily="65" charset="-120"/>
                <a:ea typeface="標楷體" panose="03000509000000000000" pitchFamily="65" charset="-120"/>
              </a:rPr>
              <a:t>(</a:t>
            </a:r>
            <a:r>
              <a:rPr lang="zh-TW" altLang="en-US" sz="1600" b="1" dirty="0" smtClean="0">
                <a:solidFill>
                  <a:srgbClr val="0070C0"/>
                </a:solidFill>
                <a:latin typeface="標楷體" panose="03000509000000000000" pitchFamily="65" charset="-120"/>
                <a:ea typeface="標楷體" panose="03000509000000000000" pitchFamily="65" charset="-120"/>
              </a:rPr>
              <a:t>買賣</a:t>
            </a:r>
            <a:r>
              <a:rPr lang="en-US" altLang="zh-TW" sz="1600" b="1" dirty="0" smtClean="0">
                <a:solidFill>
                  <a:srgbClr val="0070C0"/>
                </a:solidFill>
                <a:latin typeface="標楷體" panose="03000509000000000000" pitchFamily="65" charset="-120"/>
                <a:ea typeface="標楷體" panose="03000509000000000000" pitchFamily="65" charset="-120"/>
              </a:rPr>
              <a:t>)</a:t>
            </a:r>
            <a:endParaRPr lang="zh-TW" altLang="en-US" sz="1600" b="1" dirty="0">
              <a:solidFill>
                <a:srgbClr val="0070C0"/>
              </a:solidFill>
              <a:latin typeface="標楷體" panose="03000509000000000000" pitchFamily="65" charset="-120"/>
              <a:ea typeface="標楷體" panose="03000509000000000000" pitchFamily="65" charset="-120"/>
            </a:endParaRPr>
          </a:p>
        </p:txBody>
      </p:sp>
      <p:cxnSp>
        <p:nvCxnSpPr>
          <p:cNvPr id="16" name="直線接點 15"/>
          <p:cNvCxnSpPr/>
          <p:nvPr/>
        </p:nvCxnSpPr>
        <p:spPr>
          <a:xfrm>
            <a:off x="3275856" y="1844823"/>
            <a:ext cx="7920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線接點 16"/>
          <p:cNvCxnSpPr/>
          <p:nvPr/>
        </p:nvCxnSpPr>
        <p:spPr>
          <a:xfrm>
            <a:off x="3275856" y="1844823"/>
            <a:ext cx="0" cy="32403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單箭頭接點 17"/>
          <p:cNvCxnSpPr/>
          <p:nvPr/>
        </p:nvCxnSpPr>
        <p:spPr>
          <a:xfrm>
            <a:off x="3275856" y="5085183"/>
            <a:ext cx="86409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直線接點 18"/>
          <p:cNvCxnSpPr/>
          <p:nvPr/>
        </p:nvCxnSpPr>
        <p:spPr>
          <a:xfrm>
            <a:off x="6516216" y="1844823"/>
            <a:ext cx="792088" cy="0"/>
          </a:xfrm>
          <a:prstGeom prst="line">
            <a:avLst/>
          </a:prstGeom>
          <a:ln>
            <a:headEnd type="arrow"/>
          </a:ln>
        </p:spPr>
        <p:style>
          <a:lnRef idx="1">
            <a:schemeClr val="accent1"/>
          </a:lnRef>
          <a:fillRef idx="0">
            <a:schemeClr val="accent1"/>
          </a:fillRef>
          <a:effectRef idx="0">
            <a:schemeClr val="accent1"/>
          </a:effectRef>
          <a:fontRef idx="minor">
            <a:schemeClr val="tx1"/>
          </a:fontRef>
        </p:style>
      </p:cxnSp>
      <p:cxnSp>
        <p:nvCxnSpPr>
          <p:cNvPr id="20" name="直線接點 19"/>
          <p:cNvCxnSpPr/>
          <p:nvPr/>
        </p:nvCxnSpPr>
        <p:spPr>
          <a:xfrm>
            <a:off x="7308304" y="1844823"/>
            <a:ext cx="0" cy="324036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線單箭頭接點 20"/>
          <p:cNvCxnSpPr/>
          <p:nvPr/>
        </p:nvCxnSpPr>
        <p:spPr>
          <a:xfrm>
            <a:off x="6444208" y="5085183"/>
            <a:ext cx="864096" cy="0"/>
          </a:xfrm>
          <a:prstGeom prst="straightConnector1">
            <a:avLst/>
          </a:prstGeom>
          <a:ln>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直線單箭頭接點 21"/>
          <p:cNvCxnSpPr/>
          <p:nvPr/>
        </p:nvCxnSpPr>
        <p:spPr>
          <a:xfrm>
            <a:off x="6516216" y="1556791"/>
            <a:ext cx="792088" cy="0"/>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23" name="直線單箭頭接點 22"/>
          <p:cNvCxnSpPr/>
          <p:nvPr/>
        </p:nvCxnSpPr>
        <p:spPr>
          <a:xfrm>
            <a:off x="5420744" y="3782075"/>
            <a:ext cx="12509" cy="692425"/>
          </a:xfrm>
          <a:prstGeom prst="straightConnector1">
            <a:avLst/>
          </a:prstGeom>
          <a:ln w="2222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直線單箭頭接點 23"/>
          <p:cNvCxnSpPr/>
          <p:nvPr/>
        </p:nvCxnSpPr>
        <p:spPr>
          <a:xfrm>
            <a:off x="5004048" y="2204862"/>
            <a:ext cx="0" cy="903006"/>
          </a:xfrm>
          <a:prstGeom prst="straightConnector1">
            <a:avLst/>
          </a:prstGeom>
          <a:ln w="22225">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5" name="直線單箭頭接點 24"/>
          <p:cNvCxnSpPr/>
          <p:nvPr/>
        </p:nvCxnSpPr>
        <p:spPr>
          <a:xfrm>
            <a:off x="5431971" y="2242457"/>
            <a:ext cx="0" cy="816429"/>
          </a:xfrm>
          <a:prstGeom prst="straightConnector1">
            <a:avLst/>
          </a:prstGeom>
          <a:ln w="22225">
            <a:headEnd type="triangle"/>
            <a:tailEnd type="triangle"/>
          </a:ln>
        </p:spPr>
        <p:style>
          <a:lnRef idx="1">
            <a:schemeClr val="accent1"/>
          </a:lnRef>
          <a:fillRef idx="0">
            <a:schemeClr val="accent1"/>
          </a:fillRef>
          <a:effectRef idx="0">
            <a:schemeClr val="accent1"/>
          </a:effectRef>
          <a:fontRef idx="minor">
            <a:schemeClr val="tx1"/>
          </a:fontRef>
        </p:style>
      </p:cxnSp>
      <p:sp>
        <p:nvSpPr>
          <p:cNvPr id="26" name="十六角星形 25"/>
          <p:cNvSpPr/>
          <p:nvPr/>
        </p:nvSpPr>
        <p:spPr bwMode="ltGray">
          <a:xfrm>
            <a:off x="5868144" y="2387788"/>
            <a:ext cx="1008112" cy="720080"/>
          </a:xfrm>
          <a:prstGeom prst="star16">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solidFill>
                  <a:schemeClr val="bg1"/>
                </a:solidFill>
                <a:latin typeface="標楷體" panose="03000509000000000000" pitchFamily="65" charset="-120"/>
                <a:ea typeface="標楷體" panose="03000509000000000000" pitchFamily="65" charset="-120"/>
              </a:rPr>
              <a:t>TP</a:t>
            </a:r>
            <a:endParaRPr lang="zh-TW" altLang="en-US" dirty="0" err="1" smtClean="0">
              <a:solidFill>
                <a:schemeClr val="bg1"/>
              </a:solidFill>
              <a:latin typeface="標楷體" panose="03000509000000000000" pitchFamily="65" charset="-120"/>
              <a:ea typeface="標楷體" panose="03000509000000000000" pitchFamily="65" charset="-120"/>
            </a:endParaRPr>
          </a:p>
        </p:txBody>
      </p:sp>
      <p:sp>
        <p:nvSpPr>
          <p:cNvPr id="27" name="十二角星形 26"/>
          <p:cNvSpPr/>
          <p:nvPr/>
        </p:nvSpPr>
        <p:spPr bwMode="ltGray">
          <a:xfrm>
            <a:off x="2937384" y="1250628"/>
            <a:ext cx="1800200" cy="1008112"/>
          </a:xfrm>
          <a:prstGeom prst="star12">
            <a:avLst/>
          </a:prstGeom>
          <a:solidFill>
            <a:schemeClr val="accent1"/>
          </a:solidFill>
          <a:ln w="31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bg1"/>
                </a:solidFill>
                <a:latin typeface="標楷體" panose="03000509000000000000" pitchFamily="65" charset="-120"/>
                <a:ea typeface="標楷體" panose="03000509000000000000" pitchFamily="65" charset="-120"/>
              </a:rPr>
              <a:t>扣繳</a:t>
            </a:r>
            <a:r>
              <a:rPr lang="en-US" altLang="zh-TW" sz="1400" dirty="0" smtClean="0">
                <a:solidFill>
                  <a:schemeClr val="bg1"/>
                </a:solidFill>
                <a:latin typeface="標楷體" panose="03000509000000000000" pitchFamily="65" charset="-120"/>
                <a:ea typeface="標楷體" panose="03000509000000000000" pitchFamily="65" charset="-120"/>
              </a:rPr>
              <a:t>W/H</a:t>
            </a:r>
          </a:p>
          <a:p>
            <a:pPr algn="ctr"/>
            <a:r>
              <a:rPr lang="zh-TW" altLang="en-US" sz="1400" dirty="0" smtClean="0">
                <a:solidFill>
                  <a:schemeClr val="bg1"/>
                </a:solidFill>
                <a:latin typeface="標楷體" panose="03000509000000000000" pitchFamily="65" charset="-120"/>
                <a:ea typeface="標楷體" panose="03000509000000000000" pitchFamily="65" charset="-120"/>
              </a:rPr>
              <a:t>稅額扣抵</a:t>
            </a:r>
          </a:p>
        </p:txBody>
      </p:sp>
      <p:sp>
        <p:nvSpPr>
          <p:cNvPr id="28" name="十二角星形 27"/>
          <p:cNvSpPr/>
          <p:nvPr/>
        </p:nvSpPr>
        <p:spPr bwMode="ltGray">
          <a:xfrm>
            <a:off x="3382612" y="4671267"/>
            <a:ext cx="1656184" cy="1080120"/>
          </a:xfrm>
          <a:prstGeom prst="star12">
            <a:avLst/>
          </a:prstGeom>
          <a:solidFill>
            <a:schemeClr val="accent1"/>
          </a:solidFill>
          <a:ln w="31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bg1"/>
                </a:solidFill>
                <a:latin typeface="標楷體" panose="03000509000000000000" pitchFamily="65" charset="-120"/>
                <a:ea typeface="標楷體" panose="03000509000000000000" pitchFamily="65" charset="-120"/>
              </a:rPr>
              <a:t>關稅</a:t>
            </a:r>
            <a:endParaRPr lang="en-US" altLang="zh-TW" sz="1400" dirty="0" smtClean="0">
              <a:solidFill>
                <a:schemeClr val="bg1"/>
              </a:solidFill>
              <a:latin typeface="標楷體" panose="03000509000000000000" pitchFamily="65" charset="-120"/>
              <a:ea typeface="標楷體" panose="03000509000000000000" pitchFamily="65" charset="-120"/>
            </a:endParaRPr>
          </a:p>
          <a:p>
            <a:pPr algn="ctr"/>
            <a:r>
              <a:rPr lang="zh-TW" altLang="en-US" sz="1400" dirty="0" smtClean="0">
                <a:solidFill>
                  <a:schemeClr val="bg1"/>
                </a:solidFill>
                <a:latin typeface="標楷體" panose="03000509000000000000" pitchFamily="65" charset="-120"/>
                <a:ea typeface="標楷體" panose="03000509000000000000" pitchFamily="65" charset="-120"/>
              </a:rPr>
              <a:t>增值稅</a:t>
            </a:r>
          </a:p>
        </p:txBody>
      </p:sp>
      <p:sp>
        <p:nvSpPr>
          <p:cNvPr id="29" name="十六角星形 28"/>
          <p:cNvSpPr/>
          <p:nvPr/>
        </p:nvSpPr>
        <p:spPr bwMode="ltGray">
          <a:xfrm>
            <a:off x="5796136" y="4908068"/>
            <a:ext cx="1008112" cy="720080"/>
          </a:xfrm>
          <a:prstGeom prst="star16">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solidFill>
                  <a:schemeClr val="bg1"/>
                </a:solidFill>
                <a:latin typeface="標楷體" panose="03000509000000000000" pitchFamily="65" charset="-120"/>
                <a:ea typeface="標楷體" panose="03000509000000000000" pitchFamily="65" charset="-120"/>
              </a:rPr>
              <a:t>PE</a:t>
            </a:r>
            <a:endParaRPr lang="zh-TW" altLang="en-US" dirty="0" err="1" smtClean="0">
              <a:solidFill>
                <a:schemeClr val="bg1"/>
              </a:solidFill>
              <a:latin typeface="標楷體" panose="03000509000000000000" pitchFamily="65" charset="-120"/>
              <a:ea typeface="標楷體" panose="03000509000000000000" pitchFamily="65" charset="-120"/>
            </a:endParaRPr>
          </a:p>
        </p:txBody>
      </p:sp>
      <p:sp>
        <p:nvSpPr>
          <p:cNvPr id="30" name="十六角星形 29"/>
          <p:cNvSpPr/>
          <p:nvPr/>
        </p:nvSpPr>
        <p:spPr bwMode="ltGray">
          <a:xfrm>
            <a:off x="5940152" y="3395900"/>
            <a:ext cx="1224136" cy="720080"/>
          </a:xfrm>
          <a:prstGeom prst="star16">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bg1"/>
                </a:solidFill>
                <a:latin typeface="標楷體" panose="03000509000000000000" pitchFamily="65" charset="-120"/>
                <a:ea typeface="標楷體" panose="03000509000000000000" pitchFamily="65" charset="-120"/>
              </a:rPr>
              <a:t>利潤</a:t>
            </a:r>
            <a:endParaRPr lang="en-US" altLang="zh-TW" sz="1400" dirty="0" smtClean="0">
              <a:solidFill>
                <a:schemeClr val="bg1"/>
              </a:solidFill>
              <a:latin typeface="標楷體" panose="03000509000000000000" pitchFamily="65" charset="-120"/>
              <a:ea typeface="標楷體" panose="03000509000000000000" pitchFamily="65" charset="-120"/>
            </a:endParaRPr>
          </a:p>
          <a:p>
            <a:pPr algn="ctr"/>
            <a:r>
              <a:rPr lang="zh-TW" altLang="en-US" sz="1400" dirty="0" smtClean="0">
                <a:solidFill>
                  <a:schemeClr val="bg1"/>
                </a:solidFill>
                <a:latin typeface="標楷體" panose="03000509000000000000" pitchFamily="65" charset="-120"/>
                <a:ea typeface="標楷體" panose="03000509000000000000" pitchFamily="65" charset="-120"/>
              </a:rPr>
              <a:t>配置</a:t>
            </a:r>
          </a:p>
        </p:txBody>
      </p:sp>
      <p:sp>
        <p:nvSpPr>
          <p:cNvPr id="31" name="十二角星形 30"/>
          <p:cNvSpPr/>
          <p:nvPr/>
        </p:nvSpPr>
        <p:spPr bwMode="ltGray">
          <a:xfrm>
            <a:off x="2213800" y="2735885"/>
            <a:ext cx="2253816" cy="1425134"/>
          </a:xfrm>
          <a:prstGeom prst="star12">
            <a:avLst/>
          </a:prstGeom>
          <a:solidFill>
            <a:schemeClr val="accent3">
              <a:lumMod val="75000"/>
            </a:schemeClr>
          </a:solidFill>
          <a:ln w="31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bg1"/>
                </a:solidFill>
                <a:latin typeface="標楷體" panose="03000509000000000000" pitchFamily="65" charset="-120"/>
                <a:ea typeface="標楷體" panose="03000509000000000000" pitchFamily="65" charset="-120"/>
              </a:rPr>
              <a:t>投資架構</a:t>
            </a:r>
            <a:endParaRPr lang="en-US" altLang="zh-TW" sz="1400" dirty="0" smtClean="0">
              <a:solidFill>
                <a:schemeClr val="bg1"/>
              </a:solidFill>
              <a:latin typeface="標楷體" panose="03000509000000000000" pitchFamily="65" charset="-120"/>
              <a:ea typeface="標楷體" panose="03000509000000000000" pitchFamily="65" charset="-120"/>
            </a:endParaRPr>
          </a:p>
          <a:p>
            <a:pPr algn="ctr"/>
            <a:r>
              <a:rPr lang="en-US" altLang="zh-TW" sz="1400" dirty="0" smtClean="0">
                <a:solidFill>
                  <a:schemeClr val="bg1"/>
                </a:solidFill>
                <a:latin typeface="標楷體" panose="03000509000000000000" pitchFamily="65" charset="-120"/>
                <a:ea typeface="標楷體" panose="03000509000000000000" pitchFamily="65" charset="-120"/>
              </a:rPr>
              <a:t>1.</a:t>
            </a:r>
            <a:r>
              <a:rPr lang="zh-TW" altLang="en-US" sz="1400" dirty="0" smtClean="0">
                <a:solidFill>
                  <a:schemeClr val="bg1"/>
                </a:solidFill>
                <a:latin typeface="標楷體" panose="03000509000000000000" pitchFamily="65" charset="-120"/>
                <a:ea typeface="標楷體" panose="03000509000000000000" pitchFamily="65" charset="-120"/>
              </a:rPr>
              <a:t>直接</a:t>
            </a:r>
            <a:r>
              <a:rPr lang="en-US" altLang="zh-TW" sz="1400" dirty="0" smtClean="0">
                <a:solidFill>
                  <a:schemeClr val="bg1"/>
                </a:solidFill>
                <a:latin typeface="標楷體" panose="03000509000000000000" pitchFamily="65" charset="-120"/>
                <a:ea typeface="標楷體" panose="03000509000000000000" pitchFamily="65" charset="-120"/>
              </a:rPr>
              <a:t>/</a:t>
            </a:r>
            <a:r>
              <a:rPr lang="zh-TW" altLang="en-US" sz="1400" dirty="0" smtClean="0">
                <a:solidFill>
                  <a:schemeClr val="bg1"/>
                </a:solidFill>
                <a:latin typeface="標楷體" panose="03000509000000000000" pitchFamily="65" charset="-120"/>
                <a:ea typeface="標楷體" panose="03000509000000000000" pitchFamily="65" charset="-120"/>
              </a:rPr>
              <a:t>間接</a:t>
            </a:r>
            <a:endParaRPr lang="en-US" altLang="zh-TW" sz="1400" dirty="0" smtClean="0">
              <a:solidFill>
                <a:schemeClr val="bg1"/>
              </a:solidFill>
              <a:latin typeface="標楷體" panose="03000509000000000000" pitchFamily="65" charset="-120"/>
              <a:ea typeface="標楷體" panose="03000509000000000000" pitchFamily="65" charset="-120"/>
            </a:endParaRPr>
          </a:p>
          <a:p>
            <a:pPr algn="ctr"/>
            <a:r>
              <a:rPr lang="en-US" altLang="zh-TW" sz="1400" dirty="0" smtClean="0">
                <a:solidFill>
                  <a:schemeClr val="bg1"/>
                </a:solidFill>
                <a:latin typeface="標楷體" panose="03000509000000000000" pitchFamily="65" charset="-120"/>
                <a:ea typeface="標楷體" panose="03000509000000000000" pitchFamily="65" charset="-120"/>
              </a:rPr>
              <a:t>2.</a:t>
            </a:r>
            <a:r>
              <a:rPr lang="zh-TW" altLang="en-US" sz="1400" dirty="0" smtClean="0">
                <a:solidFill>
                  <a:schemeClr val="bg1"/>
                </a:solidFill>
                <a:latin typeface="標楷體" panose="03000509000000000000" pitchFamily="65" charset="-120"/>
                <a:ea typeface="標楷體" panose="03000509000000000000" pitchFamily="65" charset="-120"/>
              </a:rPr>
              <a:t>控股公司地點</a:t>
            </a:r>
          </a:p>
        </p:txBody>
      </p:sp>
    </p:spTree>
    <p:extLst>
      <p:ext uri="{BB962C8B-B14F-4D97-AF65-F5344CB8AC3E}">
        <p14:creationId xmlns:p14="http://schemas.microsoft.com/office/powerpoint/2010/main" xmlns="" val="18947772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31</a:t>
            </a:fld>
            <a:endParaRPr lang="zh-TW" altLang="en-US"/>
          </a:p>
        </p:txBody>
      </p:sp>
      <p:sp>
        <p:nvSpPr>
          <p:cNvPr id="5" name="Rectangle 2"/>
          <p:cNvSpPr txBox="1">
            <a:spLocks noChangeArrowheads="1"/>
          </p:cNvSpPr>
          <p:nvPr/>
        </p:nvSpPr>
        <p:spPr>
          <a:xfrm>
            <a:off x="395536" y="116632"/>
            <a:ext cx="8352928"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600" b="1" dirty="0" smtClean="0">
                <a:latin typeface="標楷體" pitchFamily="65" charset="-120"/>
                <a:ea typeface="標楷體" pitchFamily="65" charset="-120"/>
              </a:rPr>
              <a:t>2.2</a:t>
            </a:r>
            <a:r>
              <a:rPr lang="zh-TW" altLang="en-US" sz="3600" b="1" dirty="0" smtClean="0">
                <a:latin typeface="標楷體" pitchFamily="65" charset="-120"/>
                <a:ea typeface="標楷體" pitchFamily="65" charset="-120"/>
              </a:rPr>
              <a:t>  大陸</a:t>
            </a:r>
            <a:r>
              <a:rPr lang="zh-TW" altLang="en-US" sz="3600" b="1" dirty="0">
                <a:latin typeface="標楷體" pitchFamily="65" charset="-120"/>
                <a:ea typeface="標楷體" pitchFamily="65" charset="-120"/>
              </a:rPr>
              <a:t>投資架構─</a:t>
            </a:r>
            <a:r>
              <a:rPr lang="en-US" altLang="zh-TW" sz="3600" b="1" dirty="0">
                <a:latin typeface="標楷體" pitchFamily="65" charset="-120"/>
                <a:ea typeface="標楷體" pitchFamily="65" charset="-120"/>
              </a:rPr>
              <a:t>CN</a:t>
            </a:r>
            <a:r>
              <a:rPr lang="zh-TW" altLang="en-US" sz="3600" b="1" dirty="0">
                <a:latin typeface="標楷體" pitchFamily="65" charset="-120"/>
                <a:ea typeface="標楷體" pitchFamily="65" charset="-120"/>
              </a:rPr>
              <a:t>公司股利分配回</a:t>
            </a:r>
            <a:r>
              <a:rPr lang="en-US" altLang="zh-TW" sz="3600" b="1" dirty="0">
                <a:latin typeface="標楷體" pitchFamily="65" charset="-120"/>
                <a:ea typeface="標楷體" pitchFamily="65" charset="-120"/>
              </a:rPr>
              <a:t>TW</a:t>
            </a:r>
            <a:r>
              <a:rPr lang="zh-TW" altLang="en-US" sz="3600" b="1" dirty="0">
                <a:latin typeface="標楷體" pitchFamily="65" charset="-120"/>
                <a:ea typeface="標楷體" pitchFamily="65" charset="-120"/>
              </a:rPr>
              <a:t>公司</a:t>
            </a:r>
            <a:endParaRPr lang="en-US" altLang="zh-TW" sz="4000" b="1" dirty="0" smtClean="0">
              <a:latin typeface="標楷體" pitchFamily="65" charset="-120"/>
              <a:ea typeface="標楷體" pitchFamily="65" charset="-120"/>
            </a:endParaRPr>
          </a:p>
        </p:txBody>
      </p:sp>
      <p:sp>
        <p:nvSpPr>
          <p:cNvPr id="32" name="矩形 31"/>
          <p:cNvSpPr/>
          <p:nvPr/>
        </p:nvSpPr>
        <p:spPr bwMode="ltGray">
          <a:xfrm>
            <a:off x="1043608" y="1352767"/>
            <a:ext cx="3656460" cy="2676119"/>
          </a:xfrm>
          <a:prstGeom prst="rect">
            <a:avLst/>
          </a:prstGeom>
          <a:solidFill>
            <a:schemeClr val="bg2">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err="1" smtClean="0">
              <a:solidFill>
                <a:schemeClr val="bg1"/>
              </a:solidFill>
              <a:latin typeface="標楷體" panose="03000509000000000000" pitchFamily="65" charset="-120"/>
              <a:ea typeface="標楷體" panose="03000509000000000000" pitchFamily="65" charset="-120"/>
            </a:endParaRPr>
          </a:p>
        </p:txBody>
      </p:sp>
      <p:sp>
        <p:nvSpPr>
          <p:cNvPr id="33" name="矩形 32"/>
          <p:cNvSpPr/>
          <p:nvPr/>
        </p:nvSpPr>
        <p:spPr bwMode="ltGray">
          <a:xfrm>
            <a:off x="4860033" y="1340768"/>
            <a:ext cx="4032448" cy="2676119"/>
          </a:xfrm>
          <a:prstGeom prst="rect">
            <a:avLst/>
          </a:prstGeom>
          <a:solidFill>
            <a:schemeClr val="tx2">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err="1" smtClean="0">
              <a:solidFill>
                <a:schemeClr val="bg1"/>
              </a:solidFill>
              <a:latin typeface="標楷體" panose="03000509000000000000" pitchFamily="65" charset="-120"/>
              <a:ea typeface="標楷體" panose="03000509000000000000" pitchFamily="65" charset="-120"/>
            </a:endParaRPr>
          </a:p>
        </p:txBody>
      </p:sp>
      <p:grpSp>
        <p:nvGrpSpPr>
          <p:cNvPr id="34" name="群組 33"/>
          <p:cNvGrpSpPr/>
          <p:nvPr/>
        </p:nvGrpSpPr>
        <p:grpSpPr>
          <a:xfrm>
            <a:off x="1506560" y="1412776"/>
            <a:ext cx="905200" cy="2527162"/>
            <a:chOff x="656155" y="1633741"/>
            <a:chExt cx="905200" cy="2527162"/>
          </a:xfrm>
        </p:grpSpPr>
        <p:sp>
          <p:nvSpPr>
            <p:cNvPr id="35" name="矩形 34"/>
            <p:cNvSpPr/>
            <p:nvPr/>
          </p:nvSpPr>
          <p:spPr bwMode="ltGray">
            <a:xfrm>
              <a:off x="660141" y="1633741"/>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TW</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sp>
          <p:nvSpPr>
            <p:cNvPr id="36" name="矩形 35"/>
            <p:cNvSpPr/>
            <p:nvPr/>
          </p:nvSpPr>
          <p:spPr bwMode="ltGray">
            <a:xfrm>
              <a:off x="656155" y="3724867"/>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CN</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cxnSp>
          <p:nvCxnSpPr>
            <p:cNvPr id="37" name="直線接點 36"/>
            <p:cNvCxnSpPr>
              <a:stCxn id="35" idx="2"/>
              <a:endCxn id="36" idx="0"/>
            </p:cNvCxnSpPr>
            <p:nvPr/>
          </p:nvCxnSpPr>
          <p:spPr>
            <a:xfrm flipH="1">
              <a:off x="1106762" y="2069777"/>
              <a:ext cx="3986" cy="165509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38" name="群組 37"/>
          <p:cNvGrpSpPr/>
          <p:nvPr/>
        </p:nvGrpSpPr>
        <p:grpSpPr>
          <a:xfrm>
            <a:off x="2534577" y="1448659"/>
            <a:ext cx="903516" cy="2494845"/>
            <a:chOff x="1633363" y="1649401"/>
            <a:chExt cx="903516" cy="2494845"/>
          </a:xfrm>
        </p:grpSpPr>
        <p:sp>
          <p:nvSpPr>
            <p:cNvPr id="39" name="矩形 38"/>
            <p:cNvSpPr/>
            <p:nvPr/>
          </p:nvSpPr>
          <p:spPr bwMode="ltGray">
            <a:xfrm>
              <a:off x="1635665" y="1649401"/>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TW</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sp>
          <p:nvSpPr>
            <p:cNvPr id="40" name="矩形 39"/>
            <p:cNvSpPr/>
            <p:nvPr/>
          </p:nvSpPr>
          <p:spPr bwMode="ltGray">
            <a:xfrm>
              <a:off x="1635665" y="3024624"/>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香港公司</a:t>
              </a:r>
              <a:endParaRPr lang="zh-TW" altLang="en-US" sz="1400"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cxnSp>
          <p:nvCxnSpPr>
            <p:cNvPr id="41" name="直線接點 40"/>
            <p:cNvCxnSpPr>
              <a:stCxn id="39" idx="2"/>
              <a:endCxn id="40" idx="0"/>
            </p:cNvCxnSpPr>
            <p:nvPr/>
          </p:nvCxnSpPr>
          <p:spPr>
            <a:xfrm>
              <a:off x="2086272" y="2085437"/>
              <a:ext cx="0" cy="939187"/>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2" name="直線接點 41"/>
            <p:cNvCxnSpPr>
              <a:stCxn id="40" idx="2"/>
              <a:endCxn id="43" idx="0"/>
            </p:cNvCxnSpPr>
            <p:nvPr/>
          </p:nvCxnSpPr>
          <p:spPr>
            <a:xfrm flipH="1">
              <a:off x="2083970" y="3460660"/>
              <a:ext cx="2302" cy="24755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43" name="矩形 42"/>
            <p:cNvSpPr/>
            <p:nvPr/>
          </p:nvSpPr>
          <p:spPr bwMode="ltGray">
            <a:xfrm>
              <a:off x="1633363" y="3708210"/>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CN</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grpSp>
      <p:grpSp>
        <p:nvGrpSpPr>
          <p:cNvPr id="44" name="群組 43"/>
          <p:cNvGrpSpPr/>
          <p:nvPr/>
        </p:nvGrpSpPr>
        <p:grpSpPr>
          <a:xfrm>
            <a:off x="3611734" y="1448659"/>
            <a:ext cx="903516" cy="2494845"/>
            <a:chOff x="2641475" y="1652847"/>
            <a:chExt cx="903516" cy="2494845"/>
          </a:xfrm>
        </p:grpSpPr>
        <p:sp>
          <p:nvSpPr>
            <p:cNvPr id="45" name="矩形 44"/>
            <p:cNvSpPr/>
            <p:nvPr/>
          </p:nvSpPr>
          <p:spPr bwMode="ltGray">
            <a:xfrm>
              <a:off x="2643777" y="1652847"/>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TW</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sp>
          <p:nvSpPr>
            <p:cNvPr id="46" name="矩形 45"/>
            <p:cNvSpPr/>
            <p:nvPr/>
          </p:nvSpPr>
          <p:spPr bwMode="ltGray">
            <a:xfrm>
              <a:off x="2643777" y="3021578"/>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BVI</a:t>
              </a:r>
              <a:endParaRPr lang="zh-TW" altLang="en-US" sz="1400"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cxnSp>
          <p:nvCxnSpPr>
            <p:cNvPr id="47" name="直線接點 46"/>
            <p:cNvCxnSpPr>
              <a:stCxn id="45" idx="2"/>
              <a:endCxn id="46" idx="0"/>
            </p:cNvCxnSpPr>
            <p:nvPr/>
          </p:nvCxnSpPr>
          <p:spPr>
            <a:xfrm>
              <a:off x="3094384" y="2088883"/>
              <a:ext cx="0" cy="932695"/>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8" name="直線接點 47"/>
            <p:cNvCxnSpPr>
              <a:stCxn id="46" idx="2"/>
              <a:endCxn id="49" idx="0"/>
            </p:cNvCxnSpPr>
            <p:nvPr/>
          </p:nvCxnSpPr>
          <p:spPr>
            <a:xfrm flipH="1">
              <a:off x="3092082" y="3457614"/>
              <a:ext cx="2302" cy="254042"/>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49" name="矩形 48"/>
            <p:cNvSpPr/>
            <p:nvPr/>
          </p:nvSpPr>
          <p:spPr bwMode="ltGray">
            <a:xfrm>
              <a:off x="2641475" y="3711656"/>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CN</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grpSp>
      <p:graphicFrame>
        <p:nvGraphicFramePr>
          <p:cNvPr id="50" name="表格 49"/>
          <p:cNvGraphicFramePr>
            <a:graphicFrameLocks noGrp="1"/>
          </p:cNvGraphicFramePr>
          <p:nvPr>
            <p:extLst/>
          </p:nvPr>
        </p:nvGraphicFramePr>
        <p:xfrm>
          <a:off x="92704" y="4234522"/>
          <a:ext cx="8919702" cy="1894452"/>
        </p:xfrm>
        <a:graphic>
          <a:graphicData uri="http://schemas.openxmlformats.org/drawingml/2006/table">
            <a:tbl>
              <a:tblPr firstRow="1">
                <a:tableStyleId>{5C22544A-7EE6-4342-B048-85BDC9FD1C3A}</a:tableStyleId>
              </a:tblPr>
              <a:tblGrid>
                <a:gridCol w="1117481"/>
                <a:gridCol w="1128695"/>
                <a:gridCol w="1216679"/>
                <a:gridCol w="1216679"/>
                <a:gridCol w="1489975"/>
                <a:gridCol w="1264747"/>
                <a:gridCol w="1485446"/>
              </a:tblGrid>
              <a:tr h="208163">
                <a:tc gridSpan="4">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TW" altLang="en-US" sz="1600" dirty="0" smtClean="0">
                          <a:latin typeface="標楷體" panose="03000509000000000000" pitchFamily="65" charset="-120"/>
                          <a:ea typeface="標楷體" panose="03000509000000000000" pitchFamily="65" charset="-120"/>
                          <a:cs typeface="Times New Roman" panose="02020603050405020304" pitchFamily="18" charset="0"/>
                        </a:rPr>
                        <a:t>兩岸租稅協議生效前</a:t>
                      </a:r>
                    </a:p>
                  </a:txBody>
                  <a:tcPr marL="0" marR="0" marT="0" marB="0" anchor="ctr">
                    <a:lnR w="28575" cap="flat" cmpd="sng" algn="ctr">
                      <a:solidFill>
                        <a:schemeClr val="bg1"/>
                      </a:solidFill>
                      <a:prstDash val="solid"/>
                      <a:round/>
                      <a:headEnd type="none" w="med" len="med"/>
                      <a:tailEnd type="none" w="med" len="med"/>
                    </a:lnR>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3">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TW" altLang="en-US" sz="1600" b="1" kern="1200" dirty="0" smtClean="0">
                          <a:solidFill>
                            <a:schemeClr val="lt1"/>
                          </a:solidFill>
                          <a:latin typeface="標楷體" panose="03000509000000000000" pitchFamily="65" charset="-120"/>
                          <a:ea typeface="標楷體" panose="03000509000000000000" pitchFamily="65" charset="-120"/>
                          <a:cs typeface="Times New Roman" panose="02020603050405020304" pitchFamily="18" charset="0"/>
                        </a:rPr>
                        <a:t>兩岸租稅協議生效後</a:t>
                      </a:r>
                      <a:endParaRPr lang="en-US" altLang="zh-TW" sz="1600" b="1" kern="1200" dirty="0" smtClean="0">
                        <a:solidFill>
                          <a:schemeClr val="lt1"/>
                        </a:solidFill>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lnL w="28575" cap="flat" cmpd="sng" algn="ctr">
                      <a:solidFill>
                        <a:schemeClr val="bg1"/>
                      </a:solidFill>
                      <a:prstDash val="solid"/>
                      <a:round/>
                      <a:headEnd type="none" w="med" len="med"/>
                      <a:tailEnd type="none" w="med" len="med"/>
                    </a:lnL>
                  </a:tcPr>
                </a:tc>
                <a:tc hMerge="1">
                  <a:txBody>
                    <a:bodyPr/>
                    <a:lstStyle/>
                    <a:p>
                      <a:endParaRPr lang="zh-TW" altLang="en-US"/>
                    </a:p>
                  </a:txBody>
                  <a:tcPr/>
                </a:tc>
                <a:tc hMerge="1">
                  <a:txBody>
                    <a:bodyPr/>
                    <a:lstStyle/>
                    <a:p>
                      <a:endParaRPr lang="zh-TW" altLang="en-US"/>
                    </a:p>
                  </a:txBody>
                  <a:tcPr/>
                </a:tc>
              </a:tr>
              <a:tr h="275102">
                <a:tc>
                  <a:txBody>
                    <a:bodyPr/>
                    <a:lstStyle/>
                    <a:p>
                      <a:pPr algn="l" fontAlgn="ctr"/>
                      <a:r>
                        <a:rPr lang="en-US" altLang="zh-TW" sz="1600" b="1"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CN</a:t>
                      </a:r>
                      <a:r>
                        <a:rPr lang="en-US" altLang="zh-TW" sz="1600" b="1" u="none" strike="noStrike" baseline="0" dirty="0" smtClean="0">
                          <a:effectLst/>
                          <a:latin typeface="標楷體" panose="03000509000000000000" pitchFamily="65" charset="-120"/>
                          <a:ea typeface="標楷體" panose="03000509000000000000" pitchFamily="65" charset="-120"/>
                          <a:cs typeface="Times New Roman" panose="02020603050405020304" pitchFamily="18" charset="0"/>
                        </a:rPr>
                        <a:t> Tax</a:t>
                      </a:r>
                      <a:endParaRPr lang="zh-TW" altLang="en-US" sz="1600" b="1"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tc>
                <a:tc>
                  <a:txBody>
                    <a:bodyPr/>
                    <a:lstStyle/>
                    <a:p>
                      <a:pPr algn="ctr" fontAlgn="ctr"/>
                      <a:r>
                        <a:rPr lang="en-US" altLang="zh-TW" sz="1600" u="none" strike="noStrike" dirty="0">
                          <a:effectLst/>
                          <a:latin typeface="標楷體" panose="03000509000000000000" pitchFamily="65" charset="-120"/>
                          <a:ea typeface="標楷體" panose="03000509000000000000" pitchFamily="65" charset="-120"/>
                          <a:cs typeface="Times New Roman" panose="02020603050405020304" pitchFamily="18" charset="0"/>
                        </a:rPr>
                        <a:t>10</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u="none" strike="noStrike" dirty="0">
                          <a:effectLst/>
                          <a:latin typeface="標楷體" panose="03000509000000000000" pitchFamily="65" charset="-120"/>
                          <a:ea typeface="標楷體" panose="03000509000000000000" pitchFamily="65" charset="-120"/>
                          <a:cs typeface="Times New Roman" panose="02020603050405020304" pitchFamily="18" charset="0"/>
                        </a:rPr>
                        <a:t>5</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u="none" strike="noStrike" dirty="0">
                          <a:effectLst/>
                          <a:latin typeface="標楷體" panose="03000509000000000000" pitchFamily="65" charset="-120"/>
                          <a:ea typeface="標楷體" panose="03000509000000000000" pitchFamily="65" charset="-120"/>
                          <a:cs typeface="Times New Roman" panose="02020603050405020304" pitchFamily="18" charset="0"/>
                        </a:rPr>
                        <a:t>10</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u="none" strike="noStrike" dirty="0">
                          <a:effectLst/>
                          <a:latin typeface="標楷體" panose="03000509000000000000" pitchFamily="65" charset="-120"/>
                          <a:ea typeface="標楷體" panose="03000509000000000000" pitchFamily="65" charset="-120"/>
                          <a:cs typeface="Times New Roman" panose="02020603050405020304" pitchFamily="18" charset="0"/>
                        </a:rPr>
                        <a:t>5</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c>
                  <a:txBody>
                    <a:bodyPr/>
                    <a:lstStyle/>
                    <a:p>
                      <a:pPr algn="ctr" fontAlgn="ctr"/>
                      <a:r>
                        <a:rPr lang="en-US" altLang="zh-TW" sz="1600" u="none" strike="noStrike">
                          <a:effectLst/>
                          <a:latin typeface="標楷體" panose="03000509000000000000" pitchFamily="65" charset="-120"/>
                          <a:ea typeface="標楷體" panose="03000509000000000000" pitchFamily="65" charset="-120"/>
                          <a:cs typeface="Times New Roman" panose="02020603050405020304" pitchFamily="18" charset="0"/>
                        </a:rPr>
                        <a:t>5</a:t>
                      </a:r>
                      <a:endParaRPr lang="en-US" altLang="zh-TW" sz="1600" b="0" i="0" u="none" strike="noStrike">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c>
                  <a:txBody>
                    <a:bodyPr/>
                    <a:lstStyle/>
                    <a:p>
                      <a:pPr algn="ctr" fontAlgn="ctr"/>
                      <a:r>
                        <a:rPr lang="en-US" altLang="zh-TW" sz="1600" u="none" strike="noStrike" dirty="0">
                          <a:effectLst/>
                          <a:latin typeface="標楷體" panose="03000509000000000000" pitchFamily="65" charset="-120"/>
                          <a:ea typeface="標楷體" panose="03000509000000000000" pitchFamily="65" charset="-120"/>
                          <a:cs typeface="Times New Roman" panose="02020603050405020304" pitchFamily="18" charset="0"/>
                        </a:rPr>
                        <a:t>5</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r>
              <a:tr h="275102">
                <a:tc>
                  <a:txBody>
                    <a:bodyPr/>
                    <a:lstStyle/>
                    <a:p>
                      <a:pPr algn="l" fontAlgn="ctr"/>
                      <a:r>
                        <a:rPr lang="en-US" altLang="zh-TW" sz="1600" b="1"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TW Tax</a:t>
                      </a:r>
                    </a:p>
                  </a:txBody>
                  <a:tcPr marL="0" marR="0" marT="0" marB="0" anchor="ctr"/>
                </a:tc>
                <a:tc>
                  <a:txBody>
                    <a:bodyPr/>
                    <a:lstStyle/>
                    <a:p>
                      <a:pPr algn="ctr" fontAlgn="ct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c>
                  <a:txBody>
                    <a:bodyPr/>
                    <a:lstStyle/>
                    <a:p>
                      <a:pPr algn="ctr" fontAlgn="ct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c>
                  <a:txBody>
                    <a:bodyPr/>
                    <a:lstStyle/>
                    <a:p>
                      <a:pPr algn="ctr" fontAlgn="ct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r>
              <a:tr h="275102">
                <a:tc>
                  <a:txBody>
                    <a:bodyPr/>
                    <a:lstStyle/>
                    <a:p>
                      <a:pPr marL="266700" marR="0" lvl="1" indent="0" algn="l" defTabSz="914400" rtl="0" eaLnBrk="1" fontAlgn="ctr" latinLnBrk="0" hangingPunct="1">
                        <a:lnSpc>
                          <a:spcPct val="100000"/>
                        </a:lnSpc>
                        <a:spcBef>
                          <a:spcPts val="0"/>
                        </a:spcBef>
                        <a:spcAft>
                          <a:spcPts val="0"/>
                        </a:spcAft>
                        <a:buClrTx/>
                        <a:buSzTx/>
                        <a:buFontTx/>
                        <a:buNone/>
                        <a:tabLst/>
                        <a:defRPr/>
                      </a:pP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CIT</a:t>
                      </a:r>
                    </a:p>
                  </a:txBody>
                  <a:tcPr marL="0" marR="0" marT="0" marB="0" anchor="ctr"/>
                </a:tc>
                <a:tc>
                  <a:txBody>
                    <a:bodyPr/>
                    <a:lstStyle/>
                    <a:p>
                      <a:pPr algn="ctr" fontAlgn="ctr"/>
                      <a:r>
                        <a:rPr lang="en-US" altLang="zh-TW" sz="1600"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7</a:t>
                      </a:r>
                    </a:p>
                  </a:txBody>
                  <a:tcPr marL="0" marR="0" marT="0" marB="0" anchor="ctr">
                    <a:solidFill>
                      <a:schemeClr val="bg2">
                        <a:lumMod val="95000"/>
                      </a:schemeClr>
                    </a:solidFill>
                  </a:tcPr>
                </a:tc>
                <a:tc>
                  <a:txBody>
                    <a:bodyPr/>
                    <a:lstStyle/>
                    <a:p>
                      <a:pPr algn="ctr" fontAlgn="ctr"/>
                      <a:r>
                        <a:rPr lang="en-US" altLang="zh-TW" sz="1600"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12</a:t>
                      </a:r>
                    </a:p>
                  </a:txBody>
                  <a:tcPr marL="0" marR="0" marT="0" marB="0" anchor="ctr">
                    <a:solidFill>
                      <a:schemeClr val="bg2">
                        <a:lumMod val="95000"/>
                      </a:schemeClr>
                    </a:solidFill>
                  </a:tcPr>
                </a:tc>
                <a:tc>
                  <a:txBody>
                    <a:bodyPr/>
                    <a:lstStyle/>
                    <a:p>
                      <a:pPr algn="ctr" fontAlgn="ctr"/>
                      <a:r>
                        <a:rPr lang="en-US" altLang="zh-TW" sz="1600"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7</a:t>
                      </a:r>
                    </a:p>
                  </a:txBody>
                  <a:tcPr marL="0" marR="0" marT="0" marB="0" anchor="ctr">
                    <a:solidFill>
                      <a:schemeClr val="bg2">
                        <a:lumMod val="95000"/>
                      </a:schemeClr>
                    </a:solidFill>
                  </a:tcPr>
                </a:tc>
                <a:tc>
                  <a:txBody>
                    <a:bodyPr/>
                    <a:lstStyle/>
                    <a:p>
                      <a:pPr algn="ctr" fontAlgn="ctr"/>
                      <a:r>
                        <a:rPr lang="en-US" altLang="zh-TW" sz="1600"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12</a:t>
                      </a:r>
                    </a:p>
                  </a:txBody>
                  <a:tcPr marL="0" marR="0" marT="0" marB="0" anchor="ctr">
                    <a:solidFill>
                      <a:schemeClr val="tx2">
                        <a:lumMod val="20000"/>
                        <a:lumOff val="80000"/>
                      </a:schemeClr>
                    </a:solidFill>
                  </a:tcPr>
                </a:tc>
                <a:tc>
                  <a:txBody>
                    <a:bodyPr/>
                    <a:lstStyle/>
                    <a:p>
                      <a:pPr algn="ctr" fontAlgn="ctr"/>
                      <a:r>
                        <a:rPr lang="en-US" altLang="zh-TW" sz="1600"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12</a:t>
                      </a:r>
                    </a:p>
                  </a:txBody>
                  <a:tcPr marL="0" marR="0" marT="0" marB="0" anchor="ctr">
                    <a:solidFill>
                      <a:schemeClr val="tx2">
                        <a:lumMod val="20000"/>
                        <a:lumOff val="80000"/>
                      </a:schemeClr>
                    </a:solidFill>
                  </a:tcPr>
                </a:tc>
                <a:tc>
                  <a:txBody>
                    <a:bodyPr/>
                    <a:lstStyle/>
                    <a:p>
                      <a:pPr algn="ctr" fontAlgn="ctr"/>
                      <a:r>
                        <a:rPr lang="en-US" altLang="zh-TW" sz="1600"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12</a:t>
                      </a:r>
                    </a:p>
                  </a:txBody>
                  <a:tcPr marL="0" marR="0" marT="0" marB="0" anchor="ctr">
                    <a:solidFill>
                      <a:schemeClr val="tx2">
                        <a:lumMod val="20000"/>
                        <a:lumOff val="80000"/>
                      </a:schemeClr>
                    </a:solidFill>
                  </a:tcPr>
                </a:tc>
              </a:tr>
              <a:tr h="275102">
                <a:tc>
                  <a:txBody>
                    <a:bodyPr/>
                    <a:lstStyle/>
                    <a:p>
                      <a:pPr marL="266700" marR="0" lvl="1" indent="0" algn="l" defTabSz="914400" rtl="0" eaLnBrk="1" fontAlgn="ctr" latinLnBrk="0" hangingPunct="1">
                        <a:lnSpc>
                          <a:spcPct val="100000"/>
                        </a:lnSpc>
                        <a:spcBef>
                          <a:spcPts val="0"/>
                        </a:spcBef>
                        <a:spcAft>
                          <a:spcPts val="0"/>
                        </a:spcAft>
                        <a:buClrTx/>
                        <a:buSzTx/>
                        <a:buFontTx/>
                        <a:buNone/>
                        <a:tabLst/>
                        <a:defRPr/>
                      </a:pP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ARE</a:t>
                      </a:r>
                    </a:p>
                  </a:txBody>
                  <a:tcPr marL="0" marR="0" marT="0" marB="0" anchor="ctr"/>
                </a:tc>
                <a:tc>
                  <a:txBody>
                    <a:bodyPr/>
                    <a:lstStyle/>
                    <a:p>
                      <a:pPr algn="ct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0</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0</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0</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0</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c>
                  <a:txBody>
                    <a:bodyPr/>
                    <a:lstStyle/>
                    <a:p>
                      <a:pPr algn="ct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0</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c>
                  <a:txBody>
                    <a:bodyPr/>
                    <a:lstStyle/>
                    <a:p>
                      <a:pPr algn="ct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0</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r>
              <a:tr h="275102">
                <a:tc>
                  <a:txBody>
                    <a:bodyPr/>
                    <a:lstStyle/>
                    <a:p>
                      <a:pPr algn="l" fontAlgn="ctr"/>
                      <a:r>
                        <a:rPr lang="zh-TW" altLang="en-US" sz="1600" b="1"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總</a:t>
                      </a:r>
                      <a:r>
                        <a:rPr lang="zh-TW" altLang="en-US" sz="1600" b="1" u="none" strike="noStrike" dirty="0">
                          <a:effectLst/>
                          <a:latin typeface="標楷體" panose="03000509000000000000" pitchFamily="65" charset="-120"/>
                          <a:ea typeface="標楷體" panose="03000509000000000000" pitchFamily="65" charset="-120"/>
                          <a:cs typeface="Times New Roman" panose="02020603050405020304" pitchFamily="18" charset="0"/>
                        </a:rPr>
                        <a:t>稅負</a:t>
                      </a:r>
                      <a:endParaRPr lang="zh-TW" altLang="en-US" sz="1600" b="1"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tc>
                <a:tc>
                  <a:txBody>
                    <a:bodyPr/>
                    <a:lstStyle/>
                    <a:p>
                      <a:pPr algn="ctr" fontAlgn="ctr"/>
                      <a:r>
                        <a:rPr lang="en-US" altLang="zh-TW" sz="1600" b="1" u="none" strike="noStrike" dirty="0">
                          <a:effectLst/>
                          <a:latin typeface="標楷體" panose="03000509000000000000" pitchFamily="65" charset="-120"/>
                          <a:ea typeface="標楷體" panose="03000509000000000000" pitchFamily="65" charset="-120"/>
                          <a:cs typeface="Times New Roman" panose="02020603050405020304" pitchFamily="18" charset="0"/>
                        </a:rPr>
                        <a:t>17</a:t>
                      </a:r>
                      <a:endParaRPr lang="en-US" altLang="zh-TW" sz="1600" b="1"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b="1" u="none" strike="noStrike" dirty="0">
                          <a:effectLst/>
                          <a:latin typeface="標楷體" panose="03000509000000000000" pitchFamily="65" charset="-120"/>
                          <a:ea typeface="標楷體" panose="03000509000000000000" pitchFamily="65" charset="-120"/>
                          <a:cs typeface="Times New Roman" panose="02020603050405020304" pitchFamily="18" charset="0"/>
                        </a:rPr>
                        <a:t>17</a:t>
                      </a:r>
                      <a:endParaRPr lang="en-US" altLang="zh-TW" sz="1600" b="1"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b="1" u="none" strike="noStrike" dirty="0">
                          <a:effectLst/>
                          <a:latin typeface="標楷體" panose="03000509000000000000" pitchFamily="65" charset="-120"/>
                          <a:ea typeface="標楷體" panose="03000509000000000000" pitchFamily="65" charset="-120"/>
                          <a:cs typeface="Times New Roman" panose="02020603050405020304" pitchFamily="18" charset="0"/>
                        </a:rPr>
                        <a:t>17</a:t>
                      </a:r>
                      <a:endParaRPr lang="en-US" altLang="zh-TW" sz="1600" b="1"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b="1" u="none" strike="noStrike" dirty="0">
                          <a:effectLst/>
                          <a:latin typeface="標楷體" panose="03000509000000000000" pitchFamily="65" charset="-120"/>
                          <a:ea typeface="標楷體" panose="03000509000000000000" pitchFamily="65" charset="-120"/>
                          <a:cs typeface="Times New Roman" panose="02020603050405020304" pitchFamily="18" charset="0"/>
                        </a:rPr>
                        <a:t>17</a:t>
                      </a:r>
                      <a:endParaRPr lang="en-US" altLang="zh-TW" sz="1600" b="1"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c>
                  <a:txBody>
                    <a:bodyPr/>
                    <a:lstStyle/>
                    <a:p>
                      <a:pPr algn="ctr" fontAlgn="ctr"/>
                      <a:r>
                        <a:rPr lang="en-US" altLang="zh-TW" sz="1600" b="1" u="none" strike="noStrike" dirty="0">
                          <a:effectLst/>
                          <a:latin typeface="標楷體" panose="03000509000000000000" pitchFamily="65" charset="-120"/>
                          <a:ea typeface="標楷體" panose="03000509000000000000" pitchFamily="65" charset="-120"/>
                          <a:cs typeface="Times New Roman" panose="02020603050405020304" pitchFamily="18" charset="0"/>
                        </a:rPr>
                        <a:t>17</a:t>
                      </a:r>
                      <a:endParaRPr lang="en-US" altLang="zh-TW" sz="1600" b="1"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c>
                  <a:txBody>
                    <a:bodyPr/>
                    <a:lstStyle/>
                    <a:p>
                      <a:pPr algn="ctr" fontAlgn="ctr"/>
                      <a:r>
                        <a:rPr lang="en-US" altLang="zh-TW" sz="1600" b="1" u="none" strike="noStrike" dirty="0">
                          <a:effectLst/>
                          <a:latin typeface="標楷體" panose="03000509000000000000" pitchFamily="65" charset="-120"/>
                          <a:ea typeface="標楷體" panose="03000509000000000000" pitchFamily="65" charset="-120"/>
                          <a:cs typeface="Times New Roman" panose="02020603050405020304" pitchFamily="18" charset="0"/>
                        </a:rPr>
                        <a:t>17</a:t>
                      </a:r>
                      <a:endParaRPr lang="en-US" altLang="zh-TW" sz="1600" b="1"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r>
              <a:tr h="275102">
                <a:tc>
                  <a:txBody>
                    <a:bodyPr/>
                    <a:lstStyle/>
                    <a:p>
                      <a:pPr algn="l" fontAlgn="ctr"/>
                      <a:r>
                        <a:rPr lang="en-US" sz="1600" b="1"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ICA</a:t>
                      </a:r>
                      <a:r>
                        <a:rPr lang="zh-TW" altLang="en-US" sz="1600" b="1"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餘額</a:t>
                      </a:r>
                      <a:endParaRPr lang="zh-TW" altLang="en-US" sz="1600" b="1"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tc>
                <a:tc>
                  <a:txBody>
                    <a:bodyPr/>
                    <a:lstStyle/>
                    <a:p>
                      <a:pPr algn="ctr" fontAlgn="ctr"/>
                      <a:r>
                        <a:rPr lang="en-US" altLang="zh-TW" sz="1600" u="none" strike="noStrike">
                          <a:effectLst/>
                          <a:latin typeface="標楷體" panose="03000509000000000000" pitchFamily="65" charset="-120"/>
                          <a:ea typeface="標楷體" panose="03000509000000000000" pitchFamily="65" charset="-120"/>
                          <a:cs typeface="Times New Roman" panose="02020603050405020304" pitchFamily="18" charset="0"/>
                        </a:rPr>
                        <a:t>3.5</a:t>
                      </a:r>
                      <a:endParaRPr lang="en-US" altLang="zh-TW" sz="1600" b="0" i="0" u="none" strike="noStrike">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u="none" strike="noStrike" dirty="0">
                          <a:effectLst/>
                          <a:latin typeface="標楷體" panose="03000509000000000000" pitchFamily="65" charset="-120"/>
                          <a:ea typeface="標楷體" panose="03000509000000000000" pitchFamily="65" charset="-120"/>
                          <a:cs typeface="Times New Roman" panose="02020603050405020304" pitchFamily="18" charset="0"/>
                        </a:rPr>
                        <a:t>6</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u="none" strike="noStrike" dirty="0">
                          <a:effectLst/>
                          <a:latin typeface="標楷體" panose="03000509000000000000" pitchFamily="65" charset="-120"/>
                          <a:ea typeface="標楷體" panose="03000509000000000000" pitchFamily="65" charset="-120"/>
                          <a:cs typeface="Times New Roman" panose="02020603050405020304" pitchFamily="18" charset="0"/>
                        </a:rPr>
                        <a:t>3.5</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u="none" strike="noStrike" dirty="0">
                          <a:effectLst/>
                          <a:latin typeface="標楷體" panose="03000509000000000000" pitchFamily="65" charset="-120"/>
                          <a:ea typeface="標楷體" panose="03000509000000000000" pitchFamily="65" charset="-120"/>
                          <a:cs typeface="Times New Roman" panose="02020603050405020304" pitchFamily="18" charset="0"/>
                        </a:rPr>
                        <a:t>6</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c>
                  <a:txBody>
                    <a:bodyPr/>
                    <a:lstStyle/>
                    <a:p>
                      <a:pPr algn="ctr" fontAlgn="ctr"/>
                      <a:r>
                        <a:rPr lang="en-US" altLang="zh-TW" sz="1600" u="none" strike="noStrike" dirty="0">
                          <a:effectLst/>
                          <a:latin typeface="標楷體" panose="03000509000000000000" pitchFamily="65" charset="-120"/>
                          <a:ea typeface="標楷體" panose="03000509000000000000" pitchFamily="65" charset="-120"/>
                          <a:cs typeface="Times New Roman" panose="02020603050405020304" pitchFamily="18" charset="0"/>
                        </a:rPr>
                        <a:t>6</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c>
                  <a:txBody>
                    <a:bodyPr/>
                    <a:lstStyle/>
                    <a:p>
                      <a:pPr algn="ctr" fontAlgn="ctr"/>
                      <a:r>
                        <a:rPr lang="en-US" altLang="zh-TW" sz="1600" u="none" strike="noStrike" dirty="0">
                          <a:effectLst/>
                          <a:latin typeface="標楷體" panose="03000509000000000000" pitchFamily="65" charset="-120"/>
                          <a:ea typeface="標楷體" panose="03000509000000000000" pitchFamily="65" charset="-120"/>
                          <a:cs typeface="Times New Roman" panose="02020603050405020304" pitchFamily="18" charset="0"/>
                        </a:rPr>
                        <a:t>6</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r>
            </a:tbl>
          </a:graphicData>
        </a:graphic>
      </p:graphicFrame>
      <p:grpSp>
        <p:nvGrpSpPr>
          <p:cNvPr id="51" name="群組 50"/>
          <p:cNvGrpSpPr/>
          <p:nvPr/>
        </p:nvGrpSpPr>
        <p:grpSpPr>
          <a:xfrm>
            <a:off x="5220072" y="1415246"/>
            <a:ext cx="905200" cy="2527162"/>
            <a:chOff x="5220072" y="1559262"/>
            <a:chExt cx="905200" cy="2527162"/>
          </a:xfrm>
        </p:grpSpPr>
        <p:sp>
          <p:nvSpPr>
            <p:cNvPr id="52" name="矩形 51"/>
            <p:cNvSpPr/>
            <p:nvPr/>
          </p:nvSpPr>
          <p:spPr bwMode="ltGray">
            <a:xfrm>
              <a:off x="5224058" y="1559262"/>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TW</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sp>
          <p:nvSpPr>
            <p:cNvPr id="53" name="矩形 52"/>
            <p:cNvSpPr/>
            <p:nvPr/>
          </p:nvSpPr>
          <p:spPr bwMode="ltGray">
            <a:xfrm>
              <a:off x="5220072" y="3650388"/>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CN</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cxnSp>
          <p:nvCxnSpPr>
            <p:cNvPr id="54" name="直線接點 53"/>
            <p:cNvCxnSpPr>
              <a:stCxn id="52" idx="2"/>
              <a:endCxn id="53" idx="0"/>
            </p:cNvCxnSpPr>
            <p:nvPr/>
          </p:nvCxnSpPr>
          <p:spPr>
            <a:xfrm flipH="1">
              <a:off x="5670679" y="1995298"/>
              <a:ext cx="3986" cy="165509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55" name="群組 54"/>
          <p:cNvGrpSpPr/>
          <p:nvPr/>
        </p:nvGrpSpPr>
        <p:grpSpPr>
          <a:xfrm>
            <a:off x="6476796" y="1430906"/>
            <a:ext cx="903516" cy="2494845"/>
            <a:chOff x="5991794" y="1574922"/>
            <a:chExt cx="903516" cy="2494845"/>
          </a:xfrm>
        </p:grpSpPr>
        <p:sp>
          <p:nvSpPr>
            <p:cNvPr id="56" name="矩形 55"/>
            <p:cNvSpPr/>
            <p:nvPr/>
          </p:nvSpPr>
          <p:spPr bwMode="ltGray">
            <a:xfrm>
              <a:off x="5994096" y="1574922"/>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TW</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sp>
          <p:nvSpPr>
            <p:cNvPr id="57" name="矩形 56"/>
            <p:cNvSpPr/>
            <p:nvPr/>
          </p:nvSpPr>
          <p:spPr bwMode="ltGray">
            <a:xfrm>
              <a:off x="5994096" y="2950145"/>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香港公司</a:t>
              </a:r>
              <a:endPar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非</a:t>
              </a: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PEM)</a:t>
              </a:r>
              <a:endParaRPr lang="zh-TW" altLang="en-US" sz="1400"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cxnSp>
          <p:nvCxnSpPr>
            <p:cNvPr id="58" name="直線接點 57"/>
            <p:cNvCxnSpPr>
              <a:stCxn id="56" idx="2"/>
              <a:endCxn id="57" idx="0"/>
            </p:cNvCxnSpPr>
            <p:nvPr/>
          </p:nvCxnSpPr>
          <p:spPr>
            <a:xfrm>
              <a:off x="6444703" y="2010958"/>
              <a:ext cx="0" cy="939187"/>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59" name="直線接點 58"/>
            <p:cNvCxnSpPr>
              <a:stCxn id="57" idx="2"/>
              <a:endCxn id="60" idx="0"/>
            </p:cNvCxnSpPr>
            <p:nvPr/>
          </p:nvCxnSpPr>
          <p:spPr>
            <a:xfrm flipH="1">
              <a:off x="6442401" y="3386181"/>
              <a:ext cx="2302" cy="24755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60" name="矩形 59"/>
            <p:cNvSpPr/>
            <p:nvPr/>
          </p:nvSpPr>
          <p:spPr bwMode="ltGray">
            <a:xfrm>
              <a:off x="5991794" y="3633731"/>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CN</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grpSp>
      <p:grpSp>
        <p:nvGrpSpPr>
          <p:cNvPr id="61" name="群組 60"/>
          <p:cNvGrpSpPr/>
          <p:nvPr/>
        </p:nvGrpSpPr>
        <p:grpSpPr>
          <a:xfrm>
            <a:off x="7772940" y="1434352"/>
            <a:ext cx="903516" cy="2494845"/>
            <a:chOff x="7772940" y="1578368"/>
            <a:chExt cx="903516" cy="2494845"/>
          </a:xfrm>
        </p:grpSpPr>
        <p:sp>
          <p:nvSpPr>
            <p:cNvPr id="62" name="矩形 61"/>
            <p:cNvSpPr/>
            <p:nvPr/>
          </p:nvSpPr>
          <p:spPr bwMode="ltGray">
            <a:xfrm>
              <a:off x="7775242" y="1578368"/>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TW</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sp>
          <p:nvSpPr>
            <p:cNvPr id="63" name="矩形 62"/>
            <p:cNvSpPr/>
            <p:nvPr/>
          </p:nvSpPr>
          <p:spPr bwMode="ltGray">
            <a:xfrm>
              <a:off x="7775242" y="2947099"/>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BVI</a:t>
              </a:r>
              <a:endParaRPr lang="zh-TW" altLang="en-US" sz="1400"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cxnSp>
          <p:nvCxnSpPr>
            <p:cNvPr id="64" name="直線接點 63"/>
            <p:cNvCxnSpPr>
              <a:stCxn id="62" idx="2"/>
              <a:endCxn id="63" idx="0"/>
            </p:cNvCxnSpPr>
            <p:nvPr/>
          </p:nvCxnSpPr>
          <p:spPr>
            <a:xfrm>
              <a:off x="8225849" y="2014404"/>
              <a:ext cx="0" cy="932695"/>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5" name="直線接點 64"/>
            <p:cNvCxnSpPr>
              <a:stCxn id="63" idx="2"/>
              <a:endCxn id="66" idx="0"/>
            </p:cNvCxnSpPr>
            <p:nvPr/>
          </p:nvCxnSpPr>
          <p:spPr>
            <a:xfrm flipH="1">
              <a:off x="8223547" y="3383135"/>
              <a:ext cx="2302" cy="254042"/>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66" name="矩形 65"/>
            <p:cNvSpPr/>
            <p:nvPr/>
          </p:nvSpPr>
          <p:spPr bwMode="ltGray">
            <a:xfrm>
              <a:off x="7772940" y="3637177"/>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CN</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grpSp>
      <p:sp>
        <p:nvSpPr>
          <p:cNvPr id="67" name="Line 1"/>
          <p:cNvSpPr>
            <a:spLocks noChangeShapeType="1"/>
          </p:cNvSpPr>
          <p:nvPr/>
        </p:nvSpPr>
        <p:spPr bwMode="auto">
          <a:xfrm flipV="1">
            <a:off x="251520" y="1967467"/>
            <a:ext cx="8897096" cy="14187"/>
          </a:xfrm>
          <a:prstGeom prst="line">
            <a:avLst/>
          </a:prstGeom>
          <a:noFill/>
          <a:ln w="12700">
            <a:solidFill>
              <a:schemeClr val="bg2">
                <a:lumMod val="50000"/>
              </a:schemeClr>
            </a:solidFill>
            <a:prstDash val="dash"/>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zh-TW" altLang="en-US" sz="1400">
              <a:latin typeface="標楷體" panose="03000509000000000000" pitchFamily="65" charset="-120"/>
              <a:ea typeface="標楷體" panose="03000509000000000000" pitchFamily="65" charset="-120"/>
            </a:endParaRPr>
          </a:p>
        </p:txBody>
      </p:sp>
      <p:sp>
        <p:nvSpPr>
          <p:cNvPr id="68" name="Rectangle 4"/>
          <p:cNvSpPr>
            <a:spLocks noChangeArrowheads="1"/>
          </p:cNvSpPr>
          <p:nvPr/>
        </p:nvSpPr>
        <p:spPr bwMode="auto">
          <a:xfrm>
            <a:off x="140835" y="1680672"/>
            <a:ext cx="806340" cy="34122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square" lIns="122400" tIns="62280" rIns="122400" bIns="62280" anchor="ctr">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9pPr>
          </a:lstStyle>
          <a:p>
            <a:pPr>
              <a:spcBef>
                <a:spcPts val="1750"/>
              </a:spcBef>
              <a:buClrTx/>
              <a:buFontTx/>
              <a:buNone/>
            </a:pPr>
            <a:r>
              <a:rPr lang="zh-TW" altLang="en-US" sz="1400" dirty="0" smtClean="0">
                <a:latin typeface="標楷體" panose="03000509000000000000" pitchFamily="65" charset="-120"/>
                <a:ea typeface="標楷體" panose="03000509000000000000" pitchFamily="65" charset="-120"/>
              </a:rPr>
              <a:t>境內</a:t>
            </a:r>
            <a:endParaRPr lang="zh-TW" altLang="zh-TW" sz="1400" dirty="0">
              <a:latin typeface="標楷體" panose="03000509000000000000" pitchFamily="65" charset="-120"/>
              <a:ea typeface="標楷體" panose="03000509000000000000" pitchFamily="65" charset="-120"/>
            </a:endParaRPr>
          </a:p>
        </p:txBody>
      </p:sp>
      <p:sp>
        <p:nvSpPr>
          <p:cNvPr id="69" name="Rectangle 4"/>
          <p:cNvSpPr>
            <a:spLocks noChangeArrowheads="1"/>
          </p:cNvSpPr>
          <p:nvPr/>
        </p:nvSpPr>
        <p:spPr bwMode="auto">
          <a:xfrm>
            <a:off x="145288" y="1949501"/>
            <a:ext cx="806340" cy="34122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square" lIns="122400" tIns="62280" rIns="122400" bIns="62280" anchor="ctr">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9pPr>
          </a:lstStyle>
          <a:p>
            <a:pPr>
              <a:spcBef>
                <a:spcPts val="1750"/>
              </a:spcBef>
              <a:buClrTx/>
              <a:buFontTx/>
              <a:buNone/>
            </a:pPr>
            <a:r>
              <a:rPr lang="zh-TW" altLang="en-US" sz="1400" dirty="0" smtClean="0">
                <a:latin typeface="標楷體" panose="03000509000000000000" pitchFamily="65" charset="-120"/>
                <a:ea typeface="標楷體" panose="03000509000000000000" pitchFamily="65" charset="-120"/>
              </a:rPr>
              <a:t>境外</a:t>
            </a:r>
            <a:endParaRPr lang="zh-TW" altLang="zh-TW" sz="1400" dirty="0">
              <a:latin typeface="標楷體" panose="03000509000000000000" pitchFamily="65" charset="-120"/>
              <a:ea typeface="標楷體" panose="03000509000000000000" pitchFamily="65" charset="-120"/>
            </a:endParaRPr>
          </a:p>
        </p:txBody>
      </p:sp>
      <p:sp>
        <p:nvSpPr>
          <p:cNvPr id="70" name="矩形 69"/>
          <p:cNvSpPr/>
          <p:nvPr/>
        </p:nvSpPr>
        <p:spPr bwMode="ltGray">
          <a:xfrm>
            <a:off x="35496" y="5589240"/>
            <a:ext cx="9003165" cy="288032"/>
          </a:xfrm>
          <a:prstGeom prst="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err="1" smtClean="0">
              <a:solidFill>
                <a:schemeClr val="bg1"/>
              </a:solidFill>
              <a:latin typeface="標楷體" panose="03000509000000000000" pitchFamily="65" charset="-120"/>
              <a:ea typeface="標楷體" panose="03000509000000000000" pitchFamily="65" charset="-120"/>
              <a:cs typeface="Times New Roman" panose="02020603050405020304" pitchFamily="18" charset="0"/>
            </a:endParaRPr>
          </a:p>
        </p:txBody>
      </p:sp>
      <p:sp>
        <p:nvSpPr>
          <p:cNvPr id="2" name="文字方塊 1"/>
          <p:cNvSpPr txBox="1"/>
          <p:nvPr/>
        </p:nvSpPr>
        <p:spPr>
          <a:xfrm>
            <a:off x="3376292" y="6306428"/>
            <a:ext cx="2198038" cy="307777"/>
          </a:xfrm>
          <a:prstGeom prst="rect">
            <a:avLst/>
          </a:prstGeom>
          <a:noFill/>
        </p:spPr>
        <p:txBody>
          <a:bodyPr wrap="none" rtlCol="0">
            <a:spAutoFit/>
          </a:bodyPr>
          <a:lstStyle/>
          <a:p>
            <a:r>
              <a:rPr lang="zh-TW" altLang="en-US" sz="1400" dirty="0" smtClean="0">
                <a:ea typeface="華康中楷體" panose="02010609000101010101" pitchFamily="49" charset="-120"/>
              </a:rPr>
              <a:t>註：假設</a:t>
            </a:r>
            <a:r>
              <a:rPr lang="en-US" altLang="zh-TW" sz="1400" dirty="0" smtClean="0">
                <a:ea typeface="華康中楷體" panose="02010609000101010101" pitchFamily="49" charset="-120"/>
              </a:rPr>
              <a:t>CN</a:t>
            </a:r>
            <a:r>
              <a:rPr lang="zh-TW" altLang="en-US" sz="1400" dirty="0" smtClean="0">
                <a:ea typeface="華康中楷體" panose="02010609000101010101" pitchFamily="49" charset="-120"/>
              </a:rPr>
              <a:t>公司盈餘</a:t>
            </a:r>
            <a:r>
              <a:rPr lang="en-US" altLang="zh-TW" sz="1400" dirty="0" smtClean="0">
                <a:ea typeface="華康中楷體" panose="02010609000101010101" pitchFamily="49" charset="-120"/>
              </a:rPr>
              <a:t>$100</a:t>
            </a:r>
            <a:endParaRPr lang="zh-TW" altLang="en-US" sz="1400" dirty="0">
              <a:ea typeface="華康中楷體" panose="02010609000101010101" pitchFamily="49" charset="-120"/>
            </a:endParaRPr>
          </a:p>
        </p:txBody>
      </p:sp>
    </p:spTree>
    <p:extLst>
      <p:ext uri="{BB962C8B-B14F-4D97-AF65-F5344CB8AC3E}">
        <p14:creationId xmlns:p14="http://schemas.microsoft.com/office/powerpoint/2010/main" xmlns="" val="18996351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32</a:t>
            </a:fld>
            <a:endParaRPr lang="zh-TW" altLang="en-US"/>
          </a:p>
        </p:txBody>
      </p:sp>
      <p:sp>
        <p:nvSpPr>
          <p:cNvPr id="5" name="Rectangle 2"/>
          <p:cNvSpPr txBox="1">
            <a:spLocks noChangeArrowheads="1"/>
          </p:cNvSpPr>
          <p:nvPr/>
        </p:nvSpPr>
        <p:spPr>
          <a:xfrm>
            <a:off x="107504" y="188640"/>
            <a:ext cx="8844289"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600" b="1" dirty="0" smtClean="0">
                <a:latin typeface="標楷體" pitchFamily="65" charset="-120"/>
                <a:ea typeface="標楷體" pitchFamily="65" charset="-120"/>
              </a:rPr>
              <a:t>2.2</a:t>
            </a:r>
            <a:r>
              <a:rPr lang="zh-TW" altLang="en-US" sz="3600" b="1" dirty="0" smtClean="0">
                <a:latin typeface="標楷體" pitchFamily="65" charset="-120"/>
                <a:ea typeface="標楷體" pitchFamily="65" charset="-120"/>
              </a:rPr>
              <a:t>  大陸</a:t>
            </a:r>
            <a:r>
              <a:rPr lang="zh-TW" altLang="en-US" sz="3600" b="1" dirty="0">
                <a:latin typeface="標楷體" pitchFamily="65" charset="-120"/>
                <a:ea typeface="標楷體" pitchFamily="65" charset="-120"/>
              </a:rPr>
              <a:t>投資架構</a:t>
            </a:r>
            <a:r>
              <a:rPr lang="en-US" altLang="zh-TW" sz="3600" b="1" dirty="0">
                <a:latin typeface="標楷體" pitchFamily="65" charset="-120"/>
                <a:ea typeface="標楷體" pitchFamily="65" charset="-120"/>
              </a:rPr>
              <a:t>-CN</a:t>
            </a:r>
            <a:r>
              <a:rPr lang="zh-TW" altLang="en-US" sz="3600" b="1" dirty="0">
                <a:latin typeface="標楷體" pitchFamily="65" charset="-120"/>
                <a:ea typeface="標楷體" pitchFamily="65" charset="-120"/>
              </a:rPr>
              <a:t>公司不分配</a:t>
            </a:r>
            <a:r>
              <a:rPr lang="zh-TW" altLang="en-US" sz="3600" b="1" dirty="0" smtClean="0">
                <a:latin typeface="標楷體" pitchFamily="65" charset="-120"/>
                <a:ea typeface="標楷體" pitchFamily="65" charset="-120"/>
              </a:rPr>
              <a:t>盈餘</a:t>
            </a:r>
            <a:endParaRPr lang="en-US" altLang="zh-TW" sz="4000" b="1" dirty="0" smtClean="0">
              <a:latin typeface="標楷體" pitchFamily="65" charset="-120"/>
              <a:ea typeface="標楷體" pitchFamily="65" charset="-120"/>
            </a:endParaRPr>
          </a:p>
        </p:txBody>
      </p:sp>
      <p:graphicFrame>
        <p:nvGraphicFramePr>
          <p:cNvPr id="71" name="表格 70"/>
          <p:cNvGraphicFramePr>
            <a:graphicFrameLocks noGrp="1"/>
          </p:cNvGraphicFramePr>
          <p:nvPr>
            <p:extLst/>
          </p:nvPr>
        </p:nvGraphicFramePr>
        <p:xfrm>
          <a:off x="316747" y="4221088"/>
          <a:ext cx="8559329" cy="1894452"/>
        </p:xfrm>
        <a:graphic>
          <a:graphicData uri="http://schemas.openxmlformats.org/drawingml/2006/table">
            <a:tbl>
              <a:tblPr firstRow="1">
                <a:tableStyleId>{5C22544A-7EE6-4342-B048-85BDC9FD1C3A}</a:tableStyleId>
              </a:tblPr>
              <a:tblGrid>
                <a:gridCol w="864096"/>
                <a:gridCol w="1291330"/>
                <a:gridCol w="1084934"/>
                <a:gridCol w="1250112"/>
                <a:gridCol w="1429777"/>
                <a:gridCol w="1213649"/>
                <a:gridCol w="1425431"/>
              </a:tblGrid>
              <a:tr h="208163">
                <a:tc gridSpan="4">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TW" altLang="en-US" sz="1600" dirty="0" smtClean="0">
                          <a:latin typeface="標楷體" panose="03000509000000000000" pitchFamily="65" charset="-120"/>
                          <a:ea typeface="標楷體" panose="03000509000000000000" pitchFamily="65" charset="-120"/>
                          <a:cs typeface="Times New Roman" panose="02020603050405020304" pitchFamily="18" charset="0"/>
                        </a:rPr>
                        <a:t>兩岸租稅協議生效前</a:t>
                      </a:r>
                    </a:p>
                  </a:txBody>
                  <a:tcPr marL="0" marR="0" marT="0" marB="0" anchor="ctr">
                    <a:lnR w="28575" cap="flat" cmpd="sng" algn="ctr">
                      <a:solidFill>
                        <a:schemeClr val="bg1"/>
                      </a:solidFill>
                      <a:prstDash val="solid"/>
                      <a:round/>
                      <a:headEnd type="none" w="med" len="med"/>
                      <a:tailEnd type="none" w="med" len="med"/>
                    </a:lnR>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3">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zh-TW" altLang="en-US" sz="1600" b="1" kern="1200" dirty="0" smtClean="0">
                          <a:solidFill>
                            <a:schemeClr val="lt1"/>
                          </a:solidFill>
                          <a:latin typeface="標楷體" panose="03000509000000000000" pitchFamily="65" charset="-120"/>
                          <a:ea typeface="標楷體" panose="03000509000000000000" pitchFamily="65" charset="-120"/>
                          <a:cs typeface="Times New Roman" panose="02020603050405020304" pitchFamily="18" charset="0"/>
                        </a:rPr>
                        <a:t>兩岸租稅協議生效後</a:t>
                      </a:r>
                      <a:endParaRPr lang="en-US" altLang="zh-TW" sz="1600" b="1" kern="1200" dirty="0" smtClean="0">
                        <a:solidFill>
                          <a:schemeClr val="lt1"/>
                        </a:solidFill>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lnL w="28575" cap="flat" cmpd="sng" algn="ctr">
                      <a:solidFill>
                        <a:schemeClr val="bg1"/>
                      </a:solidFill>
                      <a:prstDash val="solid"/>
                      <a:round/>
                      <a:headEnd type="none" w="med" len="med"/>
                      <a:tailEnd type="none" w="med" len="med"/>
                    </a:lnL>
                  </a:tcPr>
                </a:tc>
                <a:tc hMerge="1">
                  <a:txBody>
                    <a:bodyPr/>
                    <a:lstStyle/>
                    <a:p>
                      <a:endParaRPr lang="zh-TW" altLang="en-US"/>
                    </a:p>
                  </a:txBody>
                  <a:tcPr/>
                </a:tc>
                <a:tc hMerge="1">
                  <a:txBody>
                    <a:bodyPr/>
                    <a:lstStyle/>
                    <a:p>
                      <a:endParaRPr lang="zh-TW" altLang="en-US"/>
                    </a:p>
                  </a:txBody>
                  <a:tcPr/>
                </a:tc>
              </a:tr>
              <a:tr h="275102">
                <a:tc>
                  <a:txBody>
                    <a:bodyPr/>
                    <a:lstStyle/>
                    <a:p>
                      <a:pPr algn="l" fontAlgn="ctr"/>
                      <a:r>
                        <a:rPr lang="en-US" altLang="zh-TW" sz="1600" b="1"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CN</a:t>
                      </a:r>
                      <a:r>
                        <a:rPr lang="en-US" altLang="zh-TW" sz="1600" b="1" u="none" strike="noStrike" baseline="0" dirty="0" smtClean="0">
                          <a:effectLst/>
                          <a:latin typeface="標楷體" panose="03000509000000000000" pitchFamily="65" charset="-120"/>
                          <a:ea typeface="標楷體" panose="03000509000000000000" pitchFamily="65" charset="-120"/>
                          <a:cs typeface="Times New Roman" panose="02020603050405020304" pitchFamily="18" charset="0"/>
                        </a:rPr>
                        <a:t> Tax</a:t>
                      </a:r>
                      <a:endParaRPr lang="zh-TW" altLang="en-US" sz="1600" b="1"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tc>
                <a:tc>
                  <a:txBody>
                    <a:bodyPr/>
                    <a:lstStyle/>
                    <a:p>
                      <a:pPr algn="ct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0</a:t>
                      </a:r>
                    </a:p>
                  </a:txBody>
                  <a:tcPr marL="0" marR="0" marT="0" marB="0" anchor="ctr">
                    <a:solidFill>
                      <a:schemeClr val="bg2">
                        <a:lumMod val="95000"/>
                      </a:schemeClr>
                    </a:solidFill>
                  </a:tcPr>
                </a:tc>
                <a:tc>
                  <a:txBody>
                    <a:bodyPr/>
                    <a:lstStyle/>
                    <a:p>
                      <a:pPr algn="ctr" fontAlgn="ctr"/>
                      <a:r>
                        <a:rPr lang="en-US" altLang="zh-TW" sz="1600" b="0" i="0" u="none" strike="noStrike"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0</a:t>
                      </a:r>
                      <a:endPar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b="0" i="0" u="none" strike="noStrike"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0</a:t>
                      </a:r>
                      <a:endPar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b="0" i="0" u="none" strike="noStrike"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0</a:t>
                      </a:r>
                      <a:endPar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c>
                  <a:txBody>
                    <a:bodyPr/>
                    <a:lstStyle/>
                    <a:p>
                      <a:pPr algn="ctr" fontAlgn="ctr"/>
                      <a:r>
                        <a:rPr lang="en-US" altLang="zh-TW" sz="1600" b="0" i="0" u="none" strike="noStrike"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0</a:t>
                      </a:r>
                      <a:endPar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c>
                  <a:txBody>
                    <a:bodyPr/>
                    <a:lstStyle/>
                    <a:p>
                      <a:pPr algn="ctr" fontAlgn="ctr"/>
                      <a:r>
                        <a:rPr lang="en-US" altLang="zh-TW" sz="1600" b="0" i="0" u="none" strike="noStrike"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0</a:t>
                      </a:r>
                      <a:endPar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r>
              <a:tr h="275102">
                <a:tc>
                  <a:txBody>
                    <a:bodyPr/>
                    <a:lstStyle/>
                    <a:p>
                      <a:pPr algn="l" fontAlgn="ctr"/>
                      <a:r>
                        <a:rPr lang="en-US" altLang="zh-TW" sz="1600" b="1"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TW Tax</a:t>
                      </a:r>
                    </a:p>
                  </a:txBody>
                  <a:tcPr marL="0" marR="0" marT="0" marB="0" anchor="ctr"/>
                </a:tc>
                <a:tc>
                  <a:txBody>
                    <a:bodyPr/>
                    <a:lstStyle/>
                    <a:p>
                      <a:pPr algn="ctr" fontAlgn="ct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c>
                  <a:txBody>
                    <a:bodyPr/>
                    <a:lstStyle/>
                    <a:p>
                      <a:pPr algn="ctr" fontAlgn="ct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c>
                  <a:txBody>
                    <a:bodyPr/>
                    <a:lstStyle/>
                    <a:p>
                      <a:pPr algn="ctr" fontAlgn="ct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r>
              <a:tr h="275102">
                <a:tc>
                  <a:txBody>
                    <a:bodyPr/>
                    <a:lstStyle/>
                    <a:p>
                      <a:pPr marL="266700" marR="0" lvl="1" indent="0" algn="l" defTabSz="914400" rtl="0" eaLnBrk="1" fontAlgn="ctr" latinLnBrk="0" hangingPunct="1">
                        <a:lnSpc>
                          <a:spcPct val="100000"/>
                        </a:lnSpc>
                        <a:spcBef>
                          <a:spcPts val="0"/>
                        </a:spcBef>
                        <a:spcAft>
                          <a:spcPts val="0"/>
                        </a:spcAft>
                        <a:buClrTx/>
                        <a:buSzTx/>
                        <a:buFontTx/>
                        <a:buNone/>
                        <a:tabLst/>
                        <a:defRPr/>
                      </a:pP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CIT</a:t>
                      </a:r>
                    </a:p>
                  </a:txBody>
                  <a:tcPr marL="0" marR="0" marT="0" marB="0" anchor="ctr"/>
                </a:tc>
                <a:tc>
                  <a:txBody>
                    <a:bodyPr/>
                    <a:lstStyle/>
                    <a:p>
                      <a:pPr algn="ctr" fontAlgn="ctr"/>
                      <a:r>
                        <a:rPr lang="en-US" altLang="zh-TW" sz="1600" b="0" i="0" u="none" strike="noStrike"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0</a:t>
                      </a:r>
                      <a:endPar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b="0" i="0" u="none" strike="noStrike"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0</a:t>
                      </a:r>
                      <a:endPar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b="0" i="0" u="none" strike="noStrike"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0</a:t>
                      </a:r>
                      <a:endPar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b="0" i="0" u="none" strike="noStrike"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0</a:t>
                      </a:r>
                      <a:endPar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c>
                  <a:txBody>
                    <a:bodyPr/>
                    <a:lstStyle/>
                    <a:p>
                      <a:pPr algn="ctr" fontAlgn="ctr"/>
                      <a:r>
                        <a:rPr lang="en-US" altLang="zh-TW" sz="1600" b="0" i="0" u="none" strike="noStrike"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0</a:t>
                      </a:r>
                      <a:endPar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c>
                  <a:txBody>
                    <a:bodyPr/>
                    <a:lstStyle/>
                    <a:p>
                      <a:pPr algn="ct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0</a:t>
                      </a:r>
                    </a:p>
                  </a:txBody>
                  <a:tcPr marL="0" marR="0" marT="0" marB="0" anchor="ctr">
                    <a:solidFill>
                      <a:schemeClr val="tx2">
                        <a:lumMod val="20000"/>
                        <a:lumOff val="80000"/>
                      </a:schemeClr>
                    </a:solidFill>
                  </a:tcPr>
                </a:tc>
              </a:tr>
              <a:tr h="275102">
                <a:tc>
                  <a:txBody>
                    <a:bodyPr/>
                    <a:lstStyle/>
                    <a:p>
                      <a:pPr marL="266700" marR="0" lvl="1" indent="0" algn="l" defTabSz="914400" rtl="0" eaLnBrk="1" fontAlgn="ctr" latinLnBrk="0" hangingPunct="1">
                        <a:lnSpc>
                          <a:spcPct val="100000"/>
                        </a:lnSpc>
                        <a:spcBef>
                          <a:spcPts val="0"/>
                        </a:spcBef>
                        <a:spcAft>
                          <a:spcPts val="0"/>
                        </a:spcAft>
                        <a:buClrTx/>
                        <a:buSzTx/>
                        <a:buFontTx/>
                        <a:buNone/>
                        <a:tabLst/>
                        <a:defRPr/>
                      </a:pP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ARE</a:t>
                      </a:r>
                    </a:p>
                  </a:txBody>
                  <a:tcPr marL="0" marR="0" marT="0" marB="0" anchor="ctr"/>
                </a:tc>
                <a:tc>
                  <a:txBody>
                    <a:bodyPr/>
                    <a:lstStyle/>
                    <a:p>
                      <a:pPr algn="ct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10</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b="0" i="0" u="none" strike="noStrike"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10</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b="0" i="0" u="none" strike="noStrike"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10</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10</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c>
                  <a:txBody>
                    <a:bodyPr/>
                    <a:lstStyle/>
                    <a:p>
                      <a:pPr algn="ct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10</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c>
                  <a:txBody>
                    <a:bodyPr/>
                    <a:lstStyle/>
                    <a:p>
                      <a:pPr algn="ct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20</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r>
              <a:tr h="275102">
                <a:tc>
                  <a:txBody>
                    <a:bodyPr/>
                    <a:lstStyle/>
                    <a:p>
                      <a:pPr algn="l" fontAlgn="ctr"/>
                      <a:r>
                        <a:rPr lang="zh-TW" altLang="en-US" sz="1600" b="1"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總</a:t>
                      </a:r>
                      <a:r>
                        <a:rPr lang="zh-TW" altLang="en-US" sz="1600" b="1" u="none" strike="noStrike" dirty="0">
                          <a:effectLst/>
                          <a:latin typeface="標楷體" panose="03000509000000000000" pitchFamily="65" charset="-120"/>
                          <a:ea typeface="標楷體" panose="03000509000000000000" pitchFamily="65" charset="-120"/>
                          <a:cs typeface="Times New Roman" panose="02020603050405020304" pitchFamily="18" charset="0"/>
                        </a:rPr>
                        <a:t>稅負</a:t>
                      </a:r>
                      <a:endParaRPr lang="zh-TW" altLang="en-US" sz="1600" b="1"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tc>
                <a:tc>
                  <a:txBody>
                    <a:bodyPr/>
                    <a:lstStyle/>
                    <a:p>
                      <a:pPr algn="ctr" fontAlgn="ctr"/>
                      <a:r>
                        <a:rPr lang="en-US" altLang="zh-TW" sz="1600" b="1"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10</a:t>
                      </a:r>
                      <a:endParaRPr lang="en-US" altLang="zh-TW" sz="1600" b="1"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b="1"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10</a:t>
                      </a:r>
                      <a:endParaRPr lang="en-US" altLang="zh-TW" sz="1600" b="1"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b="1"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10</a:t>
                      </a:r>
                      <a:endParaRPr lang="en-US" altLang="zh-TW" sz="1600" b="1"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b="1"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10</a:t>
                      </a:r>
                      <a:endParaRPr lang="en-US" altLang="zh-TW" sz="1600" b="1"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c>
                  <a:txBody>
                    <a:bodyPr/>
                    <a:lstStyle/>
                    <a:p>
                      <a:pPr algn="ctr" fontAlgn="ctr"/>
                      <a:r>
                        <a:rPr lang="en-US" altLang="zh-TW" sz="1600" b="1" i="0" u="none" strike="noStrike" dirty="0" smtClean="0">
                          <a:solidFill>
                            <a:schemeClr val="dk1"/>
                          </a:solidFill>
                          <a:effectLst/>
                          <a:latin typeface="標楷體" panose="03000509000000000000" pitchFamily="65" charset="-120"/>
                          <a:ea typeface="標楷體" panose="03000509000000000000" pitchFamily="65" charset="-120"/>
                          <a:cs typeface="Times New Roman" panose="02020603050405020304" pitchFamily="18" charset="0"/>
                        </a:rPr>
                        <a:t>10</a:t>
                      </a:r>
                      <a:endParaRPr lang="en-US" altLang="zh-TW" sz="1600" b="1"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c>
                  <a:txBody>
                    <a:bodyPr/>
                    <a:lstStyle/>
                    <a:p>
                      <a:pPr algn="ctr" fontAlgn="ctr"/>
                      <a:r>
                        <a:rPr lang="en-US" altLang="zh-TW" sz="1600" b="1" i="0" u="none" strike="noStrike" dirty="0" smtClean="0">
                          <a:solidFill>
                            <a:schemeClr val="dk1"/>
                          </a:solidFill>
                          <a:effectLst/>
                          <a:latin typeface="標楷體" panose="03000509000000000000" pitchFamily="65" charset="-120"/>
                          <a:ea typeface="標楷體" panose="03000509000000000000" pitchFamily="65" charset="-120"/>
                          <a:cs typeface="Times New Roman" panose="02020603050405020304" pitchFamily="18" charset="0"/>
                        </a:rPr>
                        <a:t>20</a:t>
                      </a:r>
                      <a:endParaRPr lang="en-US" altLang="zh-TW" sz="1600" b="1"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r>
              <a:tr h="275102">
                <a:tc>
                  <a:txBody>
                    <a:bodyPr/>
                    <a:lstStyle/>
                    <a:p>
                      <a:pPr algn="l" fontAlgn="ctr"/>
                      <a:r>
                        <a:rPr lang="en-US" sz="1600" b="1"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ICA</a:t>
                      </a:r>
                      <a:r>
                        <a:rPr lang="zh-TW" altLang="en-US" sz="1600" b="1"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餘額</a:t>
                      </a:r>
                      <a:endParaRPr lang="zh-TW" altLang="en-US" sz="1600" b="1"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tc>
                <a:tc>
                  <a:txBody>
                    <a:bodyPr/>
                    <a:lstStyle/>
                    <a:p>
                      <a:pPr algn="ctr" fontAlgn="ctr"/>
                      <a:r>
                        <a:rPr lang="en-US" altLang="zh-TW" sz="1600"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5</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b="0" i="0" u="none" strike="noStrike" dirty="0" smtClean="0">
                          <a:solidFill>
                            <a:schemeClr val="dk1"/>
                          </a:solidFill>
                          <a:effectLst/>
                          <a:latin typeface="標楷體" panose="03000509000000000000" pitchFamily="65" charset="-120"/>
                          <a:ea typeface="標楷體" panose="03000509000000000000" pitchFamily="65" charset="-120"/>
                          <a:cs typeface="Times New Roman" panose="02020603050405020304" pitchFamily="18" charset="0"/>
                        </a:rPr>
                        <a:t>5</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5</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bg2">
                        <a:lumMod val="95000"/>
                      </a:schemeClr>
                    </a:solidFill>
                  </a:tcPr>
                </a:tc>
                <a:tc>
                  <a:txBody>
                    <a:bodyPr/>
                    <a:lstStyle/>
                    <a:p>
                      <a:pPr algn="ctr" fontAlgn="ctr"/>
                      <a:r>
                        <a:rPr lang="en-US" altLang="zh-TW" sz="1600"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5</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c>
                  <a:txBody>
                    <a:bodyPr/>
                    <a:lstStyle/>
                    <a:p>
                      <a:pPr algn="ctr" fontAlgn="ctr"/>
                      <a:r>
                        <a:rPr lang="en-US" altLang="zh-TW" sz="1600" b="0" i="0" u="none" strike="noStrike" dirty="0" smtClean="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rPr>
                        <a:t>5</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c>
                  <a:txBody>
                    <a:bodyPr/>
                    <a:lstStyle/>
                    <a:p>
                      <a:pPr algn="ctr" fontAlgn="ctr"/>
                      <a:r>
                        <a:rPr lang="en-US" altLang="zh-TW" sz="1600" u="none" strike="noStrike" dirty="0" smtClean="0">
                          <a:effectLst/>
                          <a:latin typeface="標楷體" panose="03000509000000000000" pitchFamily="65" charset="-120"/>
                          <a:ea typeface="標楷體" panose="03000509000000000000" pitchFamily="65" charset="-120"/>
                          <a:cs typeface="Times New Roman" panose="02020603050405020304" pitchFamily="18" charset="0"/>
                        </a:rPr>
                        <a:t>10</a:t>
                      </a:r>
                      <a:endParaRPr lang="en-US" altLang="zh-TW" sz="1600" b="0" i="0" u="none" strike="noStrike" dirty="0">
                        <a:solidFill>
                          <a:srgbClr val="000000"/>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0" marR="0" marT="0" marB="0" anchor="ctr">
                    <a:solidFill>
                      <a:schemeClr val="tx2">
                        <a:lumMod val="20000"/>
                        <a:lumOff val="80000"/>
                      </a:schemeClr>
                    </a:solidFill>
                  </a:tcPr>
                </a:tc>
              </a:tr>
            </a:tbl>
          </a:graphicData>
        </a:graphic>
      </p:graphicFrame>
      <p:sp>
        <p:nvSpPr>
          <p:cNvPr id="72" name="矩形 71"/>
          <p:cNvSpPr/>
          <p:nvPr/>
        </p:nvSpPr>
        <p:spPr bwMode="ltGray">
          <a:xfrm>
            <a:off x="388755" y="5589240"/>
            <a:ext cx="8496944" cy="288032"/>
          </a:xfrm>
          <a:prstGeom prst="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err="1" smtClean="0">
              <a:solidFill>
                <a:schemeClr val="bg1"/>
              </a:solidFill>
              <a:latin typeface="標楷體" panose="03000509000000000000" pitchFamily="65" charset="-120"/>
              <a:ea typeface="標楷體" panose="03000509000000000000" pitchFamily="65" charset="-120"/>
              <a:cs typeface="Times New Roman" panose="02020603050405020304" pitchFamily="18" charset="0"/>
            </a:endParaRPr>
          </a:p>
        </p:txBody>
      </p:sp>
      <p:sp>
        <p:nvSpPr>
          <p:cNvPr id="73" name="矩形 72"/>
          <p:cNvSpPr/>
          <p:nvPr/>
        </p:nvSpPr>
        <p:spPr bwMode="ltGray">
          <a:xfrm>
            <a:off x="1124783" y="1352767"/>
            <a:ext cx="3656460" cy="2676119"/>
          </a:xfrm>
          <a:prstGeom prst="rect">
            <a:avLst/>
          </a:prstGeom>
          <a:solidFill>
            <a:schemeClr val="bg2">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err="1" smtClean="0">
              <a:solidFill>
                <a:schemeClr val="bg1"/>
              </a:solidFill>
              <a:latin typeface="標楷體" panose="03000509000000000000" pitchFamily="65" charset="-120"/>
              <a:ea typeface="標楷體" panose="03000509000000000000" pitchFamily="65" charset="-120"/>
            </a:endParaRPr>
          </a:p>
        </p:txBody>
      </p:sp>
      <p:sp>
        <p:nvSpPr>
          <p:cNvPr id="74" name="矩形 73"/>
          <p:cNvSpPr/>
          <p:nvPr/>
        </p:nvSpPr>
        <p:spPr bwMode="ltGray">
          <a:xfrm>
            <a:off x="4853251" y="1340768"/>
            <a:ext cx="4032448" cy="2676119"/>
          </a:xfrm>
          <a:prstGeom prst="rect">
            <a:avLst/>
          </a:prstGeom>
          <a:solidFill>
            <a:schemeClr val="tx2">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err="1" smtClean="0">
              <a:solidFill>
                <a:schemeClr val="bg1"/>
              </a:solidFill>
              <a:latin typeface="標楷體" panose="03000509000000000000" pitchFamily="65" charset="-120"/>
              <a:ea typeface="標楷體" panose="03000509000000000000" pitchFamily="65" charset="-120"/>
            </a:endParaRPr>
          </a:p>
        </p:txBody>
      </p:sp>
      <p:grpSp>
        <p:nvGrpSpPr>
          <p:cNvPr id="75" name="群組 74"/>
          <p:cNvGrpSpPr/>
          <p:nvPr/>
        </p:nvGrpSpPr>
        <p:grpSpPr>
          <a:xfrm>
            <a:off x="1587735" y="1412776"/>
            <a:ext cx="905200" cy="2527162"/>
            <a:chOff x="656155" y="1633741"/>
            <a:chExt cx="905200" cy="2527162"/>
          </a:xfrm>
        </p:grpSpPr>
        <p:sp>
          <p:nvSpPr>
            <p:cNvPr id="76" name="矩形 75"/>
            <p:cNvSpPr/>
            <p:nvPr/>
          </p:nvSpPr>
          <p:spPr bwMode="ltGray">
            <a:xfrm>
              <a:off x="660141" y="1633741"/>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TW</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sp>
          <p:nvSpPr>
            <p:cNvPr id="77" name="矩形 76"/>
            <p:cNvSpPr/>
            <p:nvPr/>
          </p:nvSpPr>
          <p:spPr bwMode="ltGray">
            <a:xfrm>
              <a:off x="656155" y="3724867"/>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CN</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cxnSp>
          <p:nvCxnSpPr>
            <p:cNvPr id="78" name="直線接點 77"/>
            <p:cNvCxnSpPr>
              <a:stCxn id="76" idx="2"/>
              <a:endCxn id="77" idx="0"/>
            </p:cNvCxnSpPr>
            <p:nvPr/>
          </p:nvCxnSpPr>
          <p:spPr>
            <a:xfrm flipH="1">
              <a:off x="1106762" y="2069777"/>
              <a:ext cx="3986" cy="165509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79" name="群組 78"/>
          <p:cNvGrpSpPr/>
          <p:nvPr/>
        </p:nvGrpSpPr>
        <p:grpSpPr>
          <a:xfrm>
            <a:off x="2615752" y="1448659"/>
            <a:ext cx="903516" cy="2494845"/>
            <a:chOff x="1633363" y="1649401"/>
            <a:chExt cx="903516" cy="2494845"/>
          </a:xfrm>
        </p:grpSpPr>
        <p:sp>
          <p:nvSpPr>
            <p:cNvPr id="80" name="矩形 79"/>
            <p:cNvSpPr/>
            <p:nvPr/>
          </p:nvSpPr>
          <p:spPr bwMode="ltGray">
            <a:xfrm>
              <a:off x="1635665" y="1649401"/>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TW</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sp>
          <p:nvSpPr>
            <p:cNvPr id="81" name="矩形 80"/>
            <p:cNvSpPr/>
            <p:nvPr/>
          </p:nvSpPr>
          <p:spPr bwMode="ltGray">
            <a:xfrm>
              <a:off x="1635665" y="3024624"/>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香港公司</a:t>
              </a:r>
              <a:endParaRPr lang="zh-TW" altLang="en-US" sz="1400"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cxnSp>
          <p:nvCxnSpPr>
            <p:cNvPr id="82" name="直線接點 81"/>
            <p:cNvCxnSpPr>
              <a:stCxn id="80" idx="2"/>
              <a:endCxn id="81" idx="0"/>
            </p:cNvCxnSpPr>
            <p:nvPr/>
          </p:nvCxnSpPr>
          <p:spPr>
            <a:xfrm>
              <a:off x="2086272" y="2085437"/>
              <a:ext cx="0" cy="939187"/>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3" name="直線接點 82"/>
            <p:cNvCxnSpPr>
              <a:stCxn id="81" idx="2"/>
              <a:endCxn id="84" idx="0"/>
            </p:cNvCxnSpPr>
            <p:nvPr/>
          </p:nvCxnSpPr>
          <p:spPr>
            <a:xfrm flipH="1">
              <a:off x="2083970" y="3460660"/>
              <a:ext cx="2302" cy="24755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84" name="矩形 83"/>
            <p:cNvSpPr/>
            <p:nvPr/>
          </p:nvSpPr>
          <p:spPr bwMode="ltGray">
            <a:xfrm>
              <a:off x="1633363" y="3708210"/>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CN</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grpSp>
      <p:grpSp>
        <p:nvGrpSpPr>
          <p:cNvPr id="85" name="群組 84"/>
          <p:cNvGrpSpPr/>
          <p:nvPr/>
        </p:nvGrpSpPr>
        <p:grpSpPr>
          <a:xfrm>
            <a:off x="3692909" y="1448659"/>
            <a:ext cx="903516" cy="2494845"/>
            <a:chOff x="2641475" y="1652847"/>
            <a:chExt cx="903516" cy="2494845"/>
          </a:xfrm>
        </p:grpSpPr>
        <p:sp>
          <p:nvSpPr>
            <p:cNvPr id="86" name="矩形 85"/>
            <p:cNvSpPr/>
            <p:nvPr/>
          </p:nvSpPr>
          <p:spPr bwMode="ltGray">
            <a:xfrm>
              <a:off x="2643777" y="1652847"/>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TW</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sp>
          <p:nvSpPr>
            <p:cNvPr id="87" name="矩形 86"/>
            <p:cNvSpPr/>
            <p:nvPr/>
          </p:nvSpPr>
          <p:spPr bwMode="ltGray">
            <a:xfrm>
              <a:off x="2643777" y="3021578"/>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BVI</a:t>
              </a:r>
              <a:endParaRPr lang="zh-TW" altLang="en-US" sz="1400"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cxnSp>
          <p:nvCxnSpPr>
            <p:cNvPr id="88" name="直線接點 87"/>
            <p:cNvCxnSpPr>
              <a:stCxn id="86" idx="2"/>
              <a:endCxn id="87" idx="0"/>
            </p:cNvCxnSpPr>
            <p:nvPr/>
          </p:nvCxnSpPr>
          <p:spPr>
            <a:xfrm>
              <a:off x="3094384" y="2088883"/>
              <a:ext cx="0" cy="932695"/>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9" name="直線接點 88"/>
            <p:cNvCxnSpPr>
              <a:stCxn id="87" idx="2"/>
              <a:endCxn id="90" idx="0"/>
            </p:cNvCxnSpPr>
            <p:nvPr/>
          </p:nvCxnSpPr>
          <p:spPr>
            <a:xfrm flipH="1">
              <a:off x="3092082" y="3457614"/>
              <a:ext cx="2302" cy="254042"/>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90" name="矩形 89"/>
            <p:cNvSpPr/>
            <p:nvPr/>
          </p:nvSpPr>
          <p:spPr bwMode="ltGray">
            <a:xfrm>
              <a:off x="2641475" y="3711656"/>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CN</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grpSp>
      <p:grpSp>
        <p:nvGrpSpPr>
          <p:cNvPr id="91" name="群組 90"/>
          <p:cNvGrpSpPr/>
          <p:nvPr/>
        </p:nvGrpSpPr>
        <p:grpSpPr>
          <a:xfrm>
            <a:off x="5213290" y="1415246"/>
            <a:ext cx="905200" cy="2527162"/>
            <a:chOff x="5220072" y="1559262"/>
            <a:chExt cx="905200" cy="2527162"/>
          </a:xfrm>
        </p:grpSpPr>
        <p:sp>
          <p:nvSpPr>
            <p:cNvPr id="92" name="矩形 91"/>
            <p:cNvSpPr/>
            <p:nvPr/>
          </p:nvSpPr>
          <p:spPr bwMode="ltGray">
            <a:xfrm>
              <a:off x="5224058" y="1559262"/>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TW</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sp>
          <p:nvSpPr>
            <p:cNvPr id="93" name="矩形 92"/>
            <p:cNvSpPr/>
            <p:nvPr/>
          </p:nvSpPr>
          <p:spPr bwMode="ltGray">
            <a:xfrm>
              <a:off x="5220072" y="3650388"/>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CN</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cxnSp>
          <p:nvCxnSpPr>
            <p:cNvPr id="94" name="直線接點 93"/>
            <p:cNvCxnSpPr>
              <a:stCxn id="92" idx="2"/>
              <a:endCxn id="93" idx="0"/>
            </p:cNvCxnSpPr>
            <p:nvPr/>
          </p:nvCxnSpPr>
          <p:spPr>
            <a:xfrm flipH="1">
              <a:off x="5670679" y="1995298"/>
              <a:ext cx="3986" cy="165509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95" name="群組 94"/>
          <p:cNvGrpSpPr/>
          <p:nvPr/>
        </p:nvGrpSpPr>
        <p:grpSpPr>
          <a:xfrm>
            <a:off x="6470014" y="1430906"/>
            <a:ext cx="903516" cy="2494845"/>
            <a:chOff x="5991794" y="1574922"/>
            <a:chExt cx="903516" cy="2494845"/>
          </a:xfrm>
        </p:grpSpPr>
        <p:sp>
          <p:nvSpPr>
            <p:cNvPr id="96" name="矩形 95"/>
            <p:cNvSpPr/>
            <p:nvPr/>
          </p:nvSpPr>
          <p:spPr bwMode="ltGray">
            <a:xfrm>
              <a:off x="5994096" y="1574922"/>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TW</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sp>
          <p:nvSpPr>
            <p:cNvPr id="97" name="矩形 96"/>
            <p:cNvSpPr/>
            <p:nvPr/>
          </p:nvSpPr>
          <p:spPr bwMode="ltGray">
            <a:xfrm>
              <a:off x="5994096" y="2950145"/>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香港公司</a:t>
              </a:r>
              <a:endPar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非</a:t>
              </a: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PEM)</a:t>
              </a:r>
              <a:endParaRPr lang="zh-TW" altLang="en-US" sz="1400"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cxnSp>
          <p:nvCxnSpPr>
            <p:cNvPr id="98" name="直線接點 97"/>
            <p:cNvCxnSpPr>
              <a:stCxn id="96" idx="2"/>
              <a:endCxn id="97" idx="0"/>
            </p:cNvCxnSpPr>
            <p:nvPr/>
          </p:nvCxnSpPr>
          <p:spPr>
            <a:xfrm>
              <a:off x="6444703" y="2010958"/>
              <a:ext cx="0" cy="939187"/>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9" name="直線接點 98"/>
            <p:cNvCxnSpPr>
              <a:stCxn id="97" idx="2"/>
              <a:endCxn id="100" idx="0"/>
            </p:cNvCxnSpPr>
            <p:nvPr/>
          </p:nvCxnSpPr>
          <p:spPr>
            <a:xfrm flipH="1">
              <a:off x="6442401" y="3386181"/>
              <a:ext cx="2302" cy="24755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00" name="矩形 99"/>
            <p:cNvSpPr/>
            <p:nvPr/>
          </p:nvSpPr>
          <p:spPr bwMode="ltGray">
            <a:xfrm>
              <a:off x="5991794" y="3633731"/>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CN</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grpSp>
      <p:grpSp>
        <p:nvGrpSpPr>
          <p:cNvPr id="101" name="群組 100"/>
          <p:cNvGrpSpPr/>
          <p:nvPr/>
        </p:nvGrpSpPr>
        <p:grpSpPr>
          <a:xfrm>
            <a:off x="7766158" y="1434352"/>
            <a:ext cx="903516" cy="2494845"/>
            <a:chOff x="7772940" y="1578368"/>
            <a:chExt cx="903516" cy="2494845"/>
          </a:xfrm>
        </p:grpSpPr>
        <p:sp>
          <p:nvSpPr>
            <p:cNvPr id="102" name="矩形 101"/>
            <p:cNvSpPr/>
            <p:nvPr/>
          </p:nvSpPr>
          <p:spPr bwMode="ltGray">
            <a:xfrm>
              <a:off x="7775242" y="1578368"/>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TW</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sp>
          <p:nvSpPr>
            <p:cNvPr id="103" name="矩形 102"/>
            <p:cNvSpPr/>
            <p:nvPr/>
          </p:nvSpPr>
          <p:spPr bwMode="ltGray">
            <a:xfrm>
              <a:off x="7775242" y="2947099"/>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BVI</a:t>
              </a:r>
            </a:p>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(TW PEM)</a:t>
              </a:r>
              <a:endParaRPr lang="zh-TW" altLang="en-US" sz="1400"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cxnSp>
          <p:nvCxnSpPr>
            <p:cNvPr id="104" name="直線接點 103"/>
            <p:cNvCxnSpPr>
              <a:stCxn id="102" idx="2"/>
              <a:endCxn id="103" idx="0"/>
            </p:cNvCxnSpPr>
            <p:nvPr/>
          </p:nvCxnSpPr>
          <p:spPr>
            <a:xfrm>
              <a:off x="8225849" y="2014404"/>
              <a:ext cx="0" cy="932695"/>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5" name="直線接點 104"/>
            <p:cNvCxnSpPr>
              <a:stCxn id="103" idx="2"/>
              <a:endCxn id="106" idx="0"/>
            </p:cNvCxnSpPr>
            <p:nvPr/>
          </p:nvCxnSpPr>
          <p:spPr>
            <a:xfrm flipH="1">
              <a:off x="8223547" y="3383135"/>
              <a:ext cx="2302" cy="254042"/>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06" name="矩形 105"/>
            <p:cNvSpPr/>
            <p:nvPr/>
          </p:nvSpPr>
          <p:spPr bwMode="ltGray">
            <a:xfrm>
              <a:off x="7772940" y="3637177"/>
              <a:ext cx="901214" cy="436036"/>
            </a:xfrm>
            <a:prstGeom prst="rect">
              <a:avLst/>
            </a:prstGeom>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TW"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CN</a:t>
              </a:r>
              <a:r>
                <a:rPr lang="zh-TW" altLang="en-US" sz="1400" dirty="0" smtClean="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a:t>
              </a:r>
            </a:p>
          </p:txBody>
        </p:sp>
      </p:grpSp>
      <p:sp>
        <p:nvSpPr>
          <p:cNvPr id="107" name="Line 1"/>
          <p:cNvSpPr>
            <a:spLocks noChangeShapeType="1"/>
          </p:cNvSpPr>
          <p:nvPr/>
        </p:nvSpPr>
        <p:spPr bwMode="auto">
          <a:xfrm flipV="1">
            <a:off x="139400" y="1967467"/>
            <a:ext cx="8897096" cy="14187"/>
          </a:xfrm>
          <a:prstGeom prst="line">
            <a:avLst/>
          </a:prstGeom>
          <a:noFill/>
          <a:ln w="12700">
            <a:solidFill>
              <a:schemeClr val="bg2">
                <a:lumMod val="50000"/>
              </a:schemeClr>
            </a:solidFill>
            <a:prstDash val="dash"/>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endParaRPr lang="zh-TW" altLang="en-US" sz="1400">
              <a:latin typeface="標楷體" panose="03000509000000000000" pitchFamily="65" charset="-120"/>
              <a:ea typeface="標楷體" panose="03000509000000000000" pitchFamily="65" charset="-120"/>
            </a:endParaRPr>
          </a:p>
        </p:txBody>
      </p:sp>
      <p:sp>
        <p:nvSpPr>
          <p:cNvPr id="108" name="Rectangle 4"/>
          <p:cNvSpPr>
            <a:spLocks noChangeArrowheads="1"/>
          </p:cNvSpPr>
          <p:nvPr/>
        </p:nvSpPr>
        <p:spPr bwMode="auto">
          <a:xfrm>
            <a:off x="28715" y="1680672"/>
            <a:ext cx="806340" cy="34122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square" lIns="122400" tIns="62280" rIns="122400" bIns="62280" anchor="ctr">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9pPr>
          </a:lstStyle>
          <a:p>
            <a:pPr>
              <a:spcBef>
                <a:spcPts val="1750"/>
              </a:spcBef>
              <a:buClrTx/>
              <a:buFontTx/>
              <a:buNone/>
            </a:pPr>
            <a:r>
              <a:rPr lang="zh-TW" altLang="en-US" sz="1400" dirty="0" smtClean="0">
                <a:latin typeface="標楷體" panose="03000509000000000000" pitchFamily="65" charset="-120"/>
                <a:ea typeface="標楷體" panose="03000509000000000000" pitchFamily="65" charset="-120"/>
              </a:rPr>
              <a:t>境內</a:t>
            </a:r>
            <a:endParaRPr lang="zh-TW" altLang="zh-TW" sz="1400" dirty="0">
              <a:latin typeface="標楷體" panose="03000509000000000000" pitchFamily="65" charset="-120"/>
              <a:ea typeface="標楷體" panose="03000509000000000000" pitchFamily="65" charset="-120"/>
            </a:endParaRPr>
          </a:p>
        </p:txBody>
      </p:sp>
      <p:sp>
        <p:nvSpPr>
          <p:cNvPr id="109" name="Rectangle 4"/>
          <p:cNvSpPr>
            <a:spLocks noChangeArrowheads="1"/>
          </p:cNvSpPr>
          <p:nvPr/>
        </p:nvSpPr>
        <p:spPr bwMode="auto">
          <a:xfrm>
            <a:off x="33168" y="1949501"/>
            <a:ext cx="806340" cy="34122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square" lIns="122400" tIns="62280" rIns="122400" bIns="62280" anchor="ctr">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9pPr>
          </a:lstStyle>
          <a:p>
            <a:pPr>
              <a:spcBef>
                <a:spcPts val="1750"/>
              </a:spcBef>
              <a:buClrTx/>
              <a:buFontTx/>
              <a:buNone/>
            </a:pPr>
            <a:r>
              <a:rPr lang="zh-TW" altLang="en-US" sz="1400" dirty="0" smtClean="0">
                <a:latin typeface="標楷體" panose="03000509000000000000" pitchFamily="65" charset="-120"/>
                <a:ea typeface="標楷體" panose="03000509000000000000" pitchFamily="65" charset="-120"/>
              </a:rPr>
              <a:t>境外</a:t>
            </a:r>
            <a:endParaRPr lang="zh-TW" altLang="zh-TW" sz="1400" dirty="0">
              <a:latin typeface="標楷體" panose="03000509000000000000" pitchFamily="65" charset="-120"/>
              <a:ea typeface="標楷體" panose="03000509000000000000" pitchFamily="65" charset="-120"/>
            </a:endParaRPr>
          </a:p>
        </p:txBody>
      </p:sp>
      <p:sp>
        <p:nvSpPr>
          <p:cNvPr id="43" name="文字方塊 42"/>
          <p:cNvSpPr txBox="1"/>
          <p:nvPr/>
        </p:nvSpPr>
        <p:spPr>
          <a:xfrm>
            <a:off x="3376292" y="6306428"/>
            <a:ext cx="2198038" cy="307777"/>
          </a:xfrm>
          <a:prstGeom prst="rect">
            <a:avLst/>
          </a:prstGeom>
          <a:noFill/>
        </p:spPr>
        <p:txBody>
          <a:bodyPr wrap="none" rtlCol="0">
            <a:spAutoFit/>
          </a:bodyPr>
          <a:lstStyle/>
          <a:p>
            <a:r>
              <a:rPr lang="zh-TW" altLang="en-US" sz="1400" dirty="0" smtClean="0">
                <a:ea typeface="華康中楷體" panose="02010609000101010101" pitchFamily="49" charset="-120"/>
              </a:rPr>
              <a:t>註：假設</a:t>
            </a:r>
            <a:r>
              <a:rPr lang="en-US" altLang="zh-TW" sz="1400" dirty="0" smtClean="0">
                <a:ea typeface="華康中楷體" panose="02010609000101010101" pitchFamily="49" charset="-120"/>
              </a:rPr>
              <a:t>CN</a:t>
            </a:r>
            <a:r>
              <a:rPr lang="zh-TW" altLang="en-US" sz="1400" dirty="0" smtClean="0">
                <a:ea typeface="華康中楷體" panose="02010609000101010101" pitchFamily="49" charset="-120"/>
              </a:rPr>
              <a:t>公司盈餘</a:t>
            </a:r>
            <a:r>
              <a:rPr lang="en-US" altLang="zh-TW" sz="1400" dirty="0" smtClean="0">
                <a:ea typeface="華康中楷體" panose="02010609000101010101" pitchFamily="49" charset="-120"/>
              </a:rPr>
              <a:t>$100</a:t>
            </a:r>
            <a:endParaRPr lang="zh-TW" altLang="en-US" sz="1400" dirty="0">
              <a:ea typeface="華康中楷體" panose="02010609000101010101" pitchFamily="49" charset="-120"/>
            </a:endParaRPr>
          </a:p>
        </p:txBody>
      </p:sp>
    </p:spTree>
    <p:extLst>
      <p:ext uri="{BB962C8B-B14F-4D97-AF65-F5344CB8AC3E}">
        <p14:creationId xmlns:p14="http://schemas.microsoft.com/office/powerpoint/2010/main" xmlns="" val="37911777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圖片 7"/>
          <p:cNvPicPr/>
          <p:nvPr/>
        </p:nvPicPr>
        <p:blipFill>
          <a:blip r:embed="rId2" cstate="print"/>
          <a:stretch>
            <a:fillRect/>
          </a:stretch>
        </p:blipFill>
        <p:spPr>
          <a:xfrm>
            <a:off x="467544" y="1340768"/>
            <a:ext cx="8496944" cy="4680519"/>
          </a:xfrm>
          <a:prstGeom prst="rect">
            <a:avLst/>
          </a:prstGeom>
        </p:spPr>
      </p:pic>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33</a:t>
            </a:fld>
            <a:endParaRPr lang="zh-TW" altLang="en-US"/>
          </a:p>
        </p:txBody>
      </p:sp>
      <p:sp>
        <p:nvSpPr>
          <p:cNvPr id="5" name="Rectangle 2"/>
          <p:cNvSpPr txBox="1">
            <a:spLocks noChangeArrowheads="1"/>
          </p:cNvSpPr>
          <p:nvPr/>
        </p:nvSpPr>
        <p:spPr>
          <a:xfrm>
            <a:off x="107504" y="188640"/>
            <a:ext cx="8844289"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600" b="1" dirty="0" smtClean="0">
                <a:latin typeface="標楷體" pitchFamily="65" charset="-120"/>
                <a:ea typeface="標楷體" pitchFamily="65" charset="-120"/>
              </a:rPr>
              <a:t>2.3</a:t>
            </a:r>
            <a:r>
              <a:rPr lang="zh-TW" altLang="en-US" sz="3600" b="1" dirty="0" smtClean="0">
                <a:latin typeface="標楷體" pitchFamily="65" charset="-120"/>
                <a:ea typeface="標楷體" pitchFamily="65" charset="-120"/>
              </a:rPr>
              <a:t>  反</a:t>
            </a:r>
            <a:r>
              <a:rPr lang="zh-TW" altLang="en-US" sz="3600" b="1" dirty="0">
                <a:latin typeface="標楷體" pitchFamily="65" charset="-120"/>
                <a:ea typeface="標楷體" pitchFamily="65" charset="-120"/>
              </a:rPr>
              <a:t>避稅制度─ </a:t>
            </a:r>
            <a:r>
              <a:rPr lang="en-US" altLang="zh-TW" sz="3600" b="1" dirty="0">
                <a:latin typeface="標楷體" pitchFamily="65" charset="-120"/>
                <a:ea typeface="標楷體" pitchFamily="65" charset="-120"/>
              </a:rPr>
              <a:t>CFC (Controlled  Foreign  Company ) </a:t>
            </a:r>
            <a:endParaRPr lang="en-US" altLang="zh-TW" sz="4000" b="1" dirty="0" smtClean="0">
              <a:latin typeface="標楷體" pitchFamily="65" charset="-120"/>
              <a:ea typeface="標楷體" pitchFamily="65" charset="-120"/>
            </a:endParaRPr>
          </a:p>
        </p:txBody>
      </p:sp>
      <p:sp>
        <p:nvSpPr>
          <p:cNvPr id="7" name="矩形 6"/>
          <p:cNvSpPr/>
          <p:nvPr/>
        </p:nvSpPr>
        <p:spPr>
          <a:xfrm>
            <a:off x="683568" y="1377806"/>
            <a:ext cx="1569660" cy="369332"/>
          </a:xfrm>
          <a:prstGeom prst="rect">
            <a:avLst/>
          </a:prstGeom>
        </p:spPr>
        <p:txBody>
          <a:bodyPr wrap="none">
            <a:spAutoFit/>
          </a:bodyPr>
          <a:lstStyle/>
          <a:p>
            <a:r>
              <a:rPr lang="zh-TW" altLang="en-US" dirty="0">
                <a:latin typeface="標楷體" panose="03000509000000000000" pitchFamily="65" charset="-120"/>
                <a:ea typeface="標楷體" panose="03000509000000000000" pitchFamily="65" charset="-120"/>
              </a:rPr>
              <a:t>受控外國公司</a:t>
            </a:r>
          </a:p>
        </p:txBody>
      </p:sp>
      <p:sp>
        <p:nvSpPr>
          <p:cNvPr id="9" name="矩形 8"/>
          <p:cNvSpPr/>
          <p:nvPr/>
        </p:nvSpPr>
        <p:spPr>
          <a:xfrm>
            <a:off x="3275856" y="5949280"/>
            <a:ext cx="4680520" cy="830997"/>
          </a:xfrm>
          <a:prstGeom prst="rect">
            <a:avLst/>
          </a:prstGeom>
        </p:spPr>
        <p:txBody>
          <a:bodyPr wrap="square">
            <a:spAutoFit/>
          </a:bodyPr>
          <a:lstStyle/>
          <a:p>
            <a:r>
              <a:rPr lang="zh-TW" altLang="en-US" sz="1200" b="1" u="sng" dirty="0">
                <a:latin typeface="標楷體" panose="03000509000000000000" pitchFamily="65" charset="-120"/>
                <a:ea typeface="標楷體" panose="03000509000000000000" pitchFamily="65" charset="-120"/>
              </a:rPr>
              <a:t>日出條款</a:t>
            </a:r>
          </a:p>
          <a:p>
            <a:pPr marL="171450" indent="-171450">
              <a:buFont typeface="Arial" panose="020B0604020202020204" pitchFamily="34" charset="0"/>
              <a:buChar char="•"/>
            </a:pPr>
            <a:r>
              <a:rPr lang="zh-TW" altLang="en-US" sz="1200" dirty="0">
                <a:latin typeface="標楷體" panose="03000509000000000000" pitchFamily="65" charset="-120"/>
                <a:ea typeface="標楷體" panose="03000509000000000000" pitchFamily="65" charset="-120"/>
              </a:rPr>
              <a:t>兩岸租稅協議之執行情形</a:t>
            </a:r>
          </a:p>
          <a:p>
            <a:pPr marL="171450" indent="-171450">
              <a:buFont typeface="Arial" panose="020B0604020202020204" pitchFamily="34" charset="0"/>
              <a:buChar char="•"/>
            </a:pPr>
            <a:r>
              <a:rPr lang="en-US" altLang="zh-TW" sz="1200" dirty="0">
                <a:latin typeface="標楷體" panose="03000509000000000000" pitchFamily="65" charset="-120"/>
                <a:ea typeface="標楷體" panose="03000509000000000000" pitchFamily="65" charset="-120"/>
              </a:rPr>
              <a:t>CRS(Common Reporting Standard,</a:t>
            </a:r>
            <a:r>
              <a:rPr lang="zh-TW" altLang="en-US" sz="1200" dirty="0">
                <a:latin typeface="標楷體" panose="03000509000000000000" pitchFamily="65" charset="-120"/>
                <a:ea typeface="標楷體" panose="03000509000000000000" pitchFamily="65" charset="-120"/>
              </a:rPr>
              <a:t>共同申報準則</a:t>
            </a:r>
            <a:r>
              <a:rPr lang="en-US" altLang="zh-TW" sz="1200" dirty="0">
                <a:latin typeface="標楷體" panose="03000509000000000000" pitchFamily="65" charset="-120"/>
                <a:ea typeface="標楷體" panose="03000509000000000000" pitchFamily="65" charset="-120"/>
              </a:rPr>
              <a:t>)</a:t>
            </a:r>
            <a:r>
              <a:rPr lang="zh-TW" altLang="en-US" sz="1200" dirty="0">
                <a:latin typeface="標楷體" panose="03000509000000000000" pitchFamily="65" charset="-120"/>
                <a:ea typeface="標楷體" panose="03000509000000000000" pitchFamily="65" charset="-120"/>
              </a:rPr>
              <a:t>之執行情形</a:t>
            </a:r>
          </a:p>
          <a:p>
            <a:pPr marL="171450" indent="-171450">
              <a:buFont typeface="Arial" panose="020B0604020202020204" pitchFamily="34" charset="0"/>
              <a:buChar char="•"/>
            </a:pPr>
            <a:r>
              <a:rPr lang="zh-TW" altLang="en-US" sz="1200" dirty="0">
                <a:latin typeface="標楷體" panose="03000509000000000000" pitchFamily="65" charset="-120"/>
                <a:ea typeface="標楷體" panose="03000509000000000000" pitchFamily="65" charset="-120"/>
              </a:rPr>
              <a:t>完成相關的子法規之規劃及落實宣導</a:t>
            </a:r>
          </a:p>
        </p:txBody>
      </p:sp>
    </p:spTree>
    <p:extLst>
      <p:ext uri="{BB962C8B-B14F-4D97-AF65-F5344CB8AC3E}">
        <p14:creationId xmlns:p14="http://schemas.microsoft.com/office/powerpoint/2010/main" xmlns="" val="25166797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196752"/>
            <a:ext cx="8503096" cy="294928"/>
          </a:xfrm>
        </p:spPr>
        <p:txBody>
          <a:bodyPr>
            <a:normAutofit fontScale="90000"/>
          </a:bodyPr>
          <a:lstStyle/>
          <a:p>
            <a:pPr algn="l"/>
            <a:r>
              <a:rPr lang="zh-TW" altLang="en-US" sz="2000" i="0" dirty="0" smtClean="0">
                <a:latin typeface="標楷體" panose="03000509000000000000" pitchFamily="65" charset="-120"/>
                <a:ea typeface="標楷體" panose="03000509000000000000" pitchFamily="65" charset="-120"/>
              </a:rPr>
              <a:t>受控外國公司─台灣公司</a:t>
            </a:r>
            <a:r>
              <a:rPr lang="en-US" altLang="zh-TW" sz="2000" i="0" dirty="0">
                <a:latin typeface="標楷體" panose="03000509000000000000" pitchFamily="65" charset="-120"/>
                <a:ea typeface="標楷體" panose="03000509000000000000" pitchFamily="65" charset="-120"/>
              </a:rPr>
              <a:t>(105.4.29</a:t>
            </a:r>
            <a:r>
              <a:rPr lang="zh-TW" altLang="en-US" sz="2000" i="0" dirty="0">
                <a:latin typeface="標楷體" panose="03000509000000000000" pitchFamily="65" charset="-120"/>
                <a:ea typeface="標楷體" panose="03000509000000000000" pitchFamily="65" charset="-120"/>
              </a:rPr>
              <a:t>經行政院通過</a:t>
            </a:r>
            <a:r>
              <a:rPr lang="en-US" altLang="zh-TW" sz="2000" i="0" dirty="0">
                <a:latin typeface="標楷體" panose="03000509000000000000" pitchFamily="65" charset="-120"/>
                <a:ea typeface="標楷體" panose="03000509000000000000" pitchFamily="65" charset="-120"/>
              </a:rPr>
              <a:t>, 105.7.12</a:t>
            </a:r>
            <a:r>
              <a:rPr lang="zh-TW" altLang="en-US" sz="2000" i="0" dirty="0">
                <a:latin typeface="標楷體" panose="03000509000000000000" pitchFamily="65" charset="-120"/>
                <a:ea typeface="標楷體" panose="03000509000000000000" pitchFamily="65" charset="-120"/>
              </a:rPr>
              <a:t>立法院三讀通過</a:t>
            </a:r>
            <a:r>
              <a:rPr lang="en-US" altLang="zh-TW" sz="2000" i="0" dirty="0" smtClean="0">
                <a:latin typeface="標楷體" panose="03000509000000000000" pitchFamily="65" charset="-120"/>
                <a:ea typeface="標楷體" panose="03000509000000000000" pitchFamily="65" charset="-120"/>
              </a:rPr>
              <a:t>)</a:t>
            </a:r>
            <a:endParaRPr lang="zh-TW" altLang="en-US" sz="2000" dirty="0">
              <a:latin typeface="標楷體" panose="03000509000000000000" pitchFamily="65" charset="-120"/>
              <a:ea typeface="標楷體" panose="03000509000000000000" pitchFamily="65" charset="-120"/>
            </a:endParaRPr>
          </a:p>
        </p:txBody>
      </p:sp>
      <p:sp>
        <p:nvSpPr>
          <p:cNvPr id="38" name="投影片編號版面配置區 37"/>
          <p:cNvSpPr>
            <a:spLocks noGrp="1"/>
          </p:cNvSpPr>
          <p:nvPr>
            <p:ph type="sldNum" sz="quarter" idx="4294967295"/>
          </p:nvPr>
        </p:nvSpPr>
        <p:spPr>
          <a:xfrm>
            <a:off x="7086600" y="6477000"/>
            <a:ext cx="1527048" cy="152400"/>
          </a:xfrm>
          <a:prstGeom prst="rect">
            <a:avLst/>
          </a:prstGeom>
        </p:spPr>
        <p:txBody>
          <a:bodyPr/>
          <a:lstStyle/>
          <a:p>
            <a:r>
              <a:rPr lang="en-US" altLang="zh-TW" dirty="0" smtClean="0"/>
              <a:t> </a:t>
            </a:r>
            <a:fld id="{4EB68878-199B-4828-A562-559DDD5F04B2}" type="slidenum">
              <a:rPr lang="en-US" altLang="zh-TW" smtClean="0"/>
              <a:pPr/>
              <a:t>34</a:t>
            </a:fld>
            <a:endParaRPr lang="zh-TW" altLang="en-US" dirty="0"/>
          </a:p>
        </p:txBody>
      </p:sp>
      <p:sp>
        <p:nvSpPr>
          <p:cNvPr id="39" name="日期版面配置區 38"/>
          <p:cNvSpPr>
            <a:spLocks noGrp="1"/>
          </p:cNvSpPr>
          <p:nvPr>
            <p:ph type="dt" sz="half" idx="4294967295"/>
          </p:nvPr>
        </p:nvSpPr>
        <p:spPr>
          <a:xfrm>
            <a:off x="7086600" y="6324600"/>
            <a:ext cx="1524000" cy="152400"/>
          </a:xfrm>
          <a:prstGeom prst="rect">
            <a:avLst/>
          </a:prstGeom>
        </p:spPr>
        <p:txBody>
          <a:bodyPr/>
          <a:lstStyle/>
          <a:p>
            <a:r>
              <a:rPr lang="en-US" altLang="zh-TW" smtClean="0"/>
              <a:t>2016</a:t>
            </a:r>
            <a:endParaRPr lang="zh-TW" altLang="en-US"/>
          </a:p>
        </p:txBody>
      </p:sp>
      <p:sp>
        <p:nvSpPr>
          <p:cNvPr id="40" name="頁尾版面配置區 39"/>
          <p:cNvSpPr>
            <a:spLocks noGrp="1"/>
          </p:cNvSpPr>
          <p:nvPr>
            <p:ph type="ftr" sz="quarter" idx="4294967295"/>
          </p:nvPr>
        </p:nvSpPr>
        <p:spPr>
          <a:xfrm>
            <a:off x="530352" y="6324600"/>
            <a:ext cx="5260848" cy="150876"/>
          </a:xfrm>
          <a:prstGeom prst="rect">
            <a:avLst/>
          </a:prstGeom>
        </p:spPr>
        <p:txBody>
          <a:bodyPr/>
          <a:lstStyle/>
          <a:p>
            <a:endParaRPr lang="zh-TW" altLang="en-US"/>
          </a:p>
        </p:txBody>
      </p:sp>
      <p:graphicFrame>
        <p:nvGraphicFramePr>
          <p:cNvPr id="8" name="內容版面配置區 3"/>
          <p:cNvGraphicFramePr>
            <a:graphicFrameLocks/>
          </p:cNvGraphicFramePr>
          <p:nvPr>
            <p:extLst>
              <p:ext uri="{D42A27DB-BD31-4B8C-83A1-F6EECF244321}">
                <p14:modId xmlns:p14="http://schemas.microsoft.com/office/powerpoint/2010/main" xmlns="" val="63700113"/>
              </p:ext>
            </p:extLst>
          </p:nvPr>
        </p:nvGraphicFramePr>
        <p:xfrm>
          <a:off x="467544" y="1628800"/>
          <a:ext cx="8178685" cy="4605673"/>
        </p:xfrm>
        <a:graphic>
          <a:graphicData uri="http://schemas.openxmlformats.org/drawingml/2006/table">
            <a:tbl>
              <a:tblPr firstRow="1" bandRow="1">
                <a:tableStyleId>{3C2FFA5D-87B4-456A-9821-1D502468CF0F}</a:tableStyleId>
              </a:tblPr>
              <a:tblGrid>
                <a:gridCol w="1496096"/>
                <a:gridCol w="6682589"/>
              </a:tblGrid>
              <a:tr h="327212">
                <a:tc>
                  <a:txBody>
                    <a:bodyPr/>
                    <a:lstStyle>
                      <a:lvl1pPr marL="0" algn="l" defTabSz="914400" rtl="0" eaLnBrk="1" latinLnBrk="0" hangingPunct="1">
                        <a:defRPr sz="1800" b="1" kern="1200">
                          <a:solidFill>
                            <a:schemeClr val="lt1"/>
                          </a:solidFill>
                          <a:latin typeface="Arial"/>
                          <a:ea typeface=""/>
                          <a:cs typeface=""/>
                        </a:defRPr>
                      </a:lvl1pPr>
                      <a:lvl2pPr marL="457200" algn="l" defTabSz="914400" rtl="0" eaLnBrk="1" latinLnBrk="0" hangingPunct="1">
                        <a:defRPr sz="1800" b="1" kern="1200">
                          <a:solidFill>
                            <a:schemeClr val="lt1"/>
                          </a:solidFill>
                          <a:latin typeface="Arial"/>
                          <a:ea typeface=""/>
                          <a:cs typeface=""/>
                        </a:defRPr>
                      </a:lvl2pPr>
                      <a:lvl3pPr marL="914400" algn="l" defTabSz="914400" rtl="0" eaLnBrk="1" latinLnBrk="0" hangingPunct="1">
                        <a:defRPr sz="1800" b="1" kern="1200">
                          <a:solidFill>
                            <a:schemeClr val="lt1"/>
                          </a:solidFill>
                          <a:latin typeface="Arial"/>
                          <a:ea typeface=""/>
                          <a:cs typeface=""/>
                        </a:defRPr>
                      </a:lvl3pPr>
                      <a:lvl4pPr marL="1371600" algn="l" defTabSz="914400" rtl="0" eaLnBrk="1" latinLnBrk="0" hangingPunct="1">
                        <a:defRPr sz="1800" b="1" kern="1200">
                          <a:solidFill>
                            <a:schemeClr val="lt1"/>
                          </a:solidFill>
                          <a:latin typeface="Arial"/>
                          <a:ea typeface=""/>
                          <a:cs typeface=""/>
                        </a:defRPr>
                      </a:lvl4pPr>
                      <a:lvl5pPr marL="1828800" algn="l" defTabSz="914400" rtl="0" eaLnBrk="1" latinLnBrk="0" hangingPunct="1">
                        <a:defRPr sz="1800" b="1" kern="1200">
                          <a:solidFill>
                            <a:schemeClr val="lt1"/>
                          </a:solidFill>
                          <a:latin typeface="Arial"/>
                          <a:ea typeface=""/>
                          <a:cs typeface=""/>
                        </a:defRPr>
                      </a:lvl5pPr>
                      <a:lvl6pPr marL="2286000" algn="l" defTabSz="914400" rtl="0" eaLnBrk="1" latinLnBrk="0" hangingPunct="1">
                        <a:defRPr sz="1800" b="1" kern="1200">
                          <a:solidFill>
                            <a:schemeClr val="lt1"/>
                          </a:solidFill>
                          <a:latin typeface="Arial"/>
                          <a:ea typeface=""/>
                          <a:cs typeface=""/>
                        </a:defRPr>
                      </a:lvl6pPr>
                      <a:lvl7pPr marL="2743200" algn="l" defTabSz="914400" rtl="0" eaLnBrk="1" latinLnBrk="0" hangingPunct="1">
                        <a:defRPr sz="1800" b="1" kern="1200">
                          <a:solidFill>
                            <a:schemeClr val="lt1"/>
                          </a:solidFill>
                          <a:latin typeface="Arial"/>
                          <a:ea typeface=""/>
                          <a:cs typeface=""/>
                        </a:defRPr>
                      </a:lvl7pPr>
                      <a:lvl8pPr marL="3200400" algn="l" defTabSz="914400" rtl="0" eaLnBrk="1" latinLnBrk="0" hangingPunct="1">
                        <a:defRPr sz="1800" b="1" kern="1200">
                          <a:solidFill>
                            <a:schemeClr val="lt1"/>
                          </a:solidFill>
                          <a:latin typeface="Arial"/>
                          <a:ea typeface=""/>
                          <a:cs typeface=""/>
                        </a:defRPr>
                      </a:lvl8pPr>
                      <a:lvl9pPr marL="3657600" algn="l" defTabSz="914400" rtl="0" eaLnBrk="1" latinLnBrk="0" hangingPunct="1">
                        <a:defRPr sz="1800" b="1" kern="1200">
                          <a:solidFill>
                            <a:schemeClr val="lt1"/>
                          </a:solidFill>
                          <a:latin typeface="Arial"/>
                          <a:ea typeface=""/>
                          <a:cs typeface=""/>
                        </a:defRPr>
                      </a:lvl9pPr>
                    </a:lstStyle>
                    <a:p>
                      <a:pPr algn="ctr"/>
                      <a:r>
                        <a:rPr lang="zh-TW" altLang="en-GB" sz="1600" dirty="0" smtClean="0"/>
                        <a:t>項目</a:t>
                      </a:r>
                      <a:endParaRPr lang="en-GB" altLang="zh-TW" sz="1600" dirty="0">
                        <a:latin typeface="標楷體" panose="03000509000000000000" pitchFamily="65" charset="-120"/>
                        <a:ea typeface="標楷體" panose="03000509000000000000" pitchFamily="65" charset="-120"/>
                        <a:cs typeface="Times New Roman" panose="02020603050405020304" pitchFamily="18" charset="0"/>
                      </a:endParaRPr>
                    </a:p>
                  </a:txBody>
                  <a:tcPr marL="63105" marR="63105" marT="40341" marB="40341"/>
                </a:tc>
                <a:tc>
                  <a:txBody>
                    <a:bodyPr/>
                    <a:lstStyle>
                      <a:lvl1pPr marL="0" algn="l" defTabSz="914400" rtl="0" eaLnBrk="1" latinLnBrk="0" hangingPunct="1">
                        <a:defRPr sz="1800" b="1" kern="1200">
                          <a:solidFill>
                            <a:schemeClr val="lt1"/>
                          </a:solidFill>
                          <a:latin typeface="Arial"/>
                          <a:ea typeface=""/>
                          <a:cs typeface=""/>
                        </a:defRPr>
                      </a:lvl1pPr>
                      <a:lvl2pPr marL="457200" algn="l" defTabSz="914400" rtl="0" eaLnBrk="1" latinLnBrk="0" hangingPunct="1">
                        <a:defRPr sz="1800" b="1" kern="1200">
                          <a:solidFill>
                            <a:schemeClr val="lt1"/>
                          </a:solidFill>
                          <a:latin typeface="Arial"/>
                          <a:ea typeface=""/>
                          <a:cs typeface=""/>
                        </a:defRPr>
                      </a:lvl2pPr>
                      <a:lvl3pPr marL="914400" algn="l" defTabSz="914400" rtl="0" eaLnBrk="1" latinLnBrk="0" hangingPunct="1">
                        <a:defRPr sz="1800" b="1" kern="1200">
                          <a:solidFill>
                            <a:schemeClr val="lt1"/>
                          </a:solidFill>
                          <a:latin typeface="Arial"/>
                          <a:ea typeface=""/>
                          <a:cs typeface=""/>
                        </a:defRPr>
                      </a:lvl3pPr>
                      <a:lvl4pPr marL="1371600" algn="l" defTabSz="914400" rtl="0" eaLnBrk="1" latinLnBrk="0" hangingPunct="1">
                        <a:defRPr sz="1800" b="1" kern="1200">
                          <a:solidFill>
                            <a:schemeClr val="lt1"/>
                          </a:solidFill>
                          <a:latin typeface="Arial"/>
                          <a:ea typeface=""/>
                          <a:cs typeface=""/>
                        </a:defRPr>
                      </a:lvl4pPr>
                      <a:lvl5pPr marL="1828800" algn="l" defTabSz="914400" rtl="0" eaLnBrk="1" latinLnBrk="0" hangingPunct="1">
                        <a:defRPr sz="1800" b="1" kern="1200">
                          <a:solidFill>
                            <a:schemeClr val="lt1"/>
                          </a:solidFill>
                          <a:latin typeface="Arial"/>
                          <a:ea typeface=""/>
                          <a:cs typeface=""/>
                        </a:defRPr>
                      </a:lvl5pPr>
                      <a:lvl6pPr marL="2286000" algn="l" defTabSz="914400" rtl="0" eaLnBrk="1" latinLnBrk="0" hangingPunct="1">
                        <a:defRPr sz="1800" b="1" kern="1200">
                          <a:solidFill>
                            <a:schemeClr val="lt1"/>
                          </a:solidFill>
                          <a:latin typeface="Arial"/>
                          <a:ea typeface=""/>
                          <a:cs typeface=""/>
                        </a:defRPr>
                      </a:lvl6pPr>
                      <a:lvl7pPr marL="2743200" algn="l" defTabSz="914400" rtl="0" eaLnBrk="1" latinLnBrk="0" hangingPunct="1">
                        <a:defRPr sz="1800" b="1" kern="1200">
                          <a:solidFill>
                            <a:schemeClr val="lt1"/>
                          </a:solidFill>
                          <a:latin typeface="Arial"/>
                          <a:ea typeface=""/>
                          <a:cs typeface=""/>
                        </a:defRPr>
                      </a:lvl7pPr>
                      <a:lvl8pPr marL="3200400" algn="l" defTabSz="914400" rtl="0" eaLnBrk="1" latinLnBrk="0" hangingPunct="1">
                        <a:defRPr sz="1800" b="1" kern="1200">
                          <a:solidFill>
                            <a:schemeClr val="lt1"/>
                          </a:solidFill>
                          <a:latin typeface="Arial"/>
                          <a:ea typeface=""/>
                          <a:cs typeface=""/>
                        </a:defRPr>
                      </a:lvl8pPr>
                      <a:lvl9pPr marL="3657600" algn="l" defTabSz="914400" rtl="0" eaLnBrk="1" latinLnBrk="0" hangingPunct="1">
                        <a:defRPr sz="1800" b="1" kern="1200">
                          <a:solidFill>
                            <a:schemeClr val="lt1"/>
                          </a:solidFill>
                          <a:latin typeface="Arial"/>
                          <a:ea typeface=""/>
                          <a:cs typeface=""/>
                        </a:defRPr>
                      </a:lvl9pPr>
                    </a:lstStyle>
                    <a:p>
                      <a:pPr algn="ctr"/>
                      <a:r>
                        <a:rPr lang="zh-TW" altLang="en-US" sz="1600" dirty="0" smtClean="0"/>
                        <a:t>所得稅法</a:t>
                      </a:r>
                      <a:r>
                        <a:rPr lang="en-US" altLang="zh-TW" sz="1600" dirty="0" smtClean="0"/>
                        <a:t>§43-3</a:t>
                      </a:r>
                      <a:endParaRPr lang="en-GB" altLang="zh-TW" sz="1600" dirty="0">
                        <a:latin typeface="標楷體" panose="03000509000000000000" pitchFamily="65" charset="-120"/>
                        <a:ea typeface="標楷體" panose="03000509000000000000" pitchFamily="65" charset="-120"/>
                        <a:cs typeface="Times New Roman" panose="02020603050405020304" pitchFamily="18" charset="0"/>
                      </a:endParaRPr>
                    </a:p>
                  </a:txBody>
                  <a:tcPr marL="109358" marR="63105" marT="40341" marB="40341"/>
                </a:tc>
              </a:tr>
              <a:tr h="1260141">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r>
                        <a:rPr lang="en-GB" altLang="zh-TW" sz="1600" dirty="0" smtClean="0"/>
                        <a:t>CFC</a:t>
                      </a:r>
                      <a:r>
                        <a:rPr lang="zh-TW" altLang="en-GB" sz="1600" dirty="0" smtClean="0"/>
                        <a:t>定義</a:t>
                      </a:r>
                      <a:endParaRPr lang="en-GB" altLang="zh-TW" sz="1600" b="1" dirty="0">
                        <a:latin typeface="標楷體" panose="03000509000000000000" pitchFamily="65" charset="-120"/>
                        <a:ea typeface="標楷體" panose="03000509000000000000" pitchFamily="65" charset="-120"/>
                        <a:cs typeface="Times New Roman" panose="02020603050405020304" pitchFamily="18" charset="0"/>
                      </a:endParaRPr>
                    </a:p>
                  </a:txBody>
                  <a:tcPr marL="63105" marR="63105" marT="40341" marB="40341"/>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marL="0" marR="0" indent="0" algn="l" defTabSz="914400" rtl="0" eaLnBrk="1" fontAlgn="auto" latinLnBrk="0" hangingPunct="1">
                        <a:lnSpc>
                          <a:spcPct val="100000"/>
                        </a:lnSpc>
                        <a:spcBef>
                          <a:spcPts val="0"/>
                        </a:spcBef>
                        <a:spcAft>
                          <a:spcPts val="1200"/>
                        </a:spcAft>
                        <a:buClrTx/>
                        <a:buSzTx/>
                        <a:buFontTx/>
                        <a:buNone/>
                        <a:tabLst/>
                        <a:defRPr/>
                      </a:pPr>
                      <a:r>
                        <a:rPr lang="zh-TW" altLang="en-GB" sz="1600" dirty="0" smtClean="0"/>
                        <a:t>自適用年度起，營利事業及其關係人直接或間接持有</a:t>
                      </a:r>
                      <a:r>
                        <a:rPr lang="en-GB" altLang="zh-TW" sz="1600" dirty="0" smtClean="0"/>
                        <a:t>CFC</a:t>
                      </a:r>
                      <a:r>
                        <a:rPr lang="zh-TW" altLang="en-GB" sz="1600" dirty="0" smtClean="0"/>
                        <a:t>股權合計達</a:t>
                      </a:r>
                      <a:r>
                        <a:rPr lang="en-GB" altLang="zh-TW" sz="1600" u="sng" dirty="0" smtClean="0">
                          <a:effectLst/>
                        </a:rPr>
                        <a:t>50%</a:t>
                      </a:r>
                      <a:r>
                        <a:rPr lang="zh-TW" altLang="en-GB" sz="1600" u="sng" dirty="0" smtClean="0">
                          <a:effectLst/>
                        </a:rPr>
                        <a:t>以上或對該關係企業具有重大影響力者</a:t>
                      </a:r>
                      <a:r>
                        <a:rPr lang="en-GB" altLang="zh-TW" sz="1600" u="sng" dirty="0" smtClean="0">
                          <a:effectLst/>
                        </a:rPr>
                        <a:t>(</a:t>
                      </a:r>
                      <a:r>
                        <a:rPr lang="zh-TW" altLang="en-GB" sz="1600" u="sng" dirty="0" smtClean="0">
                          <a:effectLst/>
                        </a:rPr>
                        <a:t>如人事、財務決定權</a:t>
                      </a:r>
                      <a:r>
                        <a:rPr lang="en-GB" altLang="zh-TW" sz="1600" u="sng" dirty="0" smtClean="0">
                          <a:effectLst>
                            <a:outerShdw blurRad="38100" dist="38100" dir="2700000" algn="tl">
                              <a:srgbClr val="000000">
                                <a:alpha val="43137"/>
                              </a:srgbClr>
                            </a:outerShdw>
                          </a:effectLst>
                        </a:rPr>
                        <a:t>)</a:t>
                      </a:r>
                    </a:p>
                    <a:p>
                      <a:pPr marL="0" marR="0" indent="0" algn="l" defTabSz="914400" rtl="0" eaLnBrk="1" fontAlgn="auto" latinLnBrk="0" hangingPunct="1">
                        <a:lnSpc>
                          <a:spcPct val="100000"/>
                        </a:lnSpc>
                        <a:spcBef>
                          <a:spcPts val="0"/>
                        </a:spcBef>
                        <a:spcAft>
                          <a:spcPts val="600"/>
                        </a:spcAft>
                        <a:buClrTx/>
                        <a:buSzTx/>
                        <a:buFontTx/>
                        <a:buNone/>
                        <a:tabLst/>
                        <a:defRPr/>
                      </a:pPr>
                      <a:r>
                        <a:rPr lang="en-GB" altLang="zh-TW" sz="1600" dirty="0" smtClean="0"/>
                        <a:t>(</a:t>
                      </a:r>
                      <a:r>
                        <a:rPr lang="zh-TW" altLang="en-GB" sz="1600" dirty="0" smtClean="0"/>
                        <a:t>註</a:t>
                      </a:r>
                      <a:r>
                        <a:rPr lang="en-GB" altLang="zh-TW" sz="1600" dirty="0" smtClean="0"/>
                        <a:t>) CFC</a:t>
                      </a:r>
                      <a:r>
                        <a:rPr lang="zh-TW" altLang="en-GB" sz="1600" dirty="0" smtClean="0"/>
                        <a:t>所在地為低稅負國家或地區，</a:t>
                      </a:r>
                      <a:r>
                        <a:rPr lang="zh-TW" altLang="en-GB" sz="1600" u="none" dirty="0" smtClean="0">
                          <a:effectLst/>
                        </a:rPr>
                        <a:t>其法定營所稅稅率未逾我國所定稅率之</a:t>
                      </a:r>
                      <a:r>
                        <a:rPr lang="en-GB" altLang="zh-TW" sz="1600" u="none" dirty="0" smtClean="0">
                          <a:effectLst/>
                        </a:rPr>
                        <a:t>70%(&lt;11.9%)</a:t>
                      </a:r>
                      <a:r>
                        <a:rPr lang="zh-TW" altLang="en-GB" sz="1600" u="none" kern="1200" dirty="0" smtClean="0">
                          <a:effectLst/>
                        </a:rPr>
                        <a:t>或僅對其境內來源所得課稅者</a:t>
                      </a:r>
                      <a:endParaRPr lang="en-GB" altLang="zh-TW" sz="1600" b="1" u="none" kern="1200" dirty="0" smtClean="0">
                        <a:solidFill>
                          <a:schemeClr val="dk1"/>
                        </a:solidFill>
                        <a:effectLst/>
                        <a:latin typeface="標楷體" panose="03000509000000000000" pitchFamily="65" charset="-120"/>
                        <a:ea typeface="標楷體" panose="03000509000000000000" pitchFamily="65" charset="-120"/>
                        <a:cs typeface="Times New Roman" panose="02020603050405020304" pitchFamily="18" charset="0"/>
                      </a:endParaRPr>
                    </a:p>
                  </a:txBody>
                  <a:tcPr marL="109358" marR="63105" marT="40341" marB="40341"/>
                </a:tc>
              </a:tr>
              <a:tr h="635365">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r>
                        <a:rPr lang="zh-TW" altLang="en-GB" sz="1600" dirty="0" smtClean="0"/>
                        <a:t>豁免門檻</a:t>
                      </a:r>
                      <a:r>
                        <a:rPr lang="en-GB" altLang="zh-TW" sz="1600" dirty="0" smtClean="0"/>
                        <a:t/>
                      </a:r>
                      <a:br>
                        <a:rPr lang="en-GB" altLang="zh-TW" sz="1600" dirty="0" smtClean="0"/>
                      </a:br>
                      <a:endParaRPr lang="en-GB" altLang="zh-TW" sz="1600" b="1" dirty="0">
                        <a:latin typeface="標楷體" panose="03000509000000000000" pitchFamily="65" charset="-120"/>
                        <a:ea typeface="標楷體" panose="03000509000000000000" pitchFamily="65" charset="-120"/>
                        <a:cs typeface="Times New Roman" panose="02020603050405020304" pitchFamily="18" charset="0"/>
                      </a:endParaRPr>
                    </a:p>
                  </a:txBody>
                  <a:tcPr marL="63105" marR="63105" marT="40341" marB="40341"/>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marL="173038" indent="-173038">
                        <a:buFont typeface="Arial" panose="020B0604020202020204" pitchFamily="34" charset="0"/>
                        <a:buChar char="•"/>
                      </a:pPr>
                      <a:r>
                        <a:rPr lang="en-GB" altLang="zh-TW" sz="1600" dirty="0" smtClean="0"/>
                        <a:t>CFC</a:t>
                      </a:r>
                      <a:r>
                        <a:rPr lang="zh-TW" altLang="en-GB" sz="1600" dirty="0" smtClean="0"/>
                        <a:t>於所在國家或地區有實質營運活動</a:t>
                      </a:r>
                      <a:endParaRPr lang="en-GB" altLang="zh-TW" sz="1600" dirty="0" smtClean="0"/>
                    </a:p>
                    <a:p>
                      <a:pPr marL="173038" marR="0" indent="-1730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en-GB" sz="1600" dirty="0" smtClean="0"/>
                        <a:t>無實際營運但</a:t>
                      </a:r>
                      <a:r>
                        <a:rPr lang="zh-TW" altLang="en-GB" sz="1600" u="sng" kern="1200" dirty="0" smtClean="0">
                          <a:effectLst/>
                        </a:rPr>
                        <a:t>當</a:t>
                      </a:r>
                      <a:r>
                        <a:rPr lang="zh-TW" altLang="en-GB" sz="1600" u="sng" dirty="0" smtClean="0">
                          <a:effectLst/>
                        </a:rPr>
                        <a:t>年度盈餘在財政部規定標準以下</a:t>
                      </a:r>
                      <a:r>
                        <a:rPr lang="en-GB" altLang="zh-TW" sz="1600" dirty="0" smtClean="0"/>
                        <a:t>(</a:t>
                      </a:r>
                      <a:r>
                        <a:rPr lang="zh-TW" altLang="en-GB" sz="1600" dirty="0" smtClean="0"/>
                        <a:t>待細則規範</a:t>
                      </a:r>
                      <a:r>
                        <a:rPr lang="en-GB" altLang="zh-TW" sz="1600" dirty="0" smtClean="0"/>
                        <a:t>)</a:t>
                      </a:r>
                      <a:endParaRPr lang="en-GB" altLang="zh-TW" sz="1600" b="1" dirty="0" smtClean="0">
                        <a:latin typeface="標楷體" panose="03000509000000000000" pitchFamily="65" charset="-120"/>
                        <a:ea typeface="標楷體" panose="03000509000000000000" pitchFamily="65" charset="-120"/>
                        <a:cs typeface="Times New Roman" panose="02020603050405020304" pitchFamily="18" charset="0"/>
                      </a:endParaRPr>
                    </a:p>
                  </a:txBody>
                  <a:tcPr marL="109358" marR="63105" marT="40341" marB="40341"/>
                </a:tc>
              </a:tr>
              <a:tr h="571828">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r>
                        <a:rPr lang="zh-TW" altLang="en-GB" sz="1600" dirty="0" smtClean="0"/>
                        <a:t>適用對象</a:t>
                      </a:r>
                      <a:endParaRPr lang="en-GB" altLang="zh-TW" sz="1600" b="1" dirty="0">
                        <a:latin typeface="標楷體" panose="03000509000000000000" pitchFamily="65" charset="-120"/>
                        <a:ea typeface="標楷體" panose="03000509000000000000" pitchFamily="65" charset="-120"/>
                        <a:cs typeface="Times New Roman" panose="02020603050405020304" pitchFamily="18" charset="0"/>
                      </a:endParaRPr>
                    </a:p>
                  </a:txBody>
                  <a:tcPr marL="63105" marR="63105" marT="40341" marB="40341"/>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marL="173038" indent="-173038" algn="l" defTabSz="914400" rtl="0" eaLnBrk="1" latinLnBrk="0" hangingPunct="1">
                        <a:buFont typeface="Arial" panose="020B0604020202020204" pitchFamily="34" charset="0"/>
                        <a:buChar char="•"/>
                      </a:pPr>
                      <a:r>
                        <a:rPr lang="zh-TW" altLang="en-GB" sz="1600" kern="1200" dirty="0" smtClean="0"/>
                        <a:t>僅適用於</a:t>
                      </a:r>
                      <a:r>
                        <a:rPr lang="en-GB" altLang="zh-TW" sz="1600" kern="1200" dirty="0" smtClean="0"/>
                        <a:t>CFC</a:t>
                      </a:r>
                      <a:r>
                        <a:rPr lang="zh-TW" altLang="en-GB" sz="1600" kern="1200" dirty="0" smtClean="0"/>
                        <a:t>之營利事業股東</a:t>
                      </a:r>
                      <a:endParaRPr lang="en-GB" altLang="zh-TW" sz="1600" kern="1200" dirty="0" smtClean="0"/>
                    </a:p>
                    <a:p>
                      <a:pPr marL="173038" indent="-173038" algn="l" defTabSz="914400" rtl="0" eaLnBrk="1" latinLnBrk="0" hangingPunct="1">
                        <a:buFont typeface="Arial" panose="020B0604020202020204" pitchFamily="34" charset="0"/>
                        <a:buChar char="•"/>
                      </a:pPr>
                      <a:r>
                        <a:rPr lang="zh-TW" altLang="en-GB" sz="1600" kern="1200" dirty="0" smtClean="0"/>
                        <a:t>非關係人</a:t>
                      </a:r>
                      <a:r>
                        <a:rPr lang="zh-TW" altLang="en-US" sz="1600" kern="1200" dirty="0" smtClean="0"/>
                        <a:t>股東</a:t>
                      </a:r>
                      <a:r>
                        <a:rPr lang="zh-TW" altLang="en-GB" sz="1600" kern="1200" dirty="0" smtClean="0"/>
                        <a:t>不適用</a:t>
                      </a:r>
                      <a:r>
                        <a:rPr lang="zh-TW" altLang="en-US" sz="1600" kern="1200" dirty="0" smtClean="0"/>
                        <a:t>，個人股東請詳個人反避稅條款</a:t>
                      </a:r>
                      <a:r>
                        <a:rPr lang="en-US" altLang="zh-TW" sz="1600" kern="1200" dirty="0" smtClean="0"/>
                        <a:t>(p.9)</a:t>
                      </a:r>
                      <a:endParaRPr lang="en-GB" altLang="zh-TW" sz="1600" kern="1200" dirty="0">
                        <a:solidFill>
                          <a:srgbClr val="FF0000"/>
                        </a:solidFill>
                        <a:latin typeface="標楷體" panose="03000509000000000000" pitchFamily="65" charset="-120"/>
                        <a:ea typeface="標楷體" panose="03000509000000000000" pitchFamily="65" charset="-120"/>
                        <a:cs typeface="Times New Roman" panose="02020603050405020304" pitchFamily="18" charset="0"/>
                      </a:endParaRPr>
                    </a:p>
                  </a:txBody>
                  <a:tcPr marL="109358" marR="63105" marT="40341" marB="40341"/>
                </a:tc>
              </a:tr>
              <a:tr h="349881">
                <a:tc rowSpan="3">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r>
                        <a:rPr lang="zh-TW" altLang="en-GB" sz="1600" dirty="0" smtClean="0"/>
                        <a:t>課稅效果</a:t>
                      </a:r>
                      <a:endParaRPr lang="en-GB" altLang="zh-TW" sz="1600" b="1" dirty="0">
                        <a:latin typeface="標楷體" panose="03000509000000000000" pitchFamily="65" charset="-120"/>
                        <a:ea typeface="標楷體" panose="03000509000000000000" pitchFamily="65" charset="-120"/>
                        <a:cs typeface="Times New Roman" panose="02020603050405020304" pitchFamily="18" charset="0"/>
                      </a:endParaRPr>
                    </a:p>
                  </a:txBody>
                  <a:tcPr marL="63105" marR="63105" marT="40341" marB="40341" anchor="ct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marL="173038" indent="-173038" algn="l" defTabSz="914400" rtl="0" eaLnBrk="1" latinLnBrk="0" hangingPunct="1">
                        <a:buFont typeface="Arial" panose="020B0604020202020204" pitchFamily="34" charset="0"/>
                        <a:buChar char="•"/>
                      </a:pPr>
                      <a:r>
                        <a:rPr lang="zh-TW" altLang="en-GB" sz="1600" u="none" strike="noStrike" kern="1200" baseline="0" dirty="0" smtClean="0"/>
                        <a:t>海外盈餘不論是否匯回，我國</a:t>
                      </a:r>
                      <a:r>
                        <a:rPr lang="zh-TW" altLang="en-GB" sz="1600" u="sng" strike="noStrike" kern="1200" baseline="0" dirty="0" smtClean="0"/>
                        <a:t>營利事業股東</a:t>
                      </a:r>
                      <a:r>
                        <a:rPr lang="zh-TW" altLang="en-GB" sz="1600" u="none" strike="noStrike" kern="1200" baseline="0" dirty="0" smtClean="0"/>
                        <a:t>都要按持股比率繳稅</a:t>
                      </a:r>
                      <a:endParaRPr lang="en-GB" altLang="zh-TW" sz="1600" kern="1200" dirty="0">
                        <a:solidFill>
                          <a:schemeClr val="dk1"/>
                        </a:solidFill>
                        <a:latin typeface="標楷體" panose="03000509000000000000" pitchFamily="65" charset="-120"/>
                        <a:ea typeface="標楷體" panose="03000509000000000000" pitchFamily="65" charset="-120"/>
                        <a:cs typeface="Times New Roman" panose="02020603050405020304" pitchFamily="18" charset="0"/>
                      </a:endParaRPr>
                    </a:p>
                  </a:txBody>
                  <a:tcPr marL="109358" marR="63105" marT="40341" marB="40341"/>
                </a:tc>
              </a:tr>
              <a:tr h="324522">
                <a:tc vMerge="1">
                  <a:txBody>
                    <a:bodyPr/>
                    <a:lstStyle/>
                    <a:p>
                      <a:endParaRPr lang="zh-TW" altLang="en-US" sz="1800" b="1" dirty="0">
                        <a:latin typeface="微軟正黑體" panose="020B0604030504040204" pitchFamily="34" charset="-120"/>
                        <a:ea typeface="微軟正黑體" panose="020B0604030504040204" pitchFamily="34" charset="-120"/>
                      </a:endParaRPr>
                    </a:p>
                  </a:txBody>
                  <a:tcPr marL="68580" marR="68580"/>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marL="173038" indent="-173038" algn="l" defTabSz="914400" rtl="0" eaLnBrk="1" latinLnBrk="0" hangingPunct="1">
                        <a:buFont typeface="Arial" panose="020B0604020202020204" pitchFamily="34" charset="0"/>
                        <a:buChar char="•"/>
                      </a:pPr>
                      <a:r>
                        <a:rPr lang="zh-TW" altLang="en-GB" sz="1600" u="none" strike="noStrike" kern="1200" baseline="0" dirty="0" smtClean="0"/>
                        <a:t>核定之虧損在</a:t>
                      </a:r>
                      <a:r>
                        <a:rPr lang="en-GB" altLang="zh-TW" sz="1600" u="none" strike="noStrike" kern="1200" baseline="0" dirty="0" smtClean="0"/>
                        <a:t>10</a:t>
                      </a:r>
                      <a:r>
                        <a:rPr lang="zh-TW" altLang="en-GB" sz="1600" u="none" strike="noStrike" kern="1200" baseline="0" dirty="0" smtClean="0"/>
                        <a:t>年內可盈虧互抵</a:t>
                      </a:r>
                      <a:endParaRPr lang="en-GB" altLang="zh-TW" sz="1600" kern="1200" dirty="0">
                        <a:solidFill>
                          <a:schemeClr val="dk1"/>
                        </a:solidFill>
                        <a:latin typeface="標楷體" panose="03000509000000000000" pitchFamily="65" charset="-120"/>
                        <a:ea typeface="標楷體" panose="03000509000000000000" pitchFamily="65" charset="-120"/>
                        <a:cs typeface="Times New Roman" panose="02020603050405020304" pitchFamily="18" charset="0"/>
                      </a:endParaRPr>
                    </a:p>
                  </a:txBody>
                  <a:tcPr marL="109358" marR="63105" marT="40341" marB="40341"/>
                </a:tc>
              </a:tr>
              <a:tr h="324522">
                <a:tc vMerge="1">
                  <a:txBody>
                    <a:bodyPr/>
                    <a:lstStyle/>
                    <a:p>
                      <a:endParaRPr lang="zh-TW" altLang="en-US" sz="1800" b="1" dirty="0">
                        <a:latin typeface="微軟正黑體" panose="020B0604030504040204" pitchFamily="34" charset="-120"/>
                        <a:ea typeface="微軟正黑體" panose="020B0604030504040204" pitchFamily="34" charset="-120"/>
                      </a:endParaRPr>
                    </a:p>
                  </a:txBody>
                  <a:tcPr marL="68580" marR="68580"/>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marL="173038" indent="-173038" algn="l" defTabSz="914400" rtl="0" eaLnBrk="1" latinLnBrk="0" hangingPunct="1">
                        <a:buFont typeface="Arial" panose="020B0604020202020204" pitchFamily="34" charset="0"/>
                        <a:buChar char="•"/>
                        <a:tabLst/>
                      </a:pPr>
                      <a:r>
                        <a:rPr lang="zh-TW" altLang="en-GB" sz="1600" u="none" strike="noStrike" kern="1200" baseline="0" dirty="0" smtClean="0"/>
                        <a:t>未來實際獲配股利時，不再課稅，且可以扣抵外國股利扣繳稅款</a:t>
                      </a:r>
                      <a:endParaRPr lang="en-GB" altLang="zh-TW" sz="1600" kern="1200" dirty="0">
                        <a:solidFill>
                          <a:schemeClr val="dk1"/>
                        </a:solidFill>
                        <a:latin typeface="標楷體" panose="03000509000000000000" pitchFamily="65" charset="-120"/>
                        <a:ea typeface="標楷體" panose="03000509000000000000" pitchFamily="65" charset="-120"/>
                        <a:cs typeface="Times New Roman" panose="02020603050405020304" pitchFamily="18" charset="0"/>
                      </a:endParaRPr>
                    </a:p>
                  </a:txBody>
                  <a:tcPr marL="109358" marR="63105" marT="40341" marB="40341"/>
                </a:tc>
              </a:tr>
              <a:tr h="812202">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marL="0" marR="0" indent="0" algn="l" defTabSz="1018824" rtl="0" eaLnBrk="1" fontAlgn="auto" latinLnBrk="0" hangingPunct="1">
                        <a:lnSpc>
                          <a:spcPct val="100000"/>
                        </a:lnSpc>
                        <a:spcBef>
                          <a:spcPts val="0"/>
                        </a:spcBef>
                        <a:spcAft>
                          <a:spcPts val="0"/>
                        </a:spcAft>
                        <a:buClrTx/>
                        <a:buSzTx/>
                        <a:buFontTx/>
                        <a:buNone/>
                        <a:tabLst/>
                        <a:defRPr/>
                      </a:pPr>
                      <a:r>
                        <a:rPr lang="zh-TW" altLang="en-GB" sz="1600" kern="1200" dirty="0" smtClean="0"/>
                        <a:t>施行日期</a:t>
                      </a:r>
                      <a:endParaRPr lang="zh-TW" altLang="en-GB" sz="1600" b="1" kern="1200" dirty="0" smtClean="0">
                        <a:solidFill>
                          <a:schemeClr val="dk1"/>
                        </a:solidFill>
                        <a:latin typeface="標楷體" panose="03000509000000000000" pitchFamily="65" charset="-120"/>
                        <a:ea typeface="標楷體" panose="03000509000000000000" pitchFamily="65" charset="-120"/>
                        <a:cs typeface="Times New Roman" panose="02020603050405020304" pitchFamily="18" charset="0"/>
                      </a:endParaRPr>
                    </a:p>
                  </a:txBody>
                  <a:tcPr marL="63105" marR="63105" marT="40341" marB="40341"/>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en-GB" sz="1600" kern="1200" dirty="0" smtClean="0"/>
                        <a:t>由行政院另定之，且將視兩岸租稅協議之執行情形、國際間共同申報準則</a:t>
                      </a:r>
                      <a:r>
                        <a:rPr lang="en-GB" altLang="zh-TW" sz="1600" kern="1200" dirty="0" smtClean="0"/>
                        <a:t>(CRS)</a:t>
                      </a:r>
                      <a:r>
                        <a:rPr lang="zh-TW" altLang="en-GB" sz="1600" kern="1200" dirty="0" smtClean="0"/>
                        <a:t>執行狀況及相關子法規之規劃及落實宣導而定，預計最快不會早於</a:t>
                      </a:r>
                      <a:r>
                        <a:rPr lang="en-GB" altLang="zh-TW" sz="1600" kern="1200" dirty="0" smtClean="0"/>
                        <a:t>107</a:t>
                      </a:r>
                      <a:r>
                        <a:rPr lang="zh-TW" altLang="en-GB" sz="1600" kern="1200" dirty="0" smtClean="0"/>
                        <a:t>年開始實施</a:t>
                      </a:r>
                      <a:endParaRPr lang="zh-TW" altLang="en-GB" sz="1600" kern="1200" dirty="0" smtClean="0">
                        <a:solidFill>
                          <a:schemeClr val="dk1"/>
                        </a:solidFill>
                        <a:latin typeface="標楷體" panose="03000509000000000000" pitchFamily="65" charset="-120"/>
                        <a:ea typeface="標楷體" panose="03000509000000000000" pitchFamily="65" charset="-120"/>
                        <a:cs typeface="Times New Roman" panose="02020603050405020304" pitchFamily="18" charset="0"/>
                      </a:endParaRPr>
                    </a:p>
                  </a:txBody>
                  <a:tcPr marL="109358" marR="63105" marT="40341" marB="40341"/>
                </a:tc>
              </a:tr>
            </a:tbl>
          </a:graphicData>
        </a:graphic>
      </p:graphicFrame>
      <p:sp>
        <p:nvSpPr>
          <p:cNvPr id="7" name="Rectangle 2"/>
          <p:cNvSpPr txBox="1">
            <a:spLocks noChangeArrowheads="1"/>
          </p:cNvSpPr>
          <p:nvPr/>
        </p:nvSpPr>
        <p:spPr>
          <a:xfrm>
            <a:off x="107504" y="188640"/>
            <a:ext cx="8844289"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600" b="1" dirty="0" smtClean="0">
                <a:latin typeface="標楷體" pitchFamily="65" charset="-120"/>
                <a:ea typeface="標楷體" pitchFamily="65" charset="-120"/>
              </a:rPr>
              <a:t>2.3</a:t>
            </a:r>
            <a:r>
              <a:rPr lang="zh-TW" altLang="en-US" sz="3600" b="1" dirty="0" smtClean="0">
                <a:latin typeface="標楷體" pitchFamily="65" charset="-120"/>
                <a:ea typeface="標楷體" pitchFamily="65" charset="-120"/>
              </a:rPr>
              <a:t>  反</a:t>
            </a:r>
            <a:r>
              <a:rPr lang="zh-TW" altLang="en-US" sz="3600" b="1" dirty="0">
                <a:latin typeface="標楷體" pitchFamily="65" charset="-120"/>
                <a:ea typeface="標楷體" pitchFamily="65" charset="-120"/>
              </a:rPr>
              <a:t>避稅制度─ </a:t>
            </a:r>
            <a:r>
              <a:rPr lang="en-US" altLang="zh-TW" sz="3600" b="1" dirty="0">
                <a:latin typeface="標楷體" pitchFamily="65" charset="-120"/>
                <a:ea typeface="標楷體" pitchFamily="65" charset="-120"/>
              </a:rPr>
              <a:t>CFC (Controlled  Foreign  Company ) </a:t>
            </a:r>
            <a:endParaRPr lang="en-US" altLang="zh-TW" sz="4000" b="1" dirty="0" smtClean="0">
              <a:latin typeface="標楷體" pitchFamily="65" charset="-120"/>
              <a:ea typeface="標楷體" pitchFamily="65" charset="-120"/>
            </a:endParaRPr>
          </a:p>
        </p:txBody>
      </p:sp>
    </p:spTree>
    <p:extLst>
      <p:ext uri="{BB962C8B-B14F-4D97-AF65-F5344CB8AC3E}">
        <p14:creationId xmlns:p14="http://schemas.microsoft.com/office/powerpoint/2010/main" xmlns="" val="8474600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投影片編號版面配置區 37"/>
          <p:cNvSpPr>
            <a:spLocks noGrp="1"/>
          </p:cNvSpPr>
          <p:nvPr>
            <p:ph type="sldNum" sz="quarter" idx="4294967295"/>
          </p:nvPr>
        </p:nvSpPr>
        <p:spPr>
          <a:xfrm>
            <a:off x="7086600" y="6477000"/>
            <a:ext cx="1527048" cy="152400"/>
          </a:xfrm>
          <a:prstGeom prst="rect">
            <a:avLst/>
          </a:prstGeom>
        </p:spPr>
        <p:txBody>
          <a:bodyPr/>
          <a:lstStyle/>
          <a:p>
            <a:r>
              <a:rPr lang="en-US" altLang="zh-TW" dirty="0" smtClean="0"/>
              <a:t> </a:t>
            </a:r>
            <a:fld id="{4EB68878-199B-4828-A562-559DDD5F04B2}" type="slidenum">
              <a:rPr lang="en-US" altLang="zh-TW" smtClean="0"/>
              <a:pPr/>
              <a:t>35</a:t>
            </a:fld>
            <a:endParaRPr lang="zh-TW" altLang="en-US" dirty="0"/>
          </a:p>
        </p:txBody>
      </p:sp>
      <p:sp>
        <p:nvSpPr>
          <p:cNvPr id="39" name="日期版面配置區 38"/>
          <p:cNvSpPr>
            <a:spLocks noGrp="1"/>
          </p:cNvSpPr>
          <p:nvPr>
            <p:ph type="dt" sz="half" idx="4294967295"/>
          </p:nvPr>
        </p:nvSpPr>
        <p:spPr>
          <a:xfrm>
            <a:off x="7086600" y="6324600"/>
            <a:ext cx="1524000" cy="152400"/>
          </a:xfrm>
          <a:prstGeom prst="rect">
            <a:avLst/>
          </a:prstGeom>
        </p:spPr>
        <p:txBody>
          <a:bodyPr/>
          <a:lstStyle/>
          <a:p>
            <a:r>
              <a:rPr lang="en-US" altLang="zh-TW" smtClean="0"/>
              <a:t>2016</a:t>
            </a:r>
            <a:endParaRPr lang="zh-TW" altLang="en-US"/>
          </a:p>
        </p:txBody>
      </p:sp>
      <p:sp>
        <p:nvSpPr>
          <p:cNvPr id="40" name="頁尾版面配置區 39"/>
          <p:cNvSpPr>
            <a:spLocks noGrp="1"/>
          </p:cNvSpPr>
          <p:nvPr>
            <p:ph type="ftr" sz="quarter" idx="4294967295"/>
          </p:nvPr>
        </p:nvSpPr>
        <p:spPr>
          <a:xfrm>
            <a:off x="530352" y="6324600"/>
            <a:ext cx="5260848" cy="150876"/>
          </a:xfrm>
          <a:prstGeom prst="rect">
            <a:avLst/>
          </a:prstGeom>
        </p:spPr>
        <p:txBody>
          <a:bodyPr/>
          <a:lstStyle/>
          <a:p>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xmlns="" val="3819245981"/>
              </p:ext>
            </p:extLst>
          </p:nvPr>
        </p:nvGraphicFramePr>
        <p:xfrm>
          <a:off x="468522" y="2132856"/>
          <a:ext cx="8067076" cy="3860555"/>
        </p:xfrm>
        <a:graphic>
          <a:graphicData uri="http://schemas.openxmlformats.org/drawingml/2006/table">
            <a:tbl>
              <a:tblPr firstRow="1" bandRow="1">
                <a:tableStyleId>{3C2FFA5D-87B4-456A-9821-1D502468CF0F}</a:tableStyleId>
              </a:tblPr>
              <a:tblGrid>
                <a:gridCol w="1568598"/>
                <a:gridCol w="6498478"/>
              </a:tblGrid>
              <a:tr h="373992">
                <a:tc gridSpan="2">
                  <a:txBody>
                    <a:bodyPr/>
                    <a:lstStyle>
                      <a:lvl1pPr marL="0" algn="l" defTabSz="914400" rtl="0" eaLnBrk="1" latinLnBrk="0" hangingPunct="1">
                        <a:defRPr sz="1800" b="1" kern="1200">
                          <a:solidFill>
                            <a:schemeClr val="lt1"/>
                          </a:solidFill>
                          <a:latin typeface="Arial"/>
                          <a:ea typeface=""/>
                          <a:cs typeface=""/>
                        </a:defRPr>
                      </a:lvl1pPr>
                      <a:lvl2pPr marL="457200" algn="l" defTabSz="914400" rtl="0" eaLnBrk="1" latinLnBrk="0" hangingPunct="1">
                        <a:defRPr sz="1800" b="1" kern="1200">
                          <a:solidFill>
                            <a:schemeClr val="lt1"/>
                          </a:solidFill>
                          <a:latin typeface="Arial"/>
                          <a:ea typeface=""/>
                          <a:cs typeface=""/>
                        </a:defRPr>
                      </a:lvl2pPr>
                      <a:lvl3pPr marL="914400" algn="l" defTabSz="914400" rtl="0" eaLnBrk="1" latinLnBrk="0" hangingPunct="1">
                        <a:defRPr sz="1800" b="1" kern="1200">
                          <a:solidFill>
                            <a:schemeClr val="lt1"/>
                          </a:solidFill>
                          <a:latin typeface="Arial"/>
                          <a:ea typeface=""/>
                          <a:cs typeface=""/>
                        </a:defRPr>
                      </a:lvl3pPr>
                      <a:lvl4pPr marL="1371600" algn="l" defTabSz="914400" rtl="0" eaLnBrk="1" latinLnBrk="0" hangingPunct="1">
                        <a:defRPr sz="1800" b="1" kern="1200">
                          <a:solidFill>
                            <a:schemeClr val="lt1"/>
                          </a:solidFill>
                          <a:latin typeface="Arial"/>
                          <a:ea typeface=""/>
                          <a:cs typeface=""/>
                        </a:defRPr>
                      </a:lvl4pPr>
                      <a:lvl5pPr marL="1828800" algn="l" defTabSz="914400" rtl="0" eaLnBrk="1" latinLnBrk="0" hangingPunct="1">
                        <a:defRPr sz="1800" b="1" kern="1200">
                          <a:solidFill>
                            <a:schemeClr val="lt1"/>
                          </a:solidFill>
                          <a:latin typeface="Arial"/>
                          <a:ea typeface=""/>
                          <a:cs typeface=""/>
                        </a:defRPr>
                      </a:lvl5pPr>
                      <a:lvl6pPr marL="2286000" algn="l" defTabSz="914400" rtl="0" eaLnBrk="1" latinLnBrk="0" hangingPunct="1">
                        <a:defRPr sz="1800" b="1" kern="1200">
                          <a:solidFill>
                            <a:schemeClr val="lt1"/>
                          </a:solidFill>
                          <a:latin typeface="Arial"/>
                          <a:ea typeface=""/>
                          <a:cs typeface=""/>
                        </a:defRPr>
                      </a:lvl6pPr>
                      <a:lvl7pPr marL="2743200" algn="l" defTabSz="914400" rtl="0" eaLnBrk="1" latinLnBrk="0" hangingPunct="1">
                        <a:defRPr sz="1800" b="1" kern="1200">
                          <a:solidFill>
                            <a:schemeClr val="lt1"/>
                          </a:solidFill>
                          <a:latin typeface="Arial"/>
                          <a:ea typeface=""/>
                          <a:cs typeface=""/>
                        </a:defRPr>
                      </a:lvl7pPr>
                      <a:lvl8pPr marL="3200400" algn="l" defTabSz="914400" rtl="0" eaLnBrk="1" latinLnBrk="0" hangingPunct="1">
                        <a:defRPr sz="1800" b="1" kern="1200">
                          <a:solidFill>
                            <a:schemeClr val="lt1"/>
                          </a:solidFill>
                          <a:latin typeface="Arial"/>
                          <a:ea typeface=""/>
                          <a:cs typeface=""/>
                        </a:defRPr>
                      </a:lvl8pPr>
                      <a:lvl9pPr marL="3657600" algn="l" defTabSz="914400" rtl="0" eaLnBrk="1" latinLnBrk="0" hangingPunct="1">
                        <a:defRPr sz="1800" b="1" kern="1200">
                          <a:solidFill>
                            <a:schemeClr val="lt1"/>
                          </a:solidFill>
                          <a:latin typeface="Arial"/>
                          <a:ea typeface=""/>
                          <a:cs typeface=""/>
                        </a:defRPr>
                      </a:lvl9pPr>
                    </a:lstStyle>
                    <a:p>
                      <a:pPr algn="ctr"/>
                      <a:r>
                        <a:rPr lang="zh-TW" altLang="en-US" sz="1400" dirty="0" smtClean="0"/>
                        <a:t>所得基本稅條例條文修正草案</a:t>
                      </a:r>
                      <a:endParaRPr lang="zh-TW" altLang="en-US" sz="1400" dirty="0">
                        <a:latin typeface="標楷體" panose="03000509000000000000" pitchFamily="65" charset="-120"/>
                        <a:ea typeface="標楷體" panose="03000509000000000000" pitchFamily="65" charset="-120"/>
                      </a:endParaRPr>
                    </a:p>
                  </a:txBody>
                  <a:tcPr/>
                </a:tc>
                <a:tc hMerge="1">
                  <a:txBody>
                    <a:bodyPr/>
                    <a:lstStyle/>
                    <a:p>
                      <a:endParaRPr lang="zh-TW" altLang="en-US" sz="1200" dirty="0"/>
                    </a:p>
                  </a:txBody>
                  <a:tcPr/>
                </a:tc>
              </a:tr>
              <a:tr h="557546">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r>
                        <a:rPr lang="zh-TW" altLang="en-US" sz="1400" dirty="0" smtClean="0"/>
                        <a:t>關係人共同持股比例</a:t>
                      </a:r>
                      <a:r>
                        <a:rPr lang="zh-TW" altLang="en-US" sz="1400" kern="1200" dirty="0" smtClean="0">
                          <a:effectLst/>
                        </a:rPr>
                        <a:t>≧</a:t>
                      </a:r>
                      <a:r>
                        <a:rPr lang="en-US" altLang="zh-TW" sz="1400" kern="1200" dirty="0" smtClean="0">
                          <a:effectLst/>
                        </a:rPr>
                        <a:t>50%</a:t>
                      </a:r>
                      <a:endParaRPr lang="zh-TW" altLang="en-US" sz="1400" dirty="0">
                        <a:latin typeface="標楷體" panose="03000509000000000000" pitchFamily="65" charset="-120"/>
                        <a:ea typeface="標楷體" panose="03000509000000000000" pitchFamily="65" charset="-120"/>
                      </a:endParaRPr>
                    </a:p>
                  </a:txBody>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r>
                        <a:rPr lang="zh-TW" altLang="en-US" sz="1400" dirty="0" smtClean="0"/>
                        <a:t>我國個人及其關係人（含個人與營利事業）對</a:t>
                      </a:r>
                      <a:r>
                        <a:rPr lang="en-US" altLang="zh-TW" sz="1400" dirty="0" smtClean="0"/>
                        <a:t>CFC</a:t>
                      </a:r>
                      <a:r>
                        <a:rPr lang="zh-TW" altLang="en-US" sz="1400" dirty="0" smtClean="0"/>
                        <a:t>持股合計達</a:t>
                      </a:r>
                      <a:r>
                        <a:rPr lang="en-US" altLang="zh-TW" sz="1400" dirty="0" smtClean="0"/>
                        <a:t>50%</a:t>
                      </a:r>
                      <a:r>
                        <a:rPr lang="zh-TW" altLang="en-US" sz="1400" dirty="0" smtClean="0"/>
                        <a:t>以上，或未達</a:t>
                      </a:r>
                      <a:r>
                        <a:rPr lang="en-US" altLang="zh-TW" sz="1400" dirty="0" smtClean="0"/>
                        <a:t>50%</a:t>
                      </a:r>
                      <a:r>
                        <a:rPr lang="zh-TW" altLang="en-US" sz="1400" dirty="0" smtClean="0"/>
                        <a:t>但具有重大影響力</a:t>
                      </a:r>
                      <a:r>
                        <a:rPr lang="en-US" altLang="zh-TW" sz="1400" dirty="0" smtClean="0"/>
                        <a:t>(</a:t>
                      </a:r>
                      <a:r>
                        <a:rPr lang="zh-TW" altLang="en-US" sz="1400" dirty="0" smtClean="0"/>
                        <a:t>例如：人事、財務決定權</a:t>
                      </a:r>
                      <a:r>
                        <a:rPr lang="en-US" altLang="zh-TW" sz="1400" dirty="0" smtClean="0"/>
                        <a:t>)</a:t>
                      </a:r>
                      <a:r>
                        <a:rPr lang="zh-TW" altLang="en-US" sz="1400" dirty="0" smtClean="0"/>
                        <a:t>。</a:t>
                      </a:r>
                      <a:endParaRPr lang="zh-TW" altLang="en-US" sz="1400" dirty="0">
                        <a:latin typeface="標楷體" panose="03000509000000000000" pitchFamily="65" charset="-120"/>
                        <a:ea typeface="標楷體" panose="03000509000000000000" pitchFamily="65" charset="-120"/>
                      </a:endParaRPr>
                    </a:p>
                  </a:txBody>
                  <a:tcPr/>
                </a:tc>
              </a:tr>
              <a:tr h="557546">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marL="0" marR="0" indent="0" algn="l" defTabSz="914293" rtl="0" eaLnBrk="1" fontAlgn="auto" latinLnBrk="0" hangingPunct="1">
                        <a:lnSpc>
                          <a:spcPct val="100000"/>
                        </a:lnSpc>
                        <a:spcBef>
                          <a:spcPts val="0"/>
                        </a:spcBef>
                        <a:spcAft>
                          <a:spcPts val="0"/>
                        </a:spcAft>
                        <a:buClrTx/>
                        <a:buSzTx/>
                        <a:buFontTx/>
                        <a:buNone/>
                        <a:tabLst/>
                        <a:defRPr/>
                      </a:pPr>
                      <a:r>
                        <a:rPr lang="zh-TW" altLang="en-US" sz="1400" dirty="0" smtClean="0"/>
                        <a:t>個人關聯持股</a:t>
                      </a:r>
                      <a:r>
                        <a:rPr lang="zh-TW" altLang="en-US" sz="1400" kern="1200" dirty="0" smtClean="0">
                          <a:effectLst/>
                        </a:rPr>
                        <a:t>≧</a:t>
                      </a:r>
                      <a:r>
                        <a:rPr lang="en-US" altLang="zh-TW" sz="1400" kern="1200" dirty="0" smtClean="0">
                          <a:effectLst/>
                        </a:rPr>
                        <a:t>10%</a:t>
                      </a:r>
                      <a:endParaRPr lang="zh-TW" altLang="en-US" sz="1400" dirty="0" smtClean="0">
                        <a:latin typeface="標楷體" panose="03000509000000000000" pitchFamily="65" charset="-120"/>
                        <a:ea typeface="標楷體" panose="03000509000000000000" pitchFamily="65" charset="-120"/>
                      </a:endParaRPr>
                    </a:p>
                  </a:txBody>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r>
                        <a:rPr lang="en-US" altLang="zh-TW" sz="1400" dirty="0" smtClean="0"/>
                        <a:t>1.  </a:t>
                      </a:r>
                      <a:r>
                        <a:rPr lang="zh-TW" altLang="en-US" sz="1400" dirty="0" smtClean="0"/>
                        <a:t>我國個人股東持有</a:t>
                      </a:r>
                      <a:r>
                        <a:rPr lang="en-US" altLang="zh-TW" sz="1400" dirty="0" smtClean="0"/>
                        <a:t>CFC</a:t>
                      </a:r>
                      <a:r>
                        <a:rPr lang="zh-TW" altLang="en-US" sz="1400" dirty="0" smtClean="0"/>
                        <a:t>之股權</a:t>
                      </a:r>
                      <a:r>
                        <a:rPr lang="en-US" altLang="zh-TW" sz="1400" dirty="0" smtClean="0"/>
                        <a:t>10%</a:t>
                      </a:r>
                      <a:r>
                        <a:rPr lang="zh-TW" altLang="en-US" sz="1400" dirty="0" smtClean="0"/>
                        <a:t>以上</a:t>
                      </a:r>
                    </a:p>
                    <a:p>
                      <a:r>
                        <a:rPr lang="en-US" altLang="zh-TW" sz="1400" dirty="0" smtClean="0"/>
                        <a:t>2.  </a:t>
                      </a:r>
                      <a:r>
                        <a:rPr lang="zh-TW" altLang="en-US" sz="1400" dirty="0" smtClean="0"/>
                        <a:t>我國個人股東及其配偶、二等親合計持有</a:t>
                      </a:r>
                      <a:r>
                        <a:rPr lang="en-US" altLang="zh-TW" sz="1400" dirty="0" smtClean="0"/>
                        <a:t>CFC</a:t>
                      </a:r>
                      <a:r>
                        <a:rPr lang="zh-TW" altLang="en-US" sz="1400" dirty="0" smtClean="0"/>
                        <a:t>之股權</a:t>
                      </a:r>
                      <a:r>
                        <a:rPr lang="en-US" altLang="zh-TW" sz="1400" dirty="0" smtClean="0"/>
                        <a:t>10%</a:t>
                      </a:r>
                      <a:r>
                        <a:rPr lang="zh-TW" altLang="en-US" sz="1400" dirty="0" smtClean="0"/>
                        <a:t>以上</a:t>
                      </a:r>
                      <a:endParaRPr lang="zh-TW" altLang="en-US" sz="1400" dirty="0">
                        <a:latin typeface="標楷體" panose="03000509000000000000" pitchFamily="65" charset="-120"/>
                        <a:ea typeface="標楷體" panose="03000509000000000000" pitchFamily="65" charset="-120"/>
                      </a:endParaRPr>
                    </a:p>
                  </a:txBody>
                  <a:tcPr/>
                </a:tc>
              </a:tr>
              <a:tr h="377433">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r>
                        <a:rPr lang="zh-TW" altLang="en-US" sz="1400" dirty="0" smtClean="0"/>
                        <a:t>低稅負地區</a:t>
                      </a:r>
                      <a:endParaRPr lang="zh-TW" altLang="en-US" sz="1400" dirty="0">
                        <a:latin typeface="標楷體" panose="03000509000000000000" pitchFamily="65" charset="-120"/>
                        <a:ea typeface="標楷體" panose="03000509000000000000" pitchFamily="65" charset="-120"/>
                      </a:endParaRPr>
                    </a:p>
                  </a:txBody>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r>
                        <a:rPr lang="en-US" altLang="zh-TW" sz="1400" dirty="0" smtClean="0"/>
                        <a:t>CFC</a:t>
                      </a:r>
                      <a:r>
                        <a:rPr lang="zh-TW" altLang="en-US" sz="1400" dirty="0" smtClean="0"/>
                        <a:t>所在地稅率未逾台灣營所稅</a:t>
                      </a:r>
                      <a:r>
                        <a:rPr lang="en-US" altLang="zh-TW" sz="1400" dirty="0" smtClean="0"/>
                        <a:t>70%(&lt;11.9%)</a:t>
                      </a:r>
                      <a:r>
                        <a:rPr lang="zh-TW" altLang="en-US" sz="1400" dirty="0" smtClean="0"/>
                        <a:t>，或僅對其境內來源所得課稅者。</a:t>
                      </a:r>
                      <a:endParaRPr lang="zh-TW" altLang="en-US" sz="1400" dirty="0">
                        <a:latin typeface="標楷體" panose="03000509000000000000" pitchFamily="65" charset="-120"/>
                        <a:ea typeface="標楷體" panose="03000509000000000000" pitchFamily="65" charset="-120"/>
                      </a:endParaRPr>
                    </a:p>
                  </a:txBody>
                  <a:tcPr/>
                </a:tc>
              </a:tr>
              <a:tr h="557546">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r>
                        <a:rPr lang="zh-TW" altLang="en-US" sz="1400" dirty="0" smtClean="0"/>
                        <a:t>豁免條款</a:t>
                      </a:r>
                      <a:endParaRPr lang="zh-TW" altLang="en-US" sz="1400" dirty="0">
                        <a:latin typeface="標楷體" panose="03000509000000000000" pitchFamily="65" charset="-120"/>
                        <a:ea typeface="標楷體" panose="03000509000000000000" pitchFamily="65" charset="-120"/>
                      </a:endParaRPr>
                    </a:p>
                  </a:txBody>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r>
                        <a:rPr lang="en-US" altLang="zh-TW" sz="1400" kern="1200" dirty="0" smtClean="0">
                          <a:effectLst/>
                        </a:rPr>
                        <a:t>1.  CFC</a:t>
                      </a:r>
                      <a:r>
                        <a:rPr lang="zh-TW" altLang="en-US" sz="1400" kern="1200" dirty="0" smtClean="0">
                          <a:effectLst/>
                        </a:rPr>
                        <a:t>於所在國家或地區有實質營運活動</a:t>
                      </a:r>
                    </a:p>
                    <a:p>
                      <a:r>
                        <a:rPr lang="en-US" altLang="zh-TW" sz="1400" kern="1200" dirty="0" smtClean="0">
                          <a:effectLst/>
                        </a:rPr>
                        <a:t>2.  </a:t>
                      </a:r>
                      <a:r>
                        <a:rPr lang="zh-TW" altLang="en-US" sz="1400" kern="1200" dirty="0" smtClean="0">
                          <a:effectLst/>
                        </a:rPr>
                        <a:t>無實際營運但當年度盈餘在財政部規定標準以下</a:t>
                      </a:r>
                      <a:r>
                        <a:rPr lang="en-US" altLang="zh-TW" sz="1400" kern="1200" dirty="0" smtClean="0">
                          <a:effectLst/>
                        </a:rPr>
                        <a:t>(</a:t>
                      </a:r>
                      <a:r>
                        <a:rPr lang="zh-TW" altLang="en-US" sz="1400" kern="1200" dirty="0" smtClean="0">
                          <a:effectLst/>
                        </a:rPr>
                        <a:t>待細則規範</a:t>
                      </a:r>
                      <a:r>
                        <a:rPr lang="en-US" altLang="zh-TW" sz="1400" kern="1200" dirty="0" smtClean="0">
                          <a:effectLst/>
                        </a:rPr>
                        <a:t>)</a:t>
                      </a:r>
                      <a:endParaRPr lang="en-US" altLang="zh-TW" sz="1400" kern="1200" dirty="0" smtClean="0">
                        <a:solidFill>
                          <a:schemeClr val="dk1"/>
                        </a:solidFill>
                        <a:effectLst/>
                        <a:latin typeface="標楷體" panose="03000509000000000000" pitchFamily="65" charset="-120"/>
                        <a:ea typeface="標楷體" panose="03000509000000000000" pitchFamily="65" charset="-120"/>
                        <a:cs typeface="+mn-cs"/>
                      </a:endParaRPr>
                    </a:p>
                  </a:txBody>
                  <a:tcPr/>
                </a:tc>
              </a:tr>
              <a:tr h="340034">
                <a:tc rowSpan="3">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r>
                        <a:rPr lang="zh-TW" altLang="en-US" sz="1400" dirty="0" smtClean="0"/>
                        <a:t>課稅效果</a:t>
                      </a:r>
                      <a:endParaRPr lang="zh-TW" altLang="en-US" sz="1400" dirty="0">
                        <a:latin typeface="標楷體" panose="03000509000000000000" pitchFamily="65" charset="-120"/>
                        <a:ea typeface="標楷體" panose="03000509000000000000" pitchFamily="65" charset="-120"/>
                      </a:endParaRPr>
                    </a:p>
                  </a:txBody>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r>
                        <a:rPr lang="zh-TW" altLang="en-US" sz="1400" kern="1200" dirty="0" smtClean="0">
                          <a:effectLst/>
                        </a:rPr>
                        <a:t>我國個人需依持股比率認列</a:t>
                      </a:r>
                      <a:r>
                        <a:rPr lang="en-US" altLang="zh-TW" sz="1400" kern="1200" dirty="0" smtClean="0">
                          <a:effectLst/>
                        </a:rPr>
                        <a:t>CFC</a:t>
                      </a:r>
                      <a:r>
                        <a:rPr lang="zh-TW" altLang="en-US" sz="1400" kern="1200" dirty="0" smtClean="0">
                          <a:effectLst/>
                        </a:rPr>
                        <a:t>之盈餘為海外所得，計入「最低稅負制」課稅</a:t>
                      </a:r>
                      <a:endParaRPr lang="zh-TW" altLang="en-US" sz="1400" dirty="0">
                        <a:latin typeface="標楷體" panose="03000509000000000000" pitchFamily="65" charset="-120"/>
                        <a:ea typeface="標楷體" panose="03000509000000000000" pitchFamily="65" charset="-120"/>
                      </a:endParaRPr>
                    </a:p>
                  </a:txBody>
                  <a:tcPr/>
                </a:tc>
              </a:tr>
              <a:tr h="336592">
                <a:tc vMerge="1">
                  <a:txBody>
                    <a:bodyPr/>
                    <a:lstStyle/>
                    <a:p>
                      <a:endParaRPr lang="zh-TW" altLang="en-US" dirty="0"/>
                    </a:p>
                  </a:txBody>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r>
                        <a:rPr lang="zh-TW" altLang="en-US" sz="1400" kern="1200" dirty="0" smtClean="0">
                          <a:effectLst/>
                        </a:rPr>
                        <a:t>經會計師查核簽證及經稽徵機關核定之虧損，在</a:t>
                      </a:r>
                      <a:r>
                        <a:rPr lang="en-US" altLang="zh-TW" sz="1400" kern="1200" dirty="0" smtClean="0">
                          <a:effectLst/>
                        </a:rPr>
                        <a:t>10</a:t>
                      </a:r>
                      <a:r>
                        <a:rPr lang="zh-TW" altLang="en-US" sz="1400" kern="1200" dirty="0" smtClean="0">
                          <a:effectLst/>
                        </a:rPr>
                        <a:t>年內可盈虧互抵。</a:t>
                      </a:r>
                      <a:endParaRPr lang="zh-TW" altLang="en-US" sz="1400" dirty="0">
                        <a:latin typeface="標楷體" panose="03000509000000000000" pitchFamily="65" charset="-120"/>
                        <a:ea typeface="標楷體" panose="03000509000000000000" pitchFamily="65" charset="-120"/>
                      </a:endParaRPr>
                    </a:p>
                  </a:txBody>
                  <a:tcPr/>
                </a:tc>
              </a:tr>
              <a:tr h="759866">
                <a:tc vMerge="1">
                  <a:txBody>
                    <a:bodyPr/>
                    <a:lstStyle/>
                    <a:p>
                      <a:endParaRPr lang="zh-TW" altLang="en-US" dirty="0"/>
                    </a:p>
                  </a:txBody>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r>
                        <a:rPr lang="zh-TW" altLang="en-US" sz="1400" kern="1200" dirty="0" smtClean="0">
                          <a:effectLst/>
                        </a:rPr>
                        <a:t>未來實際獲配股利時，原已計入最低稅負中之海外所得額，不再計入獲配年度之海外所得中計算課稅；且外國股利扣繳稅款，於申報個人基本所得額年度之</a:t>
                      </a:r>
                      <a:r>
                        <a:rPr lang="en-US" altLang="zh-TW" sz="1400" kern="1200" dirty="0" smtClean="0">
                          <a:effectLst/>
                        </a:rPr>
                        <a:t>5</a:t>
                      </a:r>
                      <a:r>
                        <a:rPr lang="zh-TW" altLang="en-US" sz="1400" kern="1200" dirty="0" smtClean="0">
                          <a:effectLst/>
                        </a:rPr>
                        <a:t>年內，可提出扣抵。</a:t>
                      </a:r>
                      <a:endParaRPr lang="zh-TW" altLang="en-US" sz="1400" dirty="0">
                        <a:latin typeface="標楷體" panose="03000509000000000000" pitchFamily="65" charset="-120"/>
                        <a:ea typeface="標楷體" panose="03000509000000000000" pitchFamily="65" charset="-120"/>
                      </a:endParaRPr>
                    </a:p>
                  </a:txBody>
                  <a:tcPr/>
                </a:tc>
              </a:tr>
            </a:tbl>
          </a:graphicData>
        </a:graphic>
      </p:graphicFrame>
      <p:sp>
        <p:nvSpPr>
          <p:cNvPr id="8" name="內容版面配置區 2"/>
          <p:cNvSpPr txBox="1">
            <a:spLocks/>
          </p:cNvSpPr>
          <p:nvPr>
            <p:custDataLst>
              <p:tags r:id="rId1"/>
            </p:custDataLst>
          </p:nvPr>
        </p:nvSpPr>
        <p:spPr>
          <a:xfrm>
            <a:off x="323528" y="1465851"/>
            <a:ext cx="8179724" cy="1044440"/>
          </a:xfrm>
          <a:prstGeom prst="rect">
            <a:avLst/>
          </a:prstGeom>
        </p:spPr>
        <p:txBody>
          <a:bodyPr vert="horz" lIns="0" tIns="0" rIns="0" bIns="0" rtlCol="0">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pPr marL="408820" indent="-408820" algn="just">
              <a:spcAft>
                <a:spcPts val="1614"/>
              </a:spcAft>
              <a:buFont typeface="Wingdings" panose="05000000000000000000" pitchFamily="2" charset="2"/>
              <a:buChar char="l"/>
            </a:pPr>
            <a:r>
              <a:rPr lang="zh-TW" altLang="en-GB" dirty="0" smtClean="0">
                <a:latin typeface="標楷體" panose="03000509000000000000" pitchFamily="65" charset="-120"/>
                <a:ea typeface="標楷體" panose="03000509000000000000" pitchFamily="65" charset="-120"/>
                <a:cs typeface="Times New Roman" panose="02020603050405020304" pitchFamily="18" charset="0"/>
              </a:rPr>
              <a:t>反避稅條款原本僅限企業與法人，個人部分並未納入。但為避免租稅漏洞，未來適用最低稅負制的納稅義務人，亦將列入反避稅條款規範</a:t>
            </a:r>
            <a:r>
              <a:rPr lang="zh-TW" altLang="en-US"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GB"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9" name="Rectangle 2"/>
          <p:cNvSpPr txBox="1">
            <a:spLocks noChangeArrowheads="1"/>
          </p:cNvSpPr>
          <p:nvPr/>
        </p:nvSpPr>
        <p:spPr>
          <a:xfrm>
            <a:off x="299711" y="331235"/>
            <a:ext cx="8844289"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600" b="1" dirty="0" smtClean="0">
                <a:latin typeface="標楷體" pitchFamily="65" charset="-120"/>
                <a:ea typeface="標楷體" pitchFamily="65" charset="-120"/>
              </a:rPr>
              <a:t>2.3</a:t>
            </a:r>
            <a:r>
              <a:rPr lang="zh-TW" altLang="en-US" sz="3600" b="1" dirty="0" smtClean="0">
                <a:latin typeface="標楷體" pitchFamily="65" charset="-120"/>
                <a:ea typeface="標楷體" pitchFamily="65" charset="-120"/>
              </a:rPr>
              <a:t>  反</a:t>
            </a:r>
            <a:r>
              <a:rPr lang="zh-TW" altLang="en-US" sz="3600" b="1" dirty="0">
                <a:latin typeface="標楷體" pitchFamily="65" charset="-120"/>
                <a:ea typeface="標楷體" pitchFamily="65" charset="-120"/>
              </a:rPr>
              <a:t>避稅制度─台灣個人</a:t>
            </a:r>
            <a:r>
              <a:rPr lang="en-US" altLang="zh-TW" sz="3600" b="1" dirty="0">
                <a:latin typeface="標楷體" pitchFamily="65" charset="-120"/>
                <a:ea typeface="標楷體" pitchFamily="65" charset="-120"/>
              </a:rPr>
              <a:t>(105.7.22</a:t>
            </a:r>
            <a:r>
              <a:rPr lang="zh-TW" altLang="en-US" sz="3600" b="1" dirty="0">
                <a:latin typeface="標楷體" pitchFamily="65" charset="-120"/>
                <a:ea typeface="標楷體" pitchFamily="65" charset="-120"/>
              </a:rPr>
              <a:t>經行政院通過</a:t>
            </a:r>
            <a:r>
              <a:rPr lang="en-US" altLang="zh-TW" sz="3600" b="1" dirty="0">
                <a:latin typeface="標楷體" pitchFamily="65" charset="-120"/>
                <a:ea typeface="標楷體" pitchFamily="65" charset="-120"/>
              </a:rPr>
              <a:t>)</a:t>
            </a:r>
            <a:endParaRPr lang="en-US" altLang="zh-TW" sz="4000" b="1" dirty="0" smtClean="0">
              <a:latin typeface="標楷體" pitchFamily="65" charset="-120"/>
              <a:ea typeface="標楷體" pitchFamily="65" charset="-120"/>
            </a:endParaRPr>
          </a:p>
        </p:txBody>
      </p:sp>
    </p:spTree>
    <p:extLst>
      <p:ext uri="{BB962C8B-B14F-4D97-AF65-F5344CB8AC3E}">
        <p14:creationId xmlns:p14="http://schemas.microsoft.com/office/powerpoint/2010/main" xmlns="" val="36224165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36</a:t>
            </a:fld>
            <a:endParaRPr lang="zh-TW" altLang="en-US"/>
          </a:p>
        </p:txBody>
      </p:sp>
      <p:sp>
        <p:nvSpPr>
          <p:cNvPr id="5" name="Rectangle 2"/>
          <p:cNvSpPr txBox="1">
            <a:spLocks noChangeArrowheads="1"/>
          </p:cNvSpPr>
          <p:nvPr/>
        </p:nvSpPr>
        <p:spPr>
          <a:xfrm>
            <a:off x="107504" y="188640"/>
            <a:ext cx="8844289"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600" b="1" dirty="0" smtClean="0">
                <a:latin typeface="標楷體" pitchFamily="65" charset="-120"/>
                <a:ea typeface="標楷體" pitchFamily="65" charset="-120"/>
              </a:rPr>
              <a:t>2.3</a:t>
            </a:r>
            <a:r>
              <a:rPr lang="zh-TW" altLang="en-US" sz="3600" b="1" dirty="0" smtClean="0">
                <a:latin typeface="標楷體" pitchFamily="65" charset="-120"/>
                <a:ea typeface="標楷體" pitchFamily="65" charset="-120"/>
              </a:rPr>
              <a:t> 反</a:t>
            </a:r>
            <a:r>
              <a:rPr lang="zh-TW" altLang="en-US" sz="3600" b="1" dirty="0">
                <a:latin typeface="標楷體" pitchFamily="65" charset="-120"/>
                <a:ea typeface="標楷體" pitchFamily="65" charset="-120"/>
              </a:rPr>
              <a:t>避稅制度─</a:t>
            </a:r>
            <a:r>
              <a:rPr lang="en-US" altLang="zh-TW" sz="3600" b="1" dirty="0">
                <a:latin typeface="標楷體" pitchFamily="65" charset="-120"/>
                <a:ea typeface="標楷體" pitchFamily="65" charset="-120"/>
              </a:rPr>
              <a:t>PEM (Place  of  Effective  </a:t>
            </a:r>
            <a:r>
              <a:rPr lang="en-US" altLang="zh-TW" sz="3600" b="1" dirty="0" smtClean="0">
                <a:latin typeface="標楷體" pitchFamily="65" charset="-120"/>
                <a:ea typeface="標楷體" pitchFamily="65" charset="-120"/>
              </a:rPr>
              <a:t>Management)</a:t>
            </a:r>
            <a:endParaRPr lang="en-US" altLang="zh-TW" sz="4000" b="1" dirty="0" smtClean="0">
              <a:latin typeface="標楷體" pitchFamily="65" charset="-120"/>
              <a:ea typeface="標楷體" pitchFamily="65" charset="-120"/>
            </a:endParaRPr>
          </a:p>
        </p:txBody>
      </p:sp>
      <p:sp>
        <p:nvSpPr>
          <p:cNvPr id="2" name="矩形 1"/>
          <p:cNvSpPr/>
          <p:nvPr/>
        </p:nvSpPr>
        <p:spPr>
          <a:xfrm>
            <a:off x="683568" y="1377806"/>
            <a:ext cx="1569660" cy="369332"/>
          </a:xfrm>
          <a:prstGeom prst="rect">
            <a:avLst/>
          </a:prstGeom>
        </p:spPr>
        <p:txBody>
          <a:bodyPr wrap="none">
            <a:spAutoFit/>
          </a:bodyPr>
          <a:lstStyle/>
          <a:p>
            <a:r>
              <a:rPr lang="zh-TW" altLang="en-US" dirty="0">
                <a:latin typeface="標楷體" panose="03000509000000000000" pitchFamily="65" charset="-120"/>
                <a:ea typeface="標楷體" panose="03000509000000000000" pitchFamily="65" charset="-120"/>
              </a:rPr>
              <a:t>實質管理處所</a:t>
            </a:r>
          </a:p>
        </p:txBody>
      </p:sp>
      <p:pic>
        <p:nvPicPr>
          <p:cNvPr id="30" name="圖片 29"/>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1412776"/>
            <a:ext cx="8352928" cy="4464496"/>
          </a:xfrm>
          <a:prstGeom prst="rect">
            <a:avLst/>
          </a:prstGeom>
          <a:noFill/>
        </p:spPr>
      </p:pic>
      <p:sp>
        <p:nvSpPr>
          <p:cNvPr id="31" name="矩形 30"/>
          <p:cNvSpPr/>
          <p:nvPr/>
        </p:nvSpPr>
        <p:spPr>
          <a:xfrm>
            <a:off x="3275856" y="5877272"/>
            <a:ext cx="4896544" cy="830997"/>
          </a:xfrm>
          <a:prstGeom prst="rect">
            <a:avLst/>
          </a:prstGeom>
        </p:spPr>
        <p:txBody>
          <a:bodyPr wrap="square">
            <a:spAutoFit/>
          </a:bodyPr>
          <a:lstStyle/>
          <a:p>
            <a:r>
              <a:rPr lang="zh-TW" altLang="en-US" sz="1200" b="1" u="sng" dirty="0">
                <a:latin typeface="標楷體" panose="03000509000000000000" pitchFamily="65" charset="-120"/>
                <a:ea typeface="標楷體" panose="03000509000000000000" pitchFamily="65" charset="-120"/>
              </a:rPr>
              <a:t>日出條款</a:t>
            </a:r>
          </a:p>
          <a:p>
            <a:pPr marL="171450" indent="-171450">
              <a:buFont typeface="Arial" panose="020B0604020202020204" pitchFamily="34" charset="0"/>
              <a:buChar char="•"/>
            </a:pPr>
            <a:r>
              <a:rPr lang="zh-TW" altLang="en-US" sz="1200" dirty="0">
                <a:latin typeface="標楷體" panose="03000509000000000000" pitchFamily="65" charset="-120"/>
                <a:ea typeface="標楷體" panose="03000509000000000000" pitchFamily="65" charset="-120"/>
              </a:rPr>
              <a:t>兩岸租稅協議之執行情形</a:t>
            </a:r>
          </a:p>
          <a:p>
            <a:pPr marL="171450" indent="-171450">
              <a:buFont typeface="Arial" panose="020B0604020202020204" pitchFamily="34" charset="0"/>
              <a:buChar char="•"/>
            </a:pPr>
            <a:r>
              <a:rPr lang="en-US" altLang="zh-TW" sz="1200" dirty="0">
                <a:latin typeface="標楷體" panose="03000509000000000000" pitchFamily="65" charset="-120"/>
                <a:ea typeface="標楷體" panose="03000509000000000000" pitchFamily="65" charset="-120"/>
              </a:rPr>
              <a:t>CRS(Common Reporting Standard,</a:t>
            </a:r>
            <a:r>
              <a:rPr lang="zh-TW" altLang="en-US" sz="1200" dirty="0">
                <a:latin typeface="標楷體" panose="03000509000000000000" pitchFamily="65" charset="-120"/>
                <a:ea typeface="標楷體" panose="03000509000000000000" pitchFamily="65" charset="-120"/>
              </a:rPr>
              <a:t>共同申報準則</a:t>
            </a:r>
            <a:r>
              <a:rPr lang="en-US" altLang="zh-TW" sz="1200" dirty="0">
                <a:latin typeface="標楷體" panose="03000509000000000000" pitchFamily="65" charset="-120"/>
                <a:ea typeface="標楷體" panose="03000509000000000000" pitchFamily="65" charset="-120"/>
              </a:rPr>
              <a:t>)</a:t>
            </a:r>
            <a:r>
              <a:rPr lang="zh-TW" altLang="en-US" sz="1200" dirty="0">
                <a:latin typeface="標楷體" panose="03000509000000000000" pitchFamily="65" charset="-120"/>
                <a:ea typeface="標楷體" panose="03000509000000000000" pitchFamily="65" charset="-120"/>
              </a:rPr>
              <a:t>之執行情形</a:t>
            </a:r>
          </a:p>
          <a:p>
            <a:pPr marL="171450" indent="-171450">
              <a:buFont typeface="Arial" panose="020B0604020202020204" pitchFamily="34" charset="0"/>
              <a:buChar char="•"/>
            </a:pPr>
            <a:r>
              <a:rPr lang="zh-TW" altLang="en-US" sz="1200" dirty="0">
                <a:latin typeface="標楷體" panose="03000509000000000000" pitchFamily="65" charset="-120"/>
                <a:ea typeface="標楷體" panose="03000509000000000000" pitchFamily="65" charset="-120"/>
              </a:rPr>
              <a:t>完成相關的子法規之規劃及落實宣導</a:t>
            </a:r>
          </a:p>
        </p:txBody>
      </p:sp>
    </p:spTree>
    <p:extLst>
      <p:ext uri="{BB962C8B-B14F-4D97-AF65-F5344CB8AC3E}">
        <p14:creationId xmlns:p14="http://schemas.microsoft.com/office/powerpoint/2010/main" xmlns="" val="259642889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55437" y="1268760"/>
            <a:ext cx="8503096" cy="288032"/>
          </a:xfrm>
        </p:spPr>
        <p:txBody>
          <a:bodyPr>
            <a:normAutofit fontScale="90000"/>
          </a:bodyPr>
          <a:lstStyle/>
          <a:p>
            <a:pPr algn="l"/>
            <a:r>
              <a:rPr lang="zh-TW" altLang="en-US" sz="2000" i="0" dirty="0" smtClean="0">
                <a:latin typeface="標楷體" panose="03000509000000000000" pitchFamily="65" charset="-120"/>
                <a:ea typeface="標楷體" panose="03000509000000000000" pitchFamily="65" charset="-120"/>
              </a:rPr>
              <a:t>實質</a:t>
            </a:r>
            <a:r>
              <a:rPr lang="zh-TW" altLang="en-US" sz="2000" i="0" dirty="0">
                <a:latin typeface="標楷體" panose="03000509000000000000" pitchFamily="65" charset="-120"/>
                <a:ea typeface="標楷體" panose="03000509000000000000" pitchFamily="65" charset="-120"/>
              </a:rPr>
              <a:t>管理</a:t>
            </a:r>
            <a:r>
              <a:rPr lang="zh-TW" altLang="en-US" sz="2000" i="0" dirty="0" smtClean="0">
                <a:latin typeface="標楷體" panose="03000509000000000000" pitchFamily="65" charset="-120"/>
                <a:ea typeface="標楷體" panose="03000509000000000000" pitchFamily="65" charset="-120"/>
              </a:rPr>
              <a:t>處所</a:t>
            </a:r>
            <a:r>
              <a:rPr lang="en-US" altLang="zh-TW" sz="2000" i="0" dirty="0">
                <a:latin typeface="標楷體" panose="03000509000000000000" pitchFamily="65" charset="-120"/>
                <a:ea typeface="標楷體" panose="03000509000000000000" pitchFamily="65" charset="-120"/>
              </a:rPr>
              <a:t>(105.4.29</a:t>
            </a:r>
            <a:r>
              <a:rPr lang="zh-TW" altLang="en-US" sz="2000" i="0" dirty="0">
                <a:latin typeface="標楷體" panose="03000509000000000000" pitchFamily="65" charset="-120"/>
                <a:ea typeface="標楷體" panose="03000509000000000000" pitchFamily="65" charset="-120"/>
              </a:rPr>
              <a:t>經行政院通過</a:t>
            </a:r>
            <a:r>
              <a:rPr lang="en-US" altLang="zh-TW" sz="2000" i="0" dirty="0">
                <a:latin typeface="標楷體" panose="03000509000000000000" pitchFamily="65" charset="-120"/>
                <a:ea typeface="標楷體" panose="03000509000000000000" pitchFamily="65" charset="-120"/>
              </a:rPr>
              <a:t>, 105.7.12</a:t>
            </a:r>
            <a:r>
              <a:rPr lang="zh-TW" altLang="en-US" sz="2000" i="0" dirty="0">
                <a:latin typeface="標楷體" panose="03000509000000000000" pitchFamily="65" charset="-120"/>
                <a:ea typeface="標楷體" panose="03000509000000000000" pitchFamily="65" charset="-120"/>
              </a:rPr>
              <a:t>立法院三讀通過</a:t>
            </a:r>
            <a:r>
              <a:rPr lang="en-US" altLang="zh-TW" sz="2000" i="0" dirty="0" smtClean="0">
                <a:latin typeface="標楷體" panose="03000509000000000000" pitchFamily="65" charset="-120"/>
                <a:ea typeface="標楷體" panose="03000509000000000000" pitchFamily="65" charset="-120"/>
              </a:rPr>
              <a:t>)</a:t>
            </a:r>
            <a:endParaRPr lang="zh-TW" altLang="en-US" sz="2000" dirty="0">
              <a:latin typeface="標楷體" panose="03000509000000000000" pitchFamily="65" charset="-120"/>
              <a:ea typeface="標楷體" panose="03000509000000000000" pitchFamily="65" charset="-120"/>
            </a:endParaRPr>
          </a:p>
        </p:txBody>
      </p:sp>
      <p:sp>
        <p:nvSpPr>
          <p:cNvPr id="50" name="投影片編號版面配置區 49"/>
          <p:cNvSpPr>
            <a:spLocks noGrp="1"/>
          </p:cNvSpPr>
          <p:nvPr>
            <p:ph type="sldNum" sz="quarter" idx="4294967295"/>
          </p:nvPr>
        </p:nvSpPr>
        <p:spPr>
          <a:xfrm>
            <a:off x="7086600" y="6477000"/>
            <a:ext cx="1527048" cy="152400"/>
          </a:xfrm>
          <a:prstGeom prst="rect">
            <a:avLst/>
          </a:prstGeom>
        </p:spPr>
        <p:txBody>
          <a:bodyPr/>
          <a:lstStyle/>
          <a:p>
            <a:r>
              <a:rPr lang="en-US" altLang="zh-TW" dirty="0" smtClean="0"/>
              <a:t> </a:t>
            </a:r>
            <a:fld id="{4EB68878-199B-4828-A562-559DDD5F04B2}" type="slidenum">
              <a:rPr lang="en-US" altLang="zh-TW" smtClean="0"/>
              <a:pPr/>
              <a:t>37</a:t>
            </a:fld>
            <a:endParaRPr lang="zh-TW" altLang="en-US" dirty="0"/>
          </a:p>
        </p:txBody>
      </p:sp>
      <p:sp>
        <p:nvSpPr>
          <p:cNvPr id="52" name="頁尾版面配置區 51"/>
          <p:cNvSpPr>
            <a:spLocks noGrp="1"/>
          </p:cNvSpPr>
          <p:nvPr>
            <p:ph type="ftr" sz="quarter" idx="4294967295"/>
          </p:nvPr>
        </p:nvSpPr>
        <p:spPr>
          <a:xfrm>
            <a:off x="530352" y="6324600"/>
            <a:ext cx="5260848" cy="150876"/>
          </a:xfrm>
          <a:prstGeom prst="rect">
            <a:avLst/>
          </a:prstGeom>
        </p:spPr>
        <p:txBody>
          <a:bodyPr/>
          <a:lstStyle/>
          <a:p>
            <a:endParaRPr lang="zh-TW" altLang="en-US" dirty="0"/>
          </a:p>
        </p:txBody>
      </p:sp>
      <p:graphicFrame>
        <p:nvGraphicFramePr>
          <p:cNvPr id="9" name="內容版面配置區 3"/>
          <p:cNvGraphicFramePr>
            <a:graphicFrameLocks/>
          </p:cNvGraphicFramePr>
          <p:nvPr>
            <p:extLst>
              <p:ext uri="{D42A27DB-BD31-4B8C-83A1-F6EECF244321}">
                <p14:modId xmlns:p14="http://schemas.microsoft.com/office/powerpoint/2010/main" xmlns="" val="2488567220"/>
              </p:ext>
            </p:extLst>
          </p:nvPr>
        </p:nvGraphicFramePr>
        <p:xfrm>
          <a:off x="539552" y="1700808"/>
          <a:ext cx="8179062" cy="4336141"/>
        </p:xfrm>
        <a:graphic>
          <a:graphicData uri="http://schemas.openxmlformats.org/drawingml/2006/table">
            <a:tbl>
              <a:tblPr firstRow="1" bandRow="1">
                <a:tableStyleId>{3C2FFA5D-87B4-456A-9821-1D502468CF0F}</a:tableStyleId>
              </a:tblPr>
              <a:tblGrid>
                <a:gridCol w="1580824"/>
                <a:gridCol w="2720184"/>
                <a:gridCol w="2169081"/>
                <a:gridCol w="1708973"/>
              </a:tblGrid>
              <a:tr h="327212">
                <a:tc>
                  <a:txBody>
                    <a:bodyPr/>
                    <a:lstStyle>
                      <a:lvl1pPr marL="0" algn="l" defTabSz="914400" rtl="0" eaLnBrk="1" latinLnBrk="0" hangingPunct="1">
                        <a:defRPr sz="1800" b="1" kern="1200">
                          <a:solidFill>
                            <a:schemeClr val="lt1"/>
                          </a:solidFill>
                          <a:latin typeface="Arial"/>
                          <a:ea typeface=""/>
                          <a:cs typeface=""/>
                        </a:defRPr>
                      </a:lvl1pPr>
                      <a:lvl2pPr marL="457200" algn="l" defTabSz="914400" rtl="0" eaLnBrk="1" latinLnBrk="0" hangingPunct="1">
                        <a:defRPr sz="1800" b="1" kern="1200">
                          <a:solidFill>
                            <a:schemeClr val="lt1"/>
                          </a:solidFill>
                          <a:latin typeface="Arial"/>
                          <a:ea typeface=""/>
                          <a:cs typeface=""/>
                        </a:defRPr>
                      </a:lvl2pPr>
                      <a:lvl3pPr marL="914400" algn="l" defTabSz="914400" rtl="0" eaLnBrk="1" latinLnBrk="0" hangingPunct="1">
                        <a:defRPr sz="1800" b="1" kern="1200">
                          <a:solidFill>
                            <a:schemeClr val="lt1"/>
                          </a:solidFill>
                          <a:latin typeface="Arial"/>
                          <a:ea typeface=""/>
                          <a:cs typeface=""/>
                        </a:defRPr>
                      </a:lvl3pPr>
                      <a:lvl4pPr marL="1371600" algn="l" defTabSz="914400" rtl="0" eaLnBrk="1" latinLnBrk="0" hangingPunct="1">
                        <a:defRPr sz="1800" b="1" kern="1200">
                          <a:solidFill>
                            <a:schemeClr val="lt1"/>
                          </a:solidFill>
                          <a:latin typeface="Arial"/>
                          <a:ea typeface=""/>
                          <a:cs typeface=""/>
                        </a:defRPr>
                      </a:lvl4pPr>
                      <a:lvl5pPr marL="1828800" algn="l" defTabSz="914400" rtl="0" eaLnBrk="1" latinLnBrk="0" hangingPunct="1">
                        <a:defRPr sz="1800" b="1" kern="1200">
                          <a:solidFill>
                            <a:schemeClr val="lt1"/>
                          </a:solidFill>
                          <a:latin typeface="Arial"/>
                          <a:ea typeface=""/>
                          <a:cs typeface=""/>
                        </a:defRPr>
                      </a:lvl5pPr>
                      <a:lvl6pPr marL="2286000" algn="l" defTabSz="914400" rtl="0" eaLnBrk="1" latinLnBrk="0" hangingPunct="1">
                        <a:defRPr sz="1800" b="1" kern="1200">
                          <a:solidFill>
                            <a:schemeClr val="lt1"/>
                          </a:solidFill>
                          <a:latin typeface="Arial"/>
                          <a:ea typeface=""/>
                          <a:cs typeface=""/>
                        </a:defRPr>
                      </a:lvl6pPr>
                      <a:lvl7pPr marL="2743200" algn="l" defTabSz="914400" rtl="0" eaLnBrk="1" latinLnBrk="0" hangingPunct="1">
                        <a:defRPr sz="1800" b="1" kern="1200">
                          <a:solidFill>
                            <a:schemeClr val="lt1"/>
                          </a:solidFill>
                          <a:latin typeface="Arial"/>
                          <a:ea typeface=""/>
                          <a:cs typeface=""/>
                        </a:defRPr>
                      </a:lvl7pPr>
                      <a:lvl8pPr marL="3200400" algn="l" defTabSz="914400" rtl="0" eaLnBrk="1" latinLnBrk="0" hangingPunct="1">
                        <a:defRPr sz="1800" b="1" kern="1200">
                          <a:solidFill>
                            <a:schemeClr val="lt1"/>
                          </a:solidFill>
                          <a:latin typeface="Arial"/>
                          <a:ea typeface=""/>
                          <a:cs typeface=""/>
                        </a:defRPr>
                      </a:lvl8pPr>
                      <a:lvl9pPr marL="3657600" algn="l" defTabSz="914400" rtl="0" eaLnBrk="1" latinLnBrk="0" hangingPunct="1">
                        <a:defRPr sz="1800" b="1" kern="1200">
                          <a:solidFill>
                            <a:schemeClr val="lt1"/>
                          </a:solidFill>
                          <a:latin typeface="Arial"/>
                          <a:ea typeface=""/>
                          <a:cs typeface=""/>
                        </a:defRPr>
                      </a:lvl9pPr>
                    </a:lstStyle>
                    <a:p>
                      <a:pPr algn="ctr"/>
                      <a:r>
                        <a:rPr lang="zh-TW" altLang="en-GB" sz="1600" dirty="0" smtClean="0"/>
                        <a:t>項目</a:t>
                      </a:r>
                      <a:endParaRPr lang="en-GB" altLang="zh-TW" sz="1600" dirty="0">
                        <a:latin typeface="標楷體" panose="03000509000000000000" pitchFamily="65" charset="-120"/>
                        <a:ea typeface="標楷體" panose="03000509000000000000" pitchFamily="65" charset="-120"/>
                        <a:cs typeface="Times New Roman" panose="02020603050405020304" pitchFamily="18" charset="0"/>
                      </a:endParaRPr>
                    </a:p>
                  </a:txBody>
                  <a:tcPr marL="62601" marR="62601" marT="40341" marB="40341"/>
                </a:tc>
                <a:tc gridSpan="3">
                  <a:txBody>
                    <a:bodyPr/>
                    <a:lstStyle>
                      <a:lvl1pPr marL="0" algn="l" defTabSz="914400" rtl="0" eaLnBrk="1" latinLnBrk="0" hangingPunct="1">
                        <a:defRPr sz="1800" b="1" kern="1200">
                          <a:solidFill>
                            <a:schemeClr val="lt1"/>
                          </a:solidFill>
                          <a:latin typeface="Arial"/>
                          <a:ea typeface=""/>
                          <a:cs typeface=""/>
                        </a:defRPr>
                      </a:lvl1pPr>
                      <a:lvl2pPr marL="457200" algn="l" defTabSz="914400" rtl="0" eaLnBrk="1" latinLnBrk="0" hangingPunct="1">
                        <a:defRPr sz="1800" b="1" kern="1200">
                          <a:solidFill>
                            <a:schemeClr val="lt1"/>
                          </a:solidFill>
                          <a:latin typeface="Arial"/>
                          <a:ea typeface=""/>
                          <a:cs typeface=""/>
                        </a:defRPr>
                      </a:lvl2pPr>
                      <a:lvl3pPr marL="914400" algn="l" defTabSz="914400" rtl="0" eaLnBrk="1" latinLnBrk="0" hangingPunct="1">
                        <a:defRPr sz="1800" b="1" kern="1200">
                          <a:solidFill>
                            <a:schemeClr val="lt1"/>
                          </a:solidFill>
                          <a:latin typeface="Arial"/>
                          <a:ea typeface=""/>
                          <a:cs typeface=""/>
                        </a:defRPr>
                      </a:lvl3pPr>
                      <a:lvl4pPr marL="1371600" algn="l" defTabSz="914400" rtl="0" eaLnBrk="1" latinLnBrk="0" hangingPunct="1">
                        <a:defRPr sz="1800" b="1" kern="1200">
                          <a:solidFill>
                            <a:schemeClr val="lt1"/>
                          </a:solidFill>
                          <a:latin typeface="Arial"/>
                          <a:ea typeface=""/>
                          <a:cs typeface=""/>
                        </a:defRPr>
                      </a:lvl4pPr>
                      <a:lvl5pPr marL="1828800" algn="l" defTabSz="914400" rtl="0" eaLnBrk="1" latinLnBrk="0" hangingPunct="1">
                        <a:defRPr sz="1800" b="1" kern="1200">
                          <a:solidFill>
                            <a:schemeClr val="lt1"/>
                          </a:solidFill>
                          <a:latin typeface="Arial"/>
                          <a:ea typeface=""/>
                          <a:cs typeface=""/>
                        </a:defRPr>
                      </a:lvl5pPr>
                      <a:lvl6pPr marL="2286000" algn="l" defTabSz="914400" rtl="0" eaLnBrk="1" latinLnBrk="0" hangingPunct="1">
                        <a:defRPr sz="1800" b="1" kern="1200">
                          <a:solidFill>
                            <a:schemeClr val="lt1"/>
                          </a:solidFill>
                          <a:latin typeface="Arial"/>
                          <a:ea typeface=""/>
                          <a:cs typeface=""/>
                        </a:defRPr>
                      </a:lvl6pPr>
                      <a:lvl7pPr marL="2743200" algn="l" defTabSz="914400" rtl="0" eaLnBrk="1" latinLnBrk="0" hangingPunct="1">
                        <a:defRPr sz="1800" b="1" kern="1200">
                          <a:solidFill>
                            <a:schemeClr val="lt1"/>
                          </a:solidFill>
                          <a:latin typeface="Arial"/>
                          <a:ea typeface=""/>
                          <a:cs typeface=""/>
                        </a:defRPr>
                      </a:lvl7pPr>
                      <a:lvl8pPr marL="3200400" algn="l" defTabSz="914400" rtl="0" eaLnBrk="1" latinLnBrk="0" hangingPunct="1">
                        <a:defRPr sz="1800" b="1" kern="1200">
                          <a:solidFill>
                            <a:schemeClr val="lt1"/>
                          </a:solidFill>
                          <a:latin typeface="Arial"/>
                          <a:ea typeface=""/>
                          <a:cs typeface=""/>
                        </a:defRPr>
                      </a:lvl8pPr>
                      <a:lvl9pPr marL="3657600" algn="l" defTabSz="914400" rtl="0" eaLnBrk="1" latinLnBrk="0" hangingPunct="1">
                        <a:defRPr sz="1800" b="1" kern="1200">
                          <a:solidFill>
                            <a:schemeClr val="lt1"/>
                          </a:solidFill>
                          <a:latin typeface="Arial"/>
                          <a:ea typeface=""/>
                          <a:cs typeface=""/>
                        </a:defRPr>
                      </a:lvl9pPr>
                    </a:lstStyle>
                    <a:p>
                      <a:pPr algn="ctr"/>
                      <a:r>
                        <a:rPr lang="zh-TW" altLang="en-US" sz="1600" dirty="0" smtClean="0"/>
                        <a:t>所得稅法</a:t>
                      </a:r>
                      <a:r>
                        <a:rPr lang="en-US" altLang="zh-TW" sz="1600" dirty="0" smtClean="0"/>
                        <a:t>§43-4</a:t>
                      </a:r>
                      <a:endParaRPr lang="en-GB" altLang="zh-TW" sz="1600" dirty="0">
                        <a:latin typeface="標楷體" panose="03000509000000000000" pitchFamily="65" charset="-120"/>
                        <a:ea typeface="標楷體" panose="03000509000000000000" pitchFamily="65" charset="-120"/>
                        <a:cs typeface="Times New Roman" panose="02020603050405020304" pitchFamily="18" charset="0"/>
                      </a:endParaRPr>
                    </a:p>
                  </a:txBody>
                  <a:tcPr marL="62601" marR="62601" marT="40341" marB="40341"/>
                </a:tc>
                <a:tc hMerge="1">
                  <a:txBody>
                    <a:bodyPr/>
                    <a:lstStyle/>
                    <a:p>
                      <a:endParaRPr lang="zh-TW" altLang="en-US"/>
                    </a:p>
                  </a:txBody>
                  <a:tcPr/>
                </a:tc>
                <a:tc hMerge="1">
                  <a:txBody>
                    <a:bodyPr/>
                    <a:lstStyle/>
                    <a:p>
                      <a:endParaRPr lang="zh-TW" altLang="en-US"/>
                    </a:p>
                  </a:txBody>
                  <a:tcPr/>
                </a:tc>
              </a:tr>
              <a:tr h="362053">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GB" sz="1600" kern="1200" dirty="0" smtClean="0"/>
                        <a:t>適用對象</a:t>
                      </a:r>
                      <a:endParaRPr lang="zh-TW" altLang="en-GB" sz="1600" b="1" kern="1200" dirty="0" smtClean="0">
                        <a:solidFill>
                          <a:schemeClr val="dk1"/>
                        </a:solidFill>
                        <a:latin typeface="標楷體" panose="03000509000000000000" pitchFamily="65" charset="-120"/>
                        <a:ea typeface="標楷體" panose="03000509000000000000" pitchFamily="65" charset="-120"/>
                        <a:cs typeface="Times New Roman" panose="02020603050405020304" pitchFamily="18" charset="0"/>
                      </a:endParaRPr>
                    </a:p>
                  </a:txBody>
                  <a:tcPr marL="62601" marR="62601" marT="40341" marB="40341"/>
                </a:tc>
                <a:tc gridSpan="3">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r>
                        <a:rPr lang="zh-TW" altLang="en-GB" sz="1600" kern="1200" dirty="0" smtClean="0"/>
                        <a:t>依外國法律設立，實質管理處所</a:t>
                      </a:r>
                      <a:r>
                        <a:rPr lang="en-GB" altLang="zh-TW" sz="1600" kern="1200" dirty="0" smtClean="0"/>
                        <a:t>(PEM)</a:t>
                      </a:r>
                      <a:r>
                        <a:rPr lang="zh-TW" altLang="en-GB" sz="1600" kern="1200" dirty="0" smtClean="0"/>
                        <a:t>在中華民國境內之營利事業</a:t>
                      </a:r>
                      <a:endParaRPr lang="en-GB" altLang="zh-TW" sz="1600" kern="1200" dirty="0">
                        <a:solidFill>
                          <a:schemeClr val="dk1"/>
                        </a:solidFill>
                        <a:latin typeface="標楷體" panose="03000509000000000000" pitchFamily="65" charset="-120"/>
                        <a:ea typeface="標楷體" panose="03000509000000000000" pitchFamily="65" charset="-120"/>
                        <a:cs typeface="Times New Roman" panose="02020603050405020304" pitchFamily="18" charset="0"/>
                      </a:endParaRPr>
                    </a:p>
                  </a:txBody>
                  <a:tcPr marL="62601" marR="62601" marT="40341" marB="40341"/>
                </a:tc>
                <a:tc hMerge="1">
                  <a:txBody>
                    <a:bodyPr/>
                    <a:lstStyle/>
                    <a:p>
                      <a:endParaRPr lang="zh-TW" altLang="en-US"/>
                    </a:p>
                  </a:txBody>
                  <a:tcPr/>
                </a:tc>
                <a:tc hMerge="1">
                  <a:txBody>
                    <a:bodyPr/>
                    <a:lstStyle/>
                    <a:p>
                      <a:endParaRPr lang="zh-TW" altLang="en-US"/>
                    </a:p>
                  </a:txBody>
                  <a:tcPr/>
                </a:tc>
              </a:tr>
              <a:tr h="860816">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marL="0" algn="l" defTabSz="914400" rtl="0" eaLnBrk="1" latinLnBrk="0" hangingPunct="1"/>
                      <a:r>
                        <a:rPr lang="zh-TW" altLang="en-GB" sz="1600" kern="1200" dirty="0" smtClean="0"/>
                        <a:t>適用範圍</a:t>
                      </a:r>
                      <a:endParaRPr lang="en-GB" altLang="zh-TW" sz="1600" b="1" kern="1200" dirty="0">
                        <a:solidFill>
                          <a:schemeClr val="dk1"/>
                        </a:solidFill>
                        <a:latin typeface="標楷體" panose="03000509000000000000" pitchFamily="65" charset="-120"/>
                        <a:ea typeface="標楷體" panose="03000509000000000000" pitchFamily="65" charset="-120"/>
                        <a:cs typeface="Times New Roman" panose="02020603050405020304" pitchFamily="18" charset="0"/>
                      </a:endParaRPr>
                    </a:p>
                  </a:txBody>
                  <a:tcPr marL="62601" marR="62601" marT="40341" marB="40341"/>
                </a:tc>
                <a:tc gridSpan="3">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marL="173038" indent="-173038">
                        <a:buFont typeface="Arial" panose="020B0604020202020204" pitchFamily="34" charset="0"/>
                        <a:buChar char="•"/>
                      </a:pPr>
                      <a:r>
                        <a:rPr lang="zh-TW" altLang="en-GB" sz="1600" kern="1200" dirty="0" smtClean="0"/>
                        <a:t>依所得稅法及其他相關法律規定課徵營利事業所得稅</a:t>
                      </a:r>
                      <a:r>
                        <a:rPr lang="en-GB" altLang="zh-TW" sz="1600" kern="1200" dirty="0" smtClean="0"/>
                        <a:t>(</a:t>
                      </a:r>
                      <a:r>
                        <a:rPr lang="zh-TW" altLang="en-GB" sz="1600" kern="1200" dirty="0" smtClean="0"/>
                        <a:t>包含本稅、未分配盈餘稅及所得基本稅額</a:t>
                      </a:r>
                      <a:r>
                        <a:rPr lang="en-GB" altLang="zh-TW" sz="1600" kern="1200" dirty="0" smtClean="0"/>
                        <a:t>)</a:t>
                      </a:r>
                    </a:p>
                    <a:p>
                      <a:pPr marL="173038" indent="-173038">
                        <a:buFont typeface="Arial" panose="020B0604020202020204" pitchFamily="34" charset="0"/>
                        <a:buChar char="•"/>
                      </a:pPr>
                      <a:r>
                        <a:rPr lang="zh-TW" altLang="en-GB" sz="1600" kern="1200" dirty="0" smtClean="0"/>
                        <a:t>其給付之所得，應依規定辦理扣繳及填具相關憑單</a:t>
                      </a:r>
                      <a:endParaRPr lang="en-GB" altLang="zh-TW" sz="1600" kern="1200" dirty="0">
                        <a:solidFill>
                          <a:schemeClr val="dk1"/>
                        </a:solidFill>
                        <a:latin typeface="標楷體" panose="03000509000000000000" pitchFamily="65" charset="-120"/>
                        <a:ea typeface="標楷體" panose="03000509000000000000" pitchFamily="65" charset="-120"/>
                        <a:cs typeface="Times New Roman" panose="02020603050405020304" pitchFamily="18" charset="0"/>
                      </a:endParaRPr>
                    </a:p>
                  </a:txBody>
                  <a:tcPr marL="62601" marR="62601" marT="40341" marB="40341"/>
                </a:tc>
                <a:tc hMerge="1">
                  <a:txBody>
                    <a:bodyPr/>
                    <a:lstStyle/>
                    <a:p>
                      <a:endParaRPr lang="zh-TW" altLang="en-US"/>
                    </a:p>
                  </a:txBody>
                  <a:tcPr/>
                </a:tc>
                <a:tc hMerge="1">
                  <a:txBody>
                    <a:bodyPr/>
                    <a:lstStyle/>
                    <a:p>
                      <a:endParaRPr lang="zh-TW" altLang="en-US"/>
                    </a:p>
                  </a:txBody>
                  <a:tcPr/>
                </a:tc>
              </a:tr>
              <a:tr h="348444">
                <a:tc rowSpan="2">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zh-TW" sz="1600" kern="1200" baseline="0" dirty="0" smtClean="0"/>
                        <a:t>PEM</a:t>
                      </a:r>
                      <a:r>
                        <a:rPr lang="zh-TW" altLang="en-GB" sz="1600" kern="1200" baseline="0" dirty="0" smtClean="0"/>
                        <a:t>在中華民國境內，指</a:t>
                      </a:r>
                      <a:r>
                        <a:rPr lang="zh-TW" altLang="en-GB" sz="1600" u="sng" kern="1200" baseline="0" dirty="0" smtClean="0"/>
                        <a:t>同時</a:t>
                      </a:r>
                      <a:r>
                        <a:rPr lang="zh-TW" altLang="en-GB" sz="1600" kern="1200" baseline="0" dirty="0" smtClean="0"/>
                        <a:t>符合右列三要件</a:t>
                      </a:r>
                      <a:r>
                        <a:rPr lang="en-GB" altLang="zh-TW" sz="1600" kern="1200" baseline="0" dirty="0" smtClean="0"/>
                        <a:t>(</a:t>
                      </a:r>
                      <a:r>
                        <a:rPr lang="zh-TW" altLang="en-US" sz="1600" kern="1200" baseline="0" dirty="0" smtClean="0"/>
                        <a:t>與</a:t>
                      </a:r>
                      <a:r>
                        <a:rPr lang="zh-TW" altLang="en-GB" sz="1600" kern="1200" baseline="0" dirty="0" smtClean="0"/>
                        <a:t>兩岸租稅協議</a:t>
                      </a:r>
                      <a:r>
                        <a:rPr lang="zh-TW" altLang="en-US" sz="1600" kern="1200" baseline="0" dirty="0" smtClean="0"/>
                        <a:t>規範相同</a:t>
                      </a:r>
                      <a:r>
                        <a:rPr lang="en-GB" altLang="zh-TW" sz="1600" kern="1200" baseline="0" dirty="0" smtClean="0"/>
                        <a:t>)</a:t>
                      </a:r>
                    </a:p>
                    <a:p>
                      <a:pPr marL="0" algn="l" defTabSz="914400" rtl="0" eaLnBrk="1" latinLnBrk="0" hangingPunct="1"/>
                      <a:endParaRPr lang="en-GB" altLang="zh-TW" sz="1600" b="1" kern="1200" dirty="0">
                        <a:solidFill>
                          <a:schemeClr val="dk1"/>
                        </a:solidFill>
                        <a:latin typeface="標楷體" panose="03000509000000000000" pitchFamily="65" charset="-120"/>
                        <a:ea typeface="標楷體" panose="03000509000000000000" pitchFamily="65" charset="-120"/>
                        <a:cs typeface="Times New Roman" panose="02020603050405020304" pitchFamily="18" charset="0"/>
                      </a:endParaRPr>
                    </a:p>
                  </a:txBody>
                  <a:tcPr marL="62601" marR="62601" marT="40341" marB="40341"/>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zh-TW" altLang="en-GB" sz="1600" kern="1200" baseline="0" dirty="0" smtClean="0"/>
                        <a:t>決策地</a:t>
                      </a:r>
                      <a:endParaRPr lang="en-GB" altLang="zh-TW" sz="1600" b="1" kern="1200" baseline="0" dirty="0" smtClean="0">
                        <a:solidFill>
                          <a:schemeClr val="dk1"/>
                        </a:solidFill>
                        <a:latin typeface="標楷體" panose="03000509000000000000" pitchFamily="65" charset="-120"/>
                        <a:ea typeface="標楷體" panose="03000509000000000000" pitchFamily="65" charset="-120"/>
                        <a:cs typeface="Times New Roman" panose="02020603050405020304" pitchFamily="18" charset="0"/>
                      </a:endParaRPr>
                    </a:p>
                  </a:txBody>
                  <a:tcPr marL="62601" marR="62601" marT="40341" marB="40341"/>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zh-TW" altLang="en-GB" sz="1600" kern="1200" baseline="0" dirty="0" smtClean="0"/>
                        <a:t>帳簿保存地</a:t>
                      </a:r>
                      <a:endParaRPr lang="en-GB" altLang="zh-TW" sz="1600" b="1" kern="1200" baseline="0" dirty="0" smtClean="0">
                        <a:solidFill>
                          <a:schemeClr val="dk1"/>
                        </a:solidFill>
                        <a:latin typeface="標楷體" panose="03000509000000000000" pitchFamily="65" charset="-120"/>
                        <a:ea typeface="標楷體" panose="03000509000000000000" pitchFamily="65" charset="-120"/>
                        <a:cs typeface="Times New Roman" panose="02020603050405020304" pitchFamily="18" charset="0"/>
                      </a:endParaRPr>
                    </a:p>
                  </a:txBody>
                  <a:tcPr marL="62601" marR="62601" marT="40341" marB="40341"/>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zh-TW" altLang="en-GB" sz="1600" kern="1200" baseline="0" dirty="0" smtClean="0"/>
                        <a:t>實際經營地</a:t>
                      </a:r>
                      <a:endParaRPr lang="en-GB" altLang="zh-TW" sz="1600" b="1" kern="1200" baseline="0" dirty="0" smtClean="0">
                        <a:solidFill>
                          <a:schemeClr val="dk1"/>
                        </a:solidFill>
                        <a:latin typeface="標楷體" panose="03000509000000000000" pitchFamily="65" charset="-120"/>
                        <a:ea typeface="標楷體" panose="03000509000000000000" pitchFamily="65" charset="-120"/>
                        <a:cs typeface="Times New Roman" panose="02020603050405020304" pitchFamily="18" charset="0"/>
                      </a:endParaRPr>
                    </a:p>
                  </a:txBody>
                  <a:tcPr marL="62601" marR="62601" marT="40341" marB="40341"/>
                </a:tc>
              </a:tr>
              <a:tr h="1611642">
                <a:tc vMerge="1">
                  <a:txBody>
                    <a:bodyPr/>
                    <a:lstStyle/>
                    <a:p>
                      <a:endParaRPr lang="zh-TW" altLang="en-US"/>
                    </a:p>
                  </a:txBody>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marL="0" indent="0">
                        <a:buFont typeface="+mj-lt"/>
                        <a:buNone/>
                      </a:pPr>
                      <a:r>
                        <a:rPr lang="zh-TW" altLang="en-GB" sz="1600" kern="1200" baseline="0" dirty="0" smtClean="0"/>
                        <a:t>作成重大經營管理、財務管理及人事管理決策者為中華民國境內居住之個人或總機構在中華民國境內之營利事業，</a:t>
                      </a:r>
                      <a:r>
                        <a:rPr lang="zh-TW" altLang="en-GB" sz="1600" u="sng" kern="1200" baseline="0" dirty="0" smtClean="0"/>
                        <a:t>或</a:t>
                      </a:r>
                      <a:r>
                        <a:rPr lang="zh-TW" altLang="en-GB" sz="1600" kern="1200" baseline="0" dirty="0" smtClean="0"/>
                        <a:t>作成該等決策之處所在中華民國境內</a:t>
                      </a:r>
                      <a:endParaRPr lang="en-GB" altLang="zh-TW" sz="1600" dirty="0">
                        <a:latin typeface="標楷體" panose="03000509000000000000" pitchFamily="65" charset="-120"/>
                        <a:ea typeface="標楷體" panose="03000509000000000000" pitchFamily="65" charset="-120"/>
                        <a:cs typeface="Times New Roman" panose="02020603050405020304" pitchFamily="18" charset="0"/>
                      </a:endParaRPr>
                    </a:p>
                  </a:txBody>
                  <a:tcPr marL="62601" marR="62601" marT="40341" marB="40341"/>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marL="0" indent="0">
                        <a:buFont typeface="+mj-lt"/>
                        <a:buNone/>
                      </a:pPr>
                      <a:r>
                        <a:rPr lang="zh-TW" altLang="en-GB" sz="1600" baseline="0" dirty="0" smtClean="0"/>
                        <a:t>財務報表、會計帳簿紀錄、董事會議事錄或股東會議事錄之製作</a:t>
                      </a:r>
                      <a:r>
                        <a:rPr lang="zh-TW" altLang="en-GB" sz="1600" u="sng" baseline="0" dirty="0" smtClean="0"/>
                        <a:t>或</a:t>
                      </a:r>
                      <a:r>
                        <a:rPr lang="zh-TW" altLang="en-GB" sz="1600" baseline="0" dirty="0" smtClean="0"/>
                        <a:t>儲存處所在中華民國境內</a:t>
                      </a:r>
                      <a:endParaRPr lang="en-GB" altLang="zh-TW" sz="1600" baseline="0" dirty="0" smtClean="0"/>
                    </a:p>
                    <a:p>
                      <a:pPr marL="0" indent="0">
                        <a:buFont typeface="+mj-lt"/>
                        <a:buNone/>
                      </a:pPr>
                      <a:endParaRPr lang="en-GB" altLang="zh-TW" sz="1600" dirty="0">
                        <a:latin typeface="標楷體" panose="03000509000000000000" pitchFamily="65" charset="-120"/>
                        <a:ea typeface="標楷體" panose="03000509000000000000" pitchFamily="65" charset="-120"/>
                        <a:cs typeface="Times New Roman" panose="02020603050405020304" pitchFamily="18" charset="0"/>
                      </a:endParaRPr>
                    </a:p>
                  </a:txBody>
                  <a:tcPr marL="62601" marR="62601" marT="40341" marB="40341"/>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marL="0" marR="0" indent="0" algn="l" defTabSz="914400" rtl="0" eaLnBrk="1" fontAlgn="auto" latinLnBrk="0" hangingPunct="1">
                        <a:lnSpc>
                          <a:spcPct val="100000"/>
                        </a:lnSpc>
                        <a:spcBef>
                          <a:spcPts val="0"/>
                        </a:spcBef>
                        <a:spcAft>
                          <a:spcPts val="0"/>
                        </a:spcAft>
                        <a:buClrTx/>
                        <a:buSzTx/>
                        <a:buFont typeface="+mj-lt"/>
                        <a:buNone/>
                        <a:tabLst/>
                        <a:defRPr/>
                      </a:pPr>
                      <a:r>
                        <a:rPr lang="zh-TW" altLang="en-GB" sz="1600" baseline="0" dirty="0" smtClean="0"/>
                        <a:t>在中華民國境內有實際執行主要經營活動</a:t>
                      </a:r>
                      <a:endParaRPr lang="en-GB" altLang="zh-TW" sz="1600" dirty="0" smtClean="0"/>
                    </a:p>
                    <a:p>
                      <a:pPr marL="0" indent="0">
                        <a:buFont typeface="+mj-lt"/>
                        <a:buNone/>
                      </a:pPr>
                      <a:endParaRPr lang="en-GB" altLang="zh-TW" sz="1600" dirty="0">
                        <a:latin typeface="標楷體" panose="03000509000000000000" pitchFamily="65" charset="-120"/>
                        <a:ea typeface="標楷體" panose="03000509000000000000" pitchFamily="65" charset="-120"/>
                        <a:cs typeface="Times New Roman" panose="02020603050405020304" pitchFamily="18" charset="0"/>
                      </a:endParaRPr>
                    </a:p>
                  </a:txBody>
                  <a:tcPr marL="62601" marR="62601" marT="40341" marB="40341"/>
                </a:tc>
              </a:tr>
              <a:tr h="825974">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marL="0" algn="l" defTabSz="914400" rtl="0" eaLnBrk="1" latinLnBrk="0" hangingPunct="1"/>
                      <a:r>
                        <a:rPr lang="zh-TW" altLang="en-GB" sz="1600" kern="1200" dirty="0" smtClean="0"/>
                        <a:t>施行日期</a:t>
                      </a:r>
                      <a:endParaRPr lang="en-GB" altLang="zh-TW" sz="1600" b="1" kern="1200" dirty="0">
                        <a:solidFill>
                          <a:schemeClr val="dk1"/>
                        </a:solidFill>
                        <a:latin typeface="標楷體" panose="03000509000000000000" pitchFamily="65" charset="-120"/>
                        <a:ea typeface="標楷體" panose="03000509000000000000" pitchFamily="65" charset="-120"/>
                        <a:cs typeface="Times New Roman" panose="02020603050405020304" pitchFamily="18" charset="0"/>
                      </a:endParaRPr>
                    </a:p>
                  </a:txBody>
                  <a:tcPr marL="62601" marR="62601" marT="40341" marB="40341"/>
                </a:tc>
                <a:tc gridSpan="3">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marL="0" indent="0">
                        <a:buFont typeface="+mj-lt"/>
                        <a:buNone/>
                      </a:pPr>
                      <a:r>
                        <a:rPr lang="zh-TW" altLang="en-GB" sz="1600" kern="1200" dirty="0" smtClean="0"/>
                        <a:t>由行政院另定之，且將視</a:t>
                      </a:r>
                      <a:r>
                        <a:rPr lang="zh-TW" altLang="en-GB" sz="1600" u="none" kern="1200" baseline="0" dirty="0" smtClean="0"/>
                        <a:t>兩岸租稅協議</a:t>
                      </a:r>
                      <a:r>
                        <a:rPr lang="zh-TW" altLang="en-GB" sz="1600" kern="1200" dirty="0" smtClean="0"/>
                        <a:t>之執行情形、國際間</a:t>
                      </a:r>
                      <a:r>
                        <a:rPr lang="zh-TW" altLang="en-GB" sz="1600" u="none" kern="1200" baseline="0" dirty="0" smtClean="0"/>
                        <a:t>共同申報準則</a:t>
                      </a:r>
                      <a:r>
                        <a:rPr lang="en-GB" altLang="zh-TW" sz="1600" u="none" kern="1200" baseline="0" dirty="0" smtClean="0"/>
                        <a:t>(CRS)</a:t>
                      </a:r>
                      <a:r>
                        <a:rPr lang="zh-TW" altLang="en-GB" sz="1600" kern="1200" dirty="0" smtClean="0"/>
                        <a:t>執行狀況及相關子法規之規劃及落實宣導而定，預計最快不會早於</a:t>
                      </a:r>
                      <a:r>
                        <a:rPr lang="en-GB" altLang="zh-TW" sz="1600" kern="1200" dirty="0" smtClean="0"/>
                        <a:t>107</a:t>
                      </a:r>
                      <a:r>
                        <a:rPr lang="zh-TW" altLang="en-GB" sz="1600" kern="1200" dirty="0" smtClean="0"/>
                        <a:t>年開始實施</a:t>
                      </a:r>
                      <a:endParaRPr lang="en-GB" altLang="zh-TW" sz="1600" kern="1200" dirty="0">
                        <a:solidFill>
                          <a:schemeClr val="dk1"/>
                        </a:solidFill>
                        <a:latin typeface="標楷體" panose="03000509000000000000" pitchFamily="65" charset="-120"/>
                        <a:ea typeface="標楷體" panose="03000509000000000000" pitchFamily="65" charset="-120"/>
                        <a:cs typeface="Times New Roman" panose="02020603050405020304" pitchFamily="18" charset="0"/>
                      </a:endParaRPr>
                    </a:p>
                  </a:txBody>
                  <a:tcPr marL="62601" marR="62601" marT="40341" marB="40341"/>
                </a:tc>
                <a:tc hMerge="1">
                  <a:txBody>
                    <a:bodyPr/>
                    <a:lstStyle/>
                    <a:p>
                      <a:pPr marL="0" indent="0">
                        <a:buFont typeface="+mj-lt"/>
                        <a:buNone/>
                      </a:pPr>
                      <a:endParaRPr lang="zh-TW" altLang="en-US" sz="1800" dirty="0">
                        <a:latin typeface="微軟正黑體" panose="020B0604030504040204" pitchFamily="34" charset="-120"/>
                        <a:ea typeface="微軟正黑體" panose="020B0604030504040204" pitchFamily="34" charset="-120"/>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pPr marL="0" indent="0">
                        <a:buFont typeface="+mj-lt"/>
                        <a:buNone/>
                      </a:pPr>
                      <a:endParaRPr lang="zh-TW" altLang="en-US" sz="1800" dirty="0">
                        <a:latin typeface="微軟正黑體" panose="020B0604030504040204" pitchFamily="34" charset="-120"/>
                        <a:ea typeface="微軟正黑體" panose="020B0604030504040204" pitchFamily="34" charset="-120"/>
                      </a:endParaRPr>
                    </a:p>
                  </a:txBody>
                  <a:tcPr marL="68580" marR="6858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bl>
          </a:graphicData>
        </a:graphic>
      </p:graphicFrame>
      <p:sp>
        <p:nvSpPr>
          <p:cNvPr id="10" name="內容版面配置區 2"/>
          <p:cNvSpPr txBox="1">
            <a:spLocks/>
          </p:cNvSpPr>
          <p:nvPr>
            <p:custDataLst>
              <p:tags r:id="rId1"/>
            </p:custDataLst>
          </p:nvPr>
        </p:nvSpPr>
        <p:spPr>
          <a:xfrm>
            <a:off x="683568" y="6188169"/>
            <a:ext cx="5507335" cy="366936"/>
          </a:xfrm>
          <a:prstGeom prst="rect">
            <a:avLst/>
          </a:prstGeom>
        </p:spPr>
        <p:txBody>
          <a:bodyPr vert="horz" lIns="0" tIns="0" rIns="0" bIns="0" rtlCol="0">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pPr algn="just">
              <a:spcAft>
                <a:spcPts val="1614"/>
              </a:spcAft>
            </a:pPr>
            <a:r>
              <a:rPr lang="zh-TW" altLang="en-US" sz="1400" b="0" dirty="0" smtClean="0">
                <a:latin typeface="微軟正黑體" panose="020B0604030504040204" pitchFamily="34" charset="-120"/>
                <a:ea typeface="微軟正黑體" panose="020B0604030504040204" pitchFamily="34" charset="-120"/>
                <a:cs typeface="Times New Roman" panose="02020603050405020304" pitchFamily="18" charset="0"/>
              </a:rPr>
              <a:t>註：若境外公司</a:t>
            </a:r>
            <a:r>
              <a:rPr lang="zh-TW" altLang="en-US" sz="1400" b="0" dirty="0">
                <a:latin typeface="微軟正黑體" panose="020B0604030504040204" pitchFamily="34" charset="-120"/>
                <a:ea typeface="微軟正黑體" panose="020B0604030504040204" pitchFamily="34" charset="-120"/>
                <a:cs typeface="Times New Roman" panose="02020603050405020304" pitchFamily="18" charset="0"/>
              </a:rPr>
              <a:t>同時</a:t>
            </a:r>
            <a:r>
              <a:rPr lang="zh-TW" altLang="en-US" sz="1400" b="0" dirty="0" smtClean="0">
                <a:latin typeface="微軟正黑體" panose="020B0604030504040204" pitchFamily="34" charset="-120"/>
                <a:ea typeface="微軟正黑體" panose="020B0604030504040204" pitchFamily="34" charset="-120"/>
                <a:cs typeface="Times New Roman" panose="02020603050405020304" pitchFamily="18" charset="0"/>
              </a:rPr>
              <a:t>符合</a:t>
            </a:r>
            <a:r>
              <a:rPr lang="en-US" altLang="zh-TW" sz="1400" b="0" dirty="0" smtClean="0">
                <a:latin typeface="微軟正黑體" panose="020B0604030504040204" pitchFamily="34" charset="-120"/>
                <a:ea typeface="微軟正黑體" panose="020B0604030504040204" pitchFamily="34" charset="-120"/>
                <a:cs typeface="Times New Roman" panose="02020603050405020304" pitchFamily="18" charset="0"/>
              </a:rPr>
              <a:t>PEM</a:t>
            </a:r>
            <a:r>
              <a:rPr lang="zh-TW" altLang="en-US" sz="1400" b="0" dirty="0" smtClean="0">
                <a:latin typeface="微軟正黑體" panose="020B0604030504040204" pitchFamily="34" charset="-120"/>
                <a:ea typeface="微軟正黑體" panose="020B0604030504040204" pitchFamily="34" charset="-120"/>
                <a:cs typeface="Times New Roman" panose="02020603050405020304" pitchFamily="18" charset="0"/>
              </a:rPr>
              <a:t>及</a:t>
            </a:r>
            <a:r>
              <a:rPr lang="en-US" altLang="zh-TW" sz="1400" b="0" dirty="0" smtClean="0">
                <a:latin typeface="微軟正黑體" panose="020B0604030504040204" pitchFamily="34" charset="-120"/>
                <a:ea typeface="微軟正黑體" panose="020B0604030504040204" pitchFamily="34" charset="-120"/>
                <a:cs typeface="Times New Roman" panose="02020603050405020304" pitchFamily="18" charset="0"/>
              </a:rPr>
              <a:t>CFC</a:t>
            </a:r>
            <a:r>
              <a:rPr lang="zh-TW" altLang="en-US" sz="1400" b="0" dirty="0" smtClean="0">
                <a:latin typeface="微軟正黑體" panose="020B0604030504040204" pitchFamily="34" charset="-120"/>
                <a:ea typeface="微軟正黑體" panose="020B0604030504040204" pitchFamily="34" charset="-120"/>
                <a:cs typeface="Times New Roman" panose="02020603050405020304" pitchFamily="18" charset="0"/>
              </a:rPr>
              <a:t>要件，將優先適用</a:t>
            </a:r>
            <a:r>
              <a:rPr lang="en-US" altLang="zh-TW" sz="1400" b="0" dirty="0" smtClean="0">
                <a:latin typeface="微軟正黑體" panose="020B0604030504040204" pitchFamily="34" charset="-120"/>
                <a:ea typeface="微軟正黑體" panose="020B0604030504040204" pitchFamily="34" charset="-120"/>
                <a:cs typeface="Times New Roman" panose="02020603050405020304" pitchFamily="18" charset="0"/>
              </a:rPr>
              <a:t>PEM</a:t>
            </a:r>
            <a:endParaRPr lang="en-GB" altLang="zh-TW" sz="1400" b="0" dirty="0" smtClean="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8" name="Rectangle 2"/>
          <p:cNvSpPr txBox="1">
            <a:spLocks noChangeArrowheads="1"/>
          </p:cNvSpPr>
          <p:nvPr/>
        </p:nvSpPr>
        <p:spPr>
          <a:xfrm>
            <a:off x="-29277" y="125760"/>
            <a:ext cx="8844289"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600" b="1" dirty="0" smtClean="0">
                <a:latin typeface="標楷體" pitchFamily="65" charset="-120"/>
                <a:ea typeface="標楷體" pitchFamily="65" charset="-120"/>
              </a:rPr>
              <a:t>2.3</a:t>
            </a:r>
            <a:r>
              <a:rPr lang="zh-TW" altLang="en-US" sz="3600" b="1" dirty="0" smtClean="0">
                <a:latin typeface="標楷體" pitchFamily="65" charset="-120"/>
                <a:ea typeface="標楷體" pitchFamily="65" charset="-120"/>
              </a:rPr>
              <a:t> 反</a:t>
            </a:r>
            <a:r>
              <a:rPr lang="zh-TW" altLang="en-US" sz="3600" b="1" dirty="0">
                <a:latin typeface="標楷體" pitchFamily="65" charset="-120"/>
                <a:ea typeface="標楷體" pitchFamily="65" charset="-120"/>
              </a:rPr>
              <a:t>避稅制度─</a:t>
            </a:r>
            <a:r>
              <a:rPr lang="en-US" altLang="zh-TW" sz="3600" b="1" dirty="0">
                <a:latin typeface="標楷體" pitchFamily="65" charset="-120"/>
                <a:ea typeface="標楷體" pitchFamily="65" charset="-120"/>
              </a:rPr>
              <a:t>PEM (Place  of  Effective  </a:t>
            </a:r>
            <a:r>
              <a:rPr lang="en-US" altLang="zh-TW" sz="3600" b="1" dirty="0" smtClean="0">
                <a:latin typeface="標楷體" pitchFamily="65" charset="-120"/>
                <a:ea typeface="標楷體" pitchFamily="65" charset="-120"/>
              </a:rPr>
              <a:t>Management)</a:t>
            </a:r>
            <a:endParaRPr lang="en-US" altLang="zh-TW" sz="4000" b="1" dirty="0" smtClean="0">
              <a:latin typeface="標楷體" pitchFamily="65" charset="-120"/>
              <a:ea typeface="標楷體" pitchFamily="65" charset="-120"/>
            </a:endParaRPr>
          </a:p>
        </p:txBody>
      </p:sp>
    </p:spTree>
    <p:extLst>
      <p:ext uri="{BB962C8B-B14F-4D97-AF65-F5344CB8AC3E}">
        <p14:creationId xmlns:p14="http://schemas.microsoft.com/office/powerpoint/2010/main" xmlns="" val="17279366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內容版面配置區 3"/>
          <p:cNvSpPr>
            <a:spLocks noGrp="1"/>
          </p:cNvSpPr>
          <p:nvPr>
            <p:ph sz="quarter" idx="15"/>
          </p:nvPr>
        </p:nvSpPr>
        <p:spPr/>
        <p:txBody>
          <a:bodyPr/>
          <a:lstStyle/>
          <a:p>
            <a:endParaRPr lang="zh-TW" altLang="en-US" dirty="0">
              <a:latin typeface="微軟正黑體" panose="020B0604030504040204" pitchFamily="34" charset="-120"/>
              <a:ea typeface="微軟正黑體" panose="020B0604030504040204" pitchFamily="34" charset="-120"/>
            </a:endParaRPr>
          </a:p>
        </p:txBody>
      </p:sp>
      <p:sp>
        <p:nvSpPr>
          <p:cNvPr id="2" name="Title 1"/>
          <p:cNvSpPr>
            <a:spLocks noGrp="1"/>
          </p:cNvSpPr>
          <p:nvPr>
            <p:ph type="title"/>
          </p:nvPr>
        </p:nvSpPr>
        <p:spPr>
          <a:xfrm>
            <a:off x="0" y="116632"/>
            <a:ext cx="9144000" cy="1051520"/>
          </a:xfrm>
        </p:spPr>
        <p:txBody>
          <a:bodyPr>
            <a:normAutofit/>
          </a:bodyPr>
          <a:lstStyle/>
          <a:p>
            <a:r>
              <a:rPr lang="en-US" altLang="zh-TW" sz="3200" b="1" dirty="0" smtClean="0">
                <a:latin typeface="標楷體" panose="03000509000000000000" pitchFamily="65" charset="-120"/>
                <a:ea typeface="標楷體" panose="03000509000000000000" pitchFamily="65" charset="-120"/>
                <a:cs typeface="Times New Roman" panose="02020603050405020304" pitchFamily="18" charset="0"/>
              </a:rPr>
              <a:t>2.3 </a:t>
            </a:r>
            <a:r>
              <a:rPr lang="zh-TW" altLang="en-US" sz="3200" b="1" dirty="0" smtClean="0">
                <a:latin typeface="標楷體" panose="03000509000000000000" pitchFamily="65" charset="-120"/>
                <a:ea typeface="標楷體" panose="03000509000000000000" pitchFamily="65" charset="-120"/>
                <a:cs typeface="Times New Roman" panose="02020603050405020304" pitchFamily="18" charset="0"/>
              </a:rPr>
              <a:t>與</a:t>
            </a:r>
            <a:r>
              <a:rPr lang="en-US" sz="3200" b="1" dirty="0">
                <a:latin typeface="標楷體" panose="03000509000000000000" pitchFamily="65" charset="-120"/>
                <a:ea typeface="標楷體" panose="03000509000000000000" pitchFamily="65" charset="-120"/>
                <a:cs typeface="Times New Roman" panose="02020603050405020304" pitchFamily="18" charset="0"/>
              </a:rPr>
              <a:t>CRS</a:t>
            </a:r>
            <a:r>
              <a:rPr lang="zh-TW" altLang="en-US" sz="3200" b="1" dirty="0">
                <a:latin typeface="標楷體" panose="03000509000000000000" pitchFamily="65" charset="-120"/>
                <a:ea typeface="標楷體" panose="03000509000000000000" pitchFamily="65" charset="-120"/>
                <a:cs typeface="Times New Roman" panose="02020603050405020304" pitchFamily="18" charset="0"/>
              </a:rPr>
              <a:t>之國家</a:t>
            </a:r>
            <a:r>
              <a:rPr lang="en-US" altLang="zh-TW" sz="3200" b="1" dirty="0">
                <a:latin typeface="標楷體" panose="03000509000000000000" pitchFamily="65" charset="-120"/>
                <a:ea typeface="標楷體" panose="03000509000000000000" pitchFamily="65" charset="-120"/>
                <a:cs typeface="Times New Roman" panose="02020603050405020304" pitchFamily="18" charset="0"/>
              </a:rPr>
              <a:t>/</a:t>
            </a:r>
            <a:r>
              <a:rPr lang="zh-TW" altLang="en-US" sz="3200" b="1" dirty="0" smtClean="0">
                <a:latin typeface="標楷體" panose="03000509000000000000" pitchFamily="65" charset="-120"/>
                <a:ea typeface="標楷體" panose="03000509000000000000" pitchFamily="65" charset="-120"/>
                <a:cs typeface="Times New Roman" panose="02020603050405020304" pitchFamily="18" charset="0"/>
              </a:rPr>
              <a:t>地區</a:t>
            </a:r>
            <a:r>
              <a:rPr lang="en-US" sz="3200" b="1" dirty="0" smtClean="0">
                <a:latin typeface="標楷體" panose="03000509000000000000" pitchFamily="65" charset="-120"/>
                <a:ea typeface="標楷體" panose="03000509000000000000" pitchFamily="65" charset="-120"/>
                <a:cs typeface="Times New Roman" panose="02020603050405020304" pitchFamily="18" charset="0"/>
              </a:rPr>
              <a:t>–</a:t>
            </a:r>
            <a:r>
              <a:rPr lang="zh-TW" altLang="en-US" sz="3200" b="1" dirty="0" smtClean="0">
                <a:latin typeface="標楷體" panose="03000509000000000000" pitchFamily="65" charset="-120"/>
                <a:ea typeface="標楷體" panose="03000509000000000000" pitchFamily="65" charset="-120"/>
                <a:cs typeface="Times New Roman" panose="02020603050405020304" pitchFamily="18" charset="0"/>
              </a:rPr>
              <a:t>統計</a:t>
            </a:r>
            <a:r>
              <a:rPr lang="zh-TW" altLang="en-US" sz="3200" b="1" dirty="0">
                <a:latin typeface="標楷體" panose="03000509000000000000" pitchFamily="65" charset="-120"/>
                <a:ea typeface="標楷體" panose="03000509000000000000" pitchFamily="65" charset="-120"/>
                <a:cs typeface="Times New Roman" panose="02020603050405020304" pitchFamily="18" charset="0"/>
              </a:rPr>
              <a:t>至</a:t>
            </a:r>
            <a:r>
              <a:rPr lang="en-US" altLang="zh-TW" sz="3200" b="1" dirty="0" smtClean="0">
                <a:latin typeface="標楷體" panose="03000509000000000000" pitchFamily="65" charset="-120"/>
                <a:ea typeface="標楷體" panose="03000509000000000000" pitchFamily="65" charset="-120"/>
                <a:cs typeface="Times New Roman" panose="02020603050405020304" pitchFamily="18" charset="0"/>
              </a:rPr>
              <a:t>105</a:t>
            </a:r>
            <a:r>
              <a:rPr lang="zh-TW" altLang="en-US" sz="3200" b="1" dirty="0" smtClean="0">
                <a:latin typeface="標楷體" panose="03000509000000000000" pitchFamily="65" charset="-120"/>
                <a:ea typeface="標楷體" panose="03000509000000000000" pitchFamily="65" charset="-120"/>
                <a:cs typeface="Times New Roman" panose="02020603050405020304" pitchFamily="18" charset="0"/>
              </a:rPr>
              <a:t>年</a:t>
            </a:r>
            <a:r>
              <a:rPr lang="en-US" altLang="zh-TW" sz="3200" b="1" dirty="0">
                <a:latin typeface="標楷體" panose="03000509000000000000" pitchFamily="65" charset="-120"/>
                <a:ea typeface="標楷體" panose="03000509000000000000" pitchFamily="65" charset="-120"/>
                <a:cs typeface="Times New Roman" panose="02020603050405020304" pitchFamily="18" charset="0"/>
              </a:rPr>
              <a:t>7</a:t>
            </a:r>
            <a:r>
              <a:rPr lang="zh-TW" altLang="en-US" sz="3200" b="1" dirty="0">
                <a:latin typeface="標楷體" panose="03000509000000000000" pitchFamily="65" charset="-120"/>
                <a:ea typeface="標楷體" panose="03000509000000000000" pitchFamily="65" charset="-120"/>
                <a:cs typeface="Times New Roman" panose="02020603050405020304" pitchFamily="18" charset="0"/>
              </a:rPr>
              <a:t>月</a:t>
            </a:r>
            <a:r>
              <a:rPr lang="en-US" altLang="zh-TW" sz="3200" b="1" dirty="0">
                <a:latin typeface="標楷體" panose="03000509000000000000" pitchFamily="65" charset="-120"/>
                <a:ea typeface="標楷體" panose="03000509000000000000" pitchFamily="65" charset="-120"/>
                <a:cs typeface="Times New Roman" panose="02020603050405020304" pitchFamily="18" charset="0"/>
              </a:rPr>
              <a:t>11</a:t>
            </a:r>
            <a:r>
              <a:rPr lang="zh-TW" altLang="en-US" sz="3200" b="1" dirty="0">
                <a:latin typeface="標楷體" panose="03000509000000000000" pitchFamily="65" charset="-120"/>
                <a:ea typeface="標楷體" panose="03000509000000000000" pitchFamily="65" charset="-120"/>
                <a:cs typeface="Times New Roman" panose="02020603050405020304" pitchFamily="18" charset="0"/>
              </a:rPr>
              <a:t>日</a:t>
            </a:r>
            <a:endParaRPr lang="en-US" sz="3200" b="1" dirty="0">
              <a:latin typeface="標楷體" panose="03000509000000000000" pitchFamily="65" charset="-120"/>
              <a:ea typeface="標楷體" panose="03000509000000000000" pitchFamily="65" charset="-120"/>
              <a:cs typeface="Times New Roman" panose="02020603050405020304" pitchFamily="18" charset="0"/>
            </a:endParaRPr>
          </a:p>
        </p:txBody>
      </p:sp>
      <p:graphicFrame>
        <p:nvGraphicFramePr>
          <p:cNvPr id="5" name="Table 2"/>
          <p:cNvGraphicFramePr>
            <a:graphicFrameLocks noGrp="1"/>
          </p:cNvGraphicFramePr>
          <p:nvPr>
            <p:extLst>
              <p:ext uri="{D42A27DB-BD31-4B8C-83A1-F6EECF244321}">
                <p14:modId xmlns:p14="http://schemas.microsoft.com/office/powerpoint/2010/main" xmlns="" val="3370315650"/>
              </p:ext>
            </p:extLst>
          </p:nvPr>
        </p:nvGraphicFramePr>
        <p:xfrm>
          <a:off x="323528" y="1196752"/>
          <a:ext cx="8599914" cy="5303520"/>
        </p:xfrm>
        <a:graphic>
          <a:graphicData uri="http://schemas.openxmlformats.org/drawingml/2006/table">
            <a:tbl>
              <a:tblPr firstRow="1" bandRow="1">
                <a:tableStyleId>{72833802-FEF1-4C79-8D5D-14CF1EAF98D9}</a:tableStyleId>
              </a:tblPr>
              <a:tblGrid>
                <a:gridCol w="1603373"/>
                <a:gridCol w="1457613"/>
                <a:gridCol w="1416070"/>
                <a:gridCol w="1644918"/>
                <a:gridCol w="1238970"/>
                <a:gridCol w="1238970"/>
              </a:tblGrid>
              <a:tr h="70518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GB" sz="1400" b="0" kern="1200" dirty="0" smtClean="0">
                          <a:solidFill>
                            <a:schemeClr val="bg1"/>
                          </a:solidFill>
                          <a:latin typeface="標楷體" panose="03000509000000000000" pitchFamily="65" charset="-120"/>
                          <a:ea typeface="標楷體" panose="03000509000000000000" pitchFamily="65" charset="-120"/>
                          <a:cs typeface="+mn-cs"/>
                        </a:rPr>
                        <a:t>已承諾參與</a:t>
                      </a:r>
                      <a:r>
                        <a:rPr lang="en-GB" altLang="zh-TW" sz="1400" b="0" kern="1200" dirty="0" smtClean="0">
                          <a:solidFill>
                            <a:schemeClr val="bg1"/>
                          </a:solidFill>
                          <a:latin typeface="標楷體" panose="03000509000000000000" pitchFamily="65" charset="-120"/>
                          <a:ea typeface="標楷體" panose="03000509000000000000" pitchFamily="65" charset="-120"/>
                          <a:cs typeface="+mn-cs"/>
                        </a:rPr>
                        <a:t>CRS</a:t>
                      </a:r>
                      <a:r>
                        <a:rPr lang="zh-TW" altLang="en-GB" sz="1400" b="0" kern="1200" dirty="0" smtClean="0">
                          <a:solidFill>
                            <a:schemeClr val="bg1"/>
                          </a:solidFill>
                          <a:latin typeface="標楷體" panose="03000509000000000000" pitchFamily="65" charset="-120"/>
                          <a:ea typeface="標楷體" panose="03000509000000000000" pitchFamily="65" charset="-120"/>
                          <a:cs typeface="+mn-cs"/>
                        </a:rPr>
                        <a:t>之國家 ─ 首波</a:t>
                      </a:r>
                      <a:endParaRPr lang="en-GB" altLang="zh-TW" sz="1400" b="0" kern="1200" dirty="0" smtClean="0">
                        <a:solidFill>
                          <a:schemeClr val="bg1"/>
                        </a:solidFill>
                        <a:latin typeface="標楷體" panose="03000509000000000000" pitchFamily="65" charset="-120"/>
                        <a:ea typeface="標楷體" panose="03000509000000000000" pitchFamily="65" charset="-120"/>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altLang="zh-TW" sz="1400" b="0" kern="1200" dirty="0" smtClean="0">
                          <a:solidFill>
                            <a:schemeClr val="bg1"/>
                          </a:solidFill>
                          <a:latin typeface="標楷體" panose="03000509000000000000" pitchFamily="65" charset="-120"/>
                          <a:ea typeface="標楷體" panose="03000509000000000000" pitchFamily="65" charset="-120"/>
                          <a:cs typeface="+mn-cs"/>
                        </a:rPr>
                        <a:t>(</a:t>
                      </a:r>
                      <a:r>
                        <a:rPr lang="zh-TW" altLang="en-GB" sz="1400" b="0" kern="1200" dirty="0" smtClean="0">
                          <a:solidFill>
                            <a:schemeClr val="bg1"/>
                          </a:solidFill>
                          <a:latin typeface="標楷體" panose="03000509000000000000" pitchFamily="65" charset="-120"/>
                          <a:ea typeface="標楷體" panose="03000509000000000000" pitchFamily="65" charset="-120"/>
                          <a:cs typeface="+mn-cs"/>
                        </a:rPr>
                        <a:t>預計</a:t>
                      </a:r>
                      <a:r>
                        <a:rPr lang="en-GB" altLang="zh-TW" sz="1400" b="0" kern="1200" dirty="0" smtClean="0">
                          <a:solidFill>
                            <a:schemeClr val="bg1"/>
                          </a:solidFill>
                          <a:latin typeface="標楷體" panose="03000509000000000000" pitchFamily="65" charset="-120"/>
                          <a:ea typeface="標楷體" panose="03000509000000000000" pitchFamily="65" charset="-120"/>
                          <a:cs typeface="+mn-cs"/>
                        </a:rPr>
                        <a:t>2016</a:t>
                      </a:r>
                      <a:r>
                        <a:rPr lang="zh-TW" altLang="en-GB" sz="1400" b="0" kern="1200" dirty="0" smtClean="0">
                          <a:solidFill>
                            <a:schemeClr val="bg1"/>
                          </a:solidFill>
                          <a:latin typeface="標楷體" panose="03000509000000000000" pitchFamily="65" charset="-120"/>
                          <a:ea typeface="標楷體" panose="03000509000000000000" pitchFamily="65" charset="-120"/>
                          <a:cs typeface="+mn-cs"/>
                        </a:rPr>
                        <a:t>採行相應政策，</a:t>
                      </a:r>
                      <a:r>
                        <a:rPr lang="en-GB" altLang="zh-TW" sz="1400" b="0" kern="1200" dirty="0" smtClean="0">
                          <a:solidFill>
                            <a:schemeClr val="bg1"/>
                          </a:solidFill>
                          <a:latin typeface="標楷體" panose="03000509000000000000" pitchFamily="65" charset="-120"/>
                          <a:ea typeface="標楷體" panose="03000509000000000000" pitchFamily="65" charset="-120"/>
                          <a:cs typeface="+mn-cs"/>
                        </a:rPr>
                        <a:t>2017</a:t>
                      </a:r>
                      <a:r>
                        <a:rPr lang="zh-TW" altLang="en-GB" sz="1400" b="0" kern="1200" dirty="0" smtClean="0">
                          <a:solidFill>
                            <a:schemeClr val="bg1"/>
                          </a:solidFill>
                          <a:latin typeface="標楷體" panose="03000509000000000000" pitchFamily="65" charset="-120"/>
                          <a:ea typeface="標楷體" panose="03000509000000000000" pitchFamily="65" charset="-120"/>
                          <a:cs typeface="+mn-cs"/>
                        </a:rPr>
                        <a:t>開始向當地稅務機關申報</a:t>
                      </a:r>
                      <a:r>
                        <a:rPr lang="en-GB" altLang="zh-TW" sz="1400" b="0" kern="1200" dirty="0" smtClean="0">
                          <a:solidFill>
                            <a:schemeClr val="bg1"/>
                          </a:solidFill>
                          <a:latin typeface="標楷體" panose="03000509000000000000" pitchFamily="65" charset="-120"/>
                          <a:ea typeface="標楷體" panose="03000509000000000000" pitchFamily="65" charset="-120"/>
                          <a:cs typeface="+mn-cs"/>
                        </a:rPr>
                        <a:t>) (55</a:t>
                      </a:r>
                      <a:r>
                        <a:rPr lang="zh-TW" altLang="en-GB" sz="1400" b="0" kern="1200" dirty="0" smtClean="0">
                          <a:solidFill>
                            <a:schemeClr val="bg1"/>
                          </a:solidFill>
                          <a:latin typeface="標楷體" panose="03000509000000000000" pitchFamily="65" charset="-120"/>
                          <a:ea typeface="標楷體" panose="03000509000000000000" pitchFamily="65" charset="-120"/>
                          <a:cs typeface="+mn-cs"/>
                        </a:rPr>
                        <a:t>國</a:t>
                      </a:r>
                      <a:r>
                        <a:rPr lang="en-GB" altLang="zh-TW" sz="1400" b="0" kern="1200" dirty="0" smtClean="0">
                          <a:solidFill>
                            <a:schemeClr val="bg1"/>
                          </a:solidFill>
                          <a:latin typeface="標楷體" panose="03000509000000000000" pitchFamily="65" charset="-120"/>
                          <a:ea typeface="標楷體" panose="03000509000000000000" pitchFamily="65" charset="-120"/>
                          <a:cs typeface="+mn-cs"/>
                        </a:rPr>
                        <a:t>)</a:t>
                      </a:r>
                      <a:endParaRPr lang="en-GB" sz="1400" b="0" kern="1200" dirty="0" smtClean="0">
                        <a:solidFill>
                          <a:schemeClr val="bg1"/>
                        </a:solidFill>
                        <a:latin typeface="標楷體" panose="03000509000000000000" pitchFamily="65" charset="-120"/>
                        <a:ea typeface="標楷體" panose="03000509000000000000" pitchFamily="65"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hMerge="1">
                  <a:txBody>
                    <a:bodyPr/>
                    <a:lstStyle/>
                    <a:p>
                      <a:endParaRPr lang="en-US"/>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GB" sz="1400" b="0" kern="1200" dirty="0" smtClean="0">
                          <a:solidFill>
                            <a:schemeClr val="bg1"/>
                          </a:solidFill>
                          <a:latin typeface="標楷體" panose="03000509000000000000" pitchFamily="65" charset="-120"/>
                          <a:ea typeface="標楷體" panose="03000509000000000000" pitchFamily="65" charset="-120"/>
                          <a:cs typeface="+mn-cs"/>
                        </a:rPr>
                        <a:t>已承諾參與</a:t>
                      </a:r>
                      <a:r>
                        <a:rPr lang="en-GB" altLang="zh-TW" sz="1400" b="0" kern="1200" dirty="0" smtClean="0">
                          <a:solidFill>
                            <a:schemeClr val="bg1"/>
                          </a:solidFill>
                          <a:latin typeface="標楷體" panose="03000509000000000000" pitchFamily="65" charset="-120"/>
                          <a:ea typeface="標楷體" panose="03000509000000000000" pitchFamily="65" charset="-120"/>
                          <a:cs typeface="+mn-cs"/>
                        </a:rPr>
                        <a:t>CRS</a:t>
                      </a:r>
                      <a:r>
                        <a:rPr lang="zh-TW" altLang="en-GB" sz="1400" b="0" kern="1200" dirty="0" smtClean="0">
                          <a:solidFill>
                            <a:schemeClr val="bg1"/>
                          </a:solidFill>
                          <a:latin typeface="標楷體" panose="03000509000000000000" pitchFamily="65" charset="-120"/>
                          <a:ea typeface="標楷體" panose="03000509000000000000" pitchFamily="65" charset="-120"/>
                          <a:cs typeface="+mn-cs"/>
                        </a:rPr>
                        <a:t>之國家</a:t>
                      </a:r>
                      <a:r>
                        <a:rPr lang="en-GB" altLang="zh-TW" sz="1400" b="0" kern="1200" baseline="0" dirty="0" smtClean="0">
                          <a:solidFill>
                            <a:schemeClr val="bg1"/>
                          </a:solidFill>
                          <a:latin typeface="標楷體" panose="03000509000000000000" pitchFamily="65" charset="-120"/>
                          <a:ea typeface="標楷體" panose="03000509000000000000" pitchFamily="65" charset="-120"/>
                          <a:cs typeface="+mn-cs"/>
                        </a:rPr>
                        <a:t> </a:t>
                      </a:r>
                      <a:r>
                        <a:rPr lang="en-GB" altLang="zh-TW" sz="1400" b="0" kern="1200" dirty="0" smtClean="0">
                          <a:solidFill>
                            <a:schemeClr val="bg1"/>
                          </a:solidFill>
                          <a:latin typeface="標楷體" panose="03000509000000000000" pitchFamily="65" charset="-120"/>
                          <a:ea typeface="標楷體" panose="03000509000000000000" pitchFamily="65" charset="-120"/>
                          <a:cs typeface="+mn-cs"/>
                        </a:rPr>
                        <a:t>─ </a:t>
                      </a:r>
                      <a:r>
                        <a:rPr lang="zh-TW" altLang="en-GB" sz="1400" b="0" kern="1200" dirty="0" smtClean="0">
                          <a:solidFill>
                            <a:schemeClr val="bg1"/>
                          </a:solidFill>
                          <a:latin typeface="標楷體" panose="03000509000000000000" pitchFamily="65" charset="-120"/>
                          <a:ea typeface="標楷體" panose="03000509000000000000" pitchFamily="65" charset="-120"/>
                          <a:cs typeface="+mn-cs"/>
                        </a:rPr>
                        <a:t>次波</a:t>
                      </a:r>
                      <a:endParaRPr lang="en-GB" altLang="zh-TW" sz="1400" b="0" kern="1200" dirty="0" smtClean="0">
                        <a:solidFill>
                          <a:schemeClr val="bg1"/>
                        </a:solidFill>
                        <a:latin typeface="標楷體" panose="03000509000000000000" pitchFamily="65" charset="-120"/>
                        <a:ea typeface="標楷體" panose="03000509000000000000" pitchFamily="65" charset="-120"/>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altLang="zh-TW" sz="1400" b="0" kern="1200" dirty="0" smtClean="0">
                          <a:solidFill>
                            <a:schemeClr val="bg1"/>
                          </a:solidFill>
                          <a:latin typeface="標楷體" panose="03000509000000000000" pitchFamily="65" charset="-120"/>
                          <a:ea typeface="標楷體" panose="03000509000000000000" pitchFamily="65" charset="-120"/>
                          <a:cs typeface="+mn-cs"/>
                        </a:rPr>
                        <a:t>(</a:t>
                      </a:r>
                      <a:r>
                        <a:rPr lang="zh-TW" altLang="en-GB" sz="1400" b="0" kern="1200" dirty="0" smtClean="0">
                          <a:solidFill>
                            <a:schemeClr val="bg1"/>
                          </a:solidFill>
                          <a:latin typeface="標楷體" panose="03000509000000000000" pitchFamily="65" charset="-120"/>
                          <a:ea typeface="標楷體" panose="03000509000000000000" pitchFamily="65" charset="-120"/>
                          <a:cs typeface="+mn-cs"/>
                        </a:rPr>
                        <a:t>預計</a:t>
                      </a:r>
                      <a:r>
                        <a:rPr lang="en-GB" altLang="zh-TW" sz="1400" b="0" kern="1200" dirty="0" smtClean="0">
                          <a:solidFill>
                            <a:schemeClr val="bg1"/>
                          </a:solidFill>
                          <a:latin typeface="標楷體" panose="03000509000000000000" pitchFamily="65" charset="-120"/>
                          <a:ea typeface="標楷體" panose="03000509000000000000" pitchFamily="65" charset="-120"/>
                          <a:cs typeface="+mn-cs"/>
                        </a:rPr>
                        <a:t>2017</a:t>
                      </a:r>
                      <a:r>
                        <a:rPr lang="zh-TW" altLang="en-GB" sz="1400" b="0" kern="1200" dirty="0" smtClean="0">
                          <a:solidFill>
                            <a:schemeClr val="bg1"/>
                          </a:solidFill>
                          <a:latin typeface="標楷體" panose="03000509000000000000" pitchFamily="65" charset="-120"/>
                          <a:ea typeface="標楷體" panose="03000509000000000000" pitchFamily="65" charset="-120"/>
                          <a:cs typeface="+mn-cs"/>
                        </a:rPr>
                        <a:t>採行相應政策，</a:t>
                      </a:r>
                      <a:r>
                        <a:rPr lang="en-GB" altLang="zh-TW" sz="1400" b="0" kern="1200" dirty="0" smtClean="0">
                          <a:solidFill>
                            <a:schemeClr val="bg1"/>
                          </a:solidFill>
                          <a:latin typeface="標楷體" panose="03000509000000000000" pitchFamily="65" charset="-120"/>
                          <a:ea typeface="標楷體" panose="03000509000000000000" pitchFamily="65" charset="-120"/>
                          <a:cs typeface="+mn-cs"/>
                        </a:rPr>
                        <a:t>2018</a:t>
                      </a:r>
                      <a:r>
                        <a:rPr lang="zh-TW" altLang="en-GB" sz="1400" b="0" kern="1200" dirty="0" smtClean="0">
                          <a:solidFill>
                            <a:schemeClr val="bg1"/>
                          </a:solidFill>
                          <a:latin typeface="標楷體" panose="03000509000000000000" pitchFamily="65" charset="-120"/>
                          <a:ea typeface="標楷體" panose="03000509000000000000" pitchFamily="65" charset="-120"/>
                          <a:cs typeface="+mn-cs"/>
                        </a:rPr>
                        <a:t>開始向當地稅務機關申報</a:t>
                      </a:r>
                      <a:r>
                        <a:rPr lang="en-GB" altLang="zh-TW" sz="1400" b="0" kern="1200" dirty="0" smtClean="0">
                          <a:solidFill>
                            <a:schemeClr val="bg1"/>
                          </a:solidFill>
                          <a:latin typeface="標楷體" panose="03000509000000000000" pitchFamily="65" charset="-120"/>
                          <a:ea typeface="標楷體" panose="03000509000000000000" pitchFamily="65" charset="-120"/>
                          <a:cs typeface="+mn-cs"/>
                        </a:rPr>
                        <a:t>) (46</a:t>
                      </a:r>
                      <a:r>
                        <a:rPr lang="zh-TW" altLang="en-GB" sz="1400" b="0" kern="1200" dirty="0" smtClean="0">
                          <a:solidFill>
                            <a:schemeClr val="bg1"/>
                          </a:solidFill>
                          <a:latin typeface="標楷體" panose="03000509000000000000" pitchFamily="65" charset="-120"/>
                          <a:ea typeface="標楷體" panose="03000509000000000000" pitchFamily="65" charset="-120"/>
                          <a:cs typeface="+mn-cs"/>
                        </a:rPr>
                        <a:t>國</a:t>
                      </a:r>
                      <a:r>
                        <a:rPr lang="en-GB" altLang="zh-TW" sz="1400" b="0" kern="1200" dirty="0" smtClean="0">
                          <a:solidFill>
                            <a:schemeClr val="bg1"/>
                          </a:solidFill>
                          <a:latin typeface="標楷體" panose="03000509000000000000" pitchFamily="65" charset="-120"/>
                          <a:ea typeface="標楷體" panose="03000509000000000000" pitchFamily="65" charset="-120"/>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GB" sz="1600" b="1" kern="1200" dirty="0" smtClean="0">
                          <a:solidFill>
                            <a:schemeClr val="bg1"/>
                          </a:solidFill>
                          <a:latin typeface="標楷體" panose="03000509000000000000" pitchFamily="65" charset="-120"/>
                          <a:ea typeface="標楷體" panose="03000509000000000000" pitchFamily="65" charset="-120"/>
                          <a:cs typeface="+mn-cs"/>
                        </a:rPr>
                        <a:t>尚未承諾參與</a:t>
                      </a:r>
                      <a:endParaRPr lang="en-GB" altLang="zh-TW" sz="1600" b="1" kern="1200" dirty="0" smtClean="0">
                        <a:solidFill>
                          <a:schemeClr val="bg1"/>
                        </a:solidFill>
                        <a:latin typeface="標楷體" panose="03000509000000000000" pitchFamily="65" charset="-120"/>
                        <a:ea typeface="標楷體" panose="03000509000000000000" pitchFamily="65" charset="-120"/>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GB" altLang="zh-TW" sz="1600" b="1" kern="1200" dirty="0" smtClean="0">
                          <a:solidFill>
                            <a:schemeClr val="bg1"/>
                          </a:solidFill>
                          <a:latin typeface="標楷體" panose="03000509000000000000" pitchFamily="65" charset="-120"/>
                          <a:ea typeface="標楷體" panose="03000509000000000000" pitchFamily="65" charset="-120"/>
                          <a:cs typeface="+mn-cs"/>
                        </a:rPr>
                        <a:t>CRS</a:t>
                      </a:r>
                      <a:r>
                        <a:rPr lang="zh-TW" altLang="en-GB" sz="1600" b="1" kern="1200" dirty="0" smtClean="0">
                          <a:solidFill>
                            <a:schemeClr val="bg1"/>
                          </a:solidFill>
                          <a:latin typeface="標楷體" panose="03000509000000000000" pitchFamily="65" charset="-120"/>
                          <a:ea typeface="標楷體" panose="03000509000000000000" pitchFamily="65" charset="-120"/>
                          <a:cs typeface="+mn-cs"/>
                        </a:rPr>
                        <a:t>之國家</a:t>
                      </a:r>
                      <a:endParaRPr lang="en-GB" sz="1600" b="1" kern="1200" dirty="0" smtClean="0">
                        <a:solidFill>
                          <a:schemeClr val="bg1"/>
                        </a:solidFill>
                        <a:latin typeface="標楷體" panose="03000509000000000000" pitchFamily="65" charset="-120"/>
                        <a:ea typeface="標楷體" panose="03000509000000000000" pitchFamily="65"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zh-TW" altLang="en-US"/>
                    </a:p>
                  </a:txBody>
                  <a:tcPr/>
                </a:tc>
              </a:tr>
              <a:tr h="4407386">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奧地利</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巴</a:t>
                      </a:r>
                      <a:r>
                        <a:rPr kumimoji="0" lang="zh-TW"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貝</a:t>
                      </a: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多</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比利時</a:t>
                      </a:r>
                      <a:endParaRPr kumimoji="0" 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rPr>
                        <a:t>百慕</a:t>
                      </a:r>
                      <a:r>
                        <a:rPr kumimoji="0" lang="zh-TW" altLang="en-GB"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rPr>
                        <a:t>達</a:t>
                      </a:r>
                      <a:endParaRPr kumimoji="0" lang="en-GB" altLang="zh-CN"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rPr>
                        <a:t>英屬維</a:t>
                      </a:r>
                      <a:r>
                        <a:rPr kumimoji="0" lang="zh-TW" altLang="en-GB"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rPr>
                        <a:t>京</a:t>
                      </a:r>
                      <a:r>
                        <a:rPr kumimoji="0" lang="zh-CN" altLang="en-GB"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rPr>
                        <a:t>群島</a:t>
                      </a:r>
                      <a:endParaRPr kumimoji="0" lang="en-GB" altLang="zh-CN"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保加利亞</a:t>
                      </a:r>
                      <a:endParaRPr kumimoji="0" 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1" i="0" u="none" strike="noStrike" kern="1200" cap="none" spc="0" normalizeH="0" baseline="0" noProof="0" dirty="0" smtClean="0">
                          <a:ln>
                            <a:noFill/>
                          </a:ln>
                          <a:solidFill>
                            <a:schemeClr val="tx2"/>
                          </a:solidFill>
                          <a:effectLst/>
                          <a:uLnTx/>
                          <a:uFillTx/>
                          <a:latin typeface="標楷體" panose="03000509000000000000" pitchFamily="65" charset="-120"/>
                          <a:ea typeface="標楷體" panose="03000509000000000000" pitchFamily="65" charset="-120"/>
                          <a:cs typeface="+mn-cs"/>
                        </a:rPr>
                        <a:t>開曼群島</a:t>
                      </a:r>
                      <a:endParaRPr kumimoji="0" lang="en-GB" altLang="zh-CN" sz="1050" b="1" i="0" u="none" strike="noStrike" kern="1200" cap="none" spc="0" normalizeH="0" baseline="0" noProof="0" dirty="0" smtClean="0">
                        <a:ln>
                          <a:noFill/>
                        </a:ln>
                        <a:solidFill>
                          <a:schemeClr val="tx2"/>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哥倫比亞</a:t>
                      </a:r>
                      <a:endParaRPr kumimoji="0" 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克羅埃西亞</a:t>
                      </a:r>
                      <a:endParaRPr kumimoji="0" 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TW"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古</a:t>
                      </a:r>
                      <a:r>
                        <a:rPr kumimoji="0" lang="zh-CN"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拉索</a:t>
                      </a:r>
                      <a:endParaRPr kumimoji="0" 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賽普勒斯</a:t>
                      </a: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共和國</a:t>
                      </a:r>
                      <a:endParaRPr kumimoji="0" 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捷克共和國</a:t>
                      </a:r>
                      <a:endParaRPr kumimoji="0" 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丹麥</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愛沙尼亞</a:t>
                      </a:r>
                      <a:endParaRPr kumimoji="0" 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芬蘭</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法國</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德國</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安奎拉</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多明尼克</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希臘</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格陵蘭</a:t>
                      </a:r>
                      <a:endParaRPr kumimoji="0" lang="en-US"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TW"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rPr>
                        <a:t>塞席爾共和國</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indent="-171450">
                        <a:buFont typeface="Arial" panose="020B0604020202020204" pitchFamily="34" charset="0"/>
                        <a:buChar char="•"/>
                      </a:pPr>
                      <a:r>
                        <a:rPr kumimoji="0" lang="zh-TW"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rPr>
                        <a:t>千里達及托貝哥</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rPr>
                        <a:t>直布羅陀</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rPr>
                        <a:t>根西島</a:t>
                      </a:r>
                      <a:endParaRPr kumimoji="0" lang="en-US"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rPr>
                        <a:t>匈牙利</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
                        </a:rPr>
                        <a:t>冰島</a:t>
                      </a:r>
                      <a:endParaRPr kumimoji="0" lang="en-US" altLang="zh-CN"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1" i="0" u="none" strike="noStrike" kern="1200" cap="none" spc="0" normalizeH="0" baseline="0" noProof="0" dirty="0" smtClean="0">
                          <a:ln>
                            <a:noFill/>
                          </a:ln>
                          <a:solidFill>
                            <a:schemeClr val="tx2"/>
                          </a:solidFill>
                          <a:effectLst/>
                          <a:uLnTx/>
                          <a:uFillTx/>
                          <a:latin typeface="標楷體" panose="03000509000000000000" pitchFamily="65" charset="-120"/>
                          <a:ea typeface="標楷體" panose="03000509000000000000" pitchFamily="65" charset="-120"/>
                          <a:cs typeface="+mn-cs"/>
                        </a:rPr>
                        <a:t>印度</a:t>
                      </a:r>
                      <a:endParaRPr kumimoji="0" lang="en-GB" altLang="zh-TW" sz="1050" b="1" i="0" u="none" strike="noStrike" kern="1200" cap="none" spc="0" normalizeH="0" baseline="0" noProof="0" dirty="0" smtClean="0">
                        <a:ln>
                          <a:noFill/>
                        </a:ln>
                        <a:solidFill>
                          <a:schemeClr val="tx2"/>
                        </a:solidFill>
                        <a:effectLst/>
                        <a:uLnTx/>
                        <a:uFillTx/>
                        <a:latin typeface="標楷體" panose="03000509000000000000" pitchFamily="65" charset="-120"/>
                        <a:ea typeface="標楷體" panose="03000509000000000000" pitchFamily="65" charset="-120"/>
                        <a:cs typeface="+mn-cs"/>
                      </a:endParaRPr>
                    </a:p>
                  </a:txBody>
                  <a:tcPr marR="3600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
                        </a:rPr>
                        <a:t>愛爾蘭</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1" i="0" u="none" strike="noStrike" kern="1200" cap="none" spc="0" normalizeH="0" baseline="0" noProof="0" dirty="0" smtClean="0">
                          <a:ln>
                            <a:noFill/>
                          </a:ln>
                          <a:solidFill>
                            <a:schemeClr val="tx2"/>
                          </a:solidFill>
                          <a:effectLst/>
                          <a:uLnTx/>
                          <a:uFillTx/>
                          <a:latin typeface="標楷體" panose="03000509000000000000" pitchFamily="65" charset="-120"/>
                          <a:ea typeface="標楷體" panose="03000509000000000000" pitchFamily="65" charset="-120"/>
                          <a:cs typeface="+mn-cs"/>
                        </a:rPr>
                        <a:t>英屬曼島</a:t>
                      </a:r>
                      <a:endParaRPr kumimoji="0" lang="en-GB" sz="1050" b="1" i="0" u="none" strike="noStrike" kern="1200" cap="none" spc="0" normalizeH="0" baseline="0" noProof="0" dirty="0" smtClean="0">
                        <a:ln>
                          <a:noFill/>
                        </a:ln>
                        <a:solidFill>
                          <a:schemeClr val="tx2"/>
                        </a:solidFill>
                        <a:effectLst/>
                        <a:uLnTx/>
                        <a:uFillTx/>
                        <a:latin typeface="標楷體" panose="03000509000000000000" pitchFamily="65" charset="-120"/>
                        <a:ea typeface="標楷體" panose="03000509000000000000" pitchFamily="65" charset="-120"/>
                        <a:cs typeface="+mn-cs"/>
                      </a:endParaRPr>
                    </a:p>
                    <a:p>
                      <a:pPr marL="171450" indent="-171450" algn="l" defTabSz="914400" rtl="0" eaLnBrk="1" latinLnBrk="0" hangingPunct="1">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義大利</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澤西島</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lgn="l" defTabSz="914400" rtl="0" eaLnBrk="1" latinLnBrk="0" hangingPunct="1">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拉脫維亞</a:t>
                      </a:r>
                      <a:endParaRPr kumimoji="0" 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lgn="l" defTabSz="914400" rtl="0" eaLnBrk="1" latinLnBrk="0" hangingPunct="1">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列支敦</a:t>
                      </a:r>
                      <a:r>
                        <a:rPr kumimoji="0" lang="zh-TW"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斯</a:t>
                      </a: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登</a:t>
                      </a:r>
                      <a:endParaRPr kumimoji="0" 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lgn="l" defTabSz="914400" rtl="0" eaLnBrk="1" latinLnBrk="0" hangingPunct="1">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立陶宛</a:t>
                      </a:r>
                      <a:endParaRPr kumimoji="0" 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lgn="l" defTabSz="914400" rtl="0" eaLnBrk="1" latinLnBrk="0" hangingPunct="1">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盧森堡</a:t>
                      </a:r>
                      <a:endParaRPr kumimoji="0" 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lgn="l" defTabSz="914400" rtl="0" eaLnBrk="1" latinLnBrk="0" hangingPunct="1">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馬爾他</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lgn="l" defTabSz="914400" rtl="0" eaLnBrk="1" latinLnBrk="0" hangingPunct="1">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墨西哥</a:t>
                      </a:r>
                      <a:endParaRPr kumimoji="0" lang="en-US"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lgn="l" defTabSz="914400" rtl="0" eaLnBrk="1" latinLnBrk="0" hangingPunct="1">
                        <a:buFont typeface="Arial" panose="020B0604020202020204" pitchFamily="34" charset="0"/>
                        <a:buChar char="•"/>
                      </a:pPr>
                      <a:r>
                        <a:rPr kumimoji="0" lang="zh-TW"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rPr>
                        <a:t>蒙哲臘</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rPr>
                        <a:t>阿根廷</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rPr>
                        <a:t>法羅群島</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rPr>
                        <a:t>紐埃</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indent="-171450" algn="l" defTabSz="914400" rtl="0" eaLnBrk="1" latinLnBrk="0" hangingPunct="1">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rPr>
                        <a:t>荷蘭</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indent="-171450" algn="l" defTabSz="914400" rtl="0" eaLnBrk="1" latinLnBrk="0" hangingPunct="1">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rPr>
                        <a:t>挪威</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indent="-171450" algn="l" defTabSz="914400" rtl="0" eaLnBrk="1" latinLnBrk="0" hangingPunct="1">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rPr>
                        <a:t>波蘭</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indent="-171450" algn="l" defTabSz="914400" rtl="0" eaLnBrk="1" latinLnBrk="0" hangingPunct="1">
                        <a:buFont typeface="Arial" panose="020B0604020202020204" pitchFamily="34" charset="0"/>
                        <a:buChar char="•"/>
                      </a:pPr>
                      <a:r>
                        <a:rPr kumimoji="0" lang="zh-TW"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rPr>
                        <a:t>葡萄牙</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indent="-171450" algn="l" defTabSz="914400" rtl="0" eaLnBrk="1" latinLnBrk="0" hangingPunct="1">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rPr>
                        <a:t>羅馬尼亞</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indent="-171450" algn="l" defTabSz="914400" rtl="0" eaLnBrk="1" latinLnBrk="0" hangingPunct="1">
                        <a:buFont typeface="Arial" panose="020B0604020202020204" pitchFamily="34" charset="0"/>
                        <a:buChar char="•"/>
                      </a:pPr>
                      <a:r>
                        <a:rPr kumimoji="0" lang="zh-TW"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rPr>
                        <a:t>聖馬利諾</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indent="-171450" algn="l" defTabSz="914400" rtl="0" eaLnBrk="1" latinLnBrk="0" hangingPunct="1">
                        <a:buFont typeface="Arial" panose="020B0604020202020204" pitchFamily="34" charset="0"/>
                        <a:buChar char="•"/>
                      </a:pPr>
                      <a:r>
                        <a:rPr kumimoji="0" lang="zh-TW"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rPr>
                        <a:t>斯洛伐克共和國</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indent="-171450" algn="l" defTabSz="914400" rtl="0" eaLnBrk="1" latinLnBrk="0" hangingPunct="1">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rPr>
                        <a:t>斯洛維尼亞</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indent="-171450" algn="l" defTabSz="914400" rtl="0" eaLnBrk="1" latinLnBrk="0" hangingPunct="1">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rPr>
                        <a:t>南非</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rPr>
                        <a:t>南韓</a:t>
                      </a:r>
                      <a:endParaRPr kumimoji="0" lang="en-GB" altLang="zh-CN"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endParaRPr>
                    </a:p>
                    <a:p>
                      <a:pPr marL="171450" indent="-171450" algn="l" defTabSz="914400" rtl="0" eaLnBrk="1" latinLnBrk="0" hangingPunct="1">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rPr>
                        <a:t>西班牙</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indent="-171450" algn="l" defTabSz="914400" rtl="0" eaLnBrk="1" latinLnBrk="0" hangingPunct="1">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rPr>
                        <a:t>瑞典</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TW"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
                        </a:rPr>
                        <a:t>土克凱可群島</a:t>
                      </a:r>
                      <a:endParaRPr kumimoji="0" lang="en-GB" altLang="zh-TW"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rPr>
                        <a:t>英國</a:t>
                      </a:r>
                      <a:endParaRPr kumimoji="0" lang="en-GB" altLang="zh-CN"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澳大利亞</a:t>
                      </a:r>
                      <a:endParaRPr kumimoji="0" 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巴哈馬</a:t>
                      </a:r>
                      <a:endParaRPr kumimoji="0" 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巴西</a:t>
                      </a:r>
                      <a:endParaRPr kumimoji="0" 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加拿大</a:t>
                      </a:r>
                      <a:endParaRPr kumimoji="0" 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智利</a:t>
                      </a:r>
                      <a:endParaRPr kumimoji="0" 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哥斯大黎加</a:t>
                      </a:r>
                      <a:endParaRPr kumimoji="0" 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rPr>
                        <a:t>日本</a:t>
                      </a:r>
                      <a:endParaRPr kumimoji="0" lang="en-GB" altLang="zh-CN"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rPr>
                        <a:t>香港</a:t>
                      </a:r>
                      <a:endParaRPr kumimoji="0" lang="en-GB" altLang="zh-CN"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以色列</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TW"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科威特</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安地卡及巴布達</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TW"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巴林王國</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rPr>
                        <a:t>中國</a:t>
                      </a:r>
                      <a:endParaRPr kumimoji="0" lang="en-GB" altLang="zh-TW"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endParaRPr>
                    </a:p>
                    <a:p>
                      <a:pPr marL="171450" indent="-171450" algn="l" defTabSz="914400" rtl="0" eaLnBrk="1" latinLnBrk="0" hangingPunct="1">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格瑞那達</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rPr>
                        <a:t>印尼</a:t>
                      </a:r>
                      <a:endParaRPr kumimoji="0" lang="en-GB" altLang="zh-TW"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rPr>
                        <a:t>澳門</a:t>
                      </a:r>
                      <a:endParaRPr kumimoji="0" lang="en-GB" altLang="zh-CN"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rPr>
                        <a:t>馬來西亞</a:t>
                      </a:r>
                      <a:endParaRPr kumimoji="0" lang="en-GB" altLang="zh-CN"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TW"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沙烏地阿拉伯</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阿爾巴尼亞</a:t>
                      </a:r>
                      <a:r>
                        <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安道爾</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TW"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荷屬阿魯巴</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貝裡斯</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汶萊</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TW"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rPr>
                        <a:t>庫克群島</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迦納</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黎巴嫩</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模裡西斯</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紐西蘭</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TW" altLang="en-GB"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rPr>
                        <a:t>巴拿馬</a:t>
                      </a:r>
                      <a:endParaRPr kumimoji="0" lang="en-GB" altLang="zh-CN"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卡達</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TW"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聖克裡斯多福及尼維斯</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TW"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聖露西亞</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TW"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聖文森及格瑞那丁</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1" i="0" u="none" strike="noStrike" kern="1200" cap="none" spc="0" normalizeH="0" baseline="0" noProof="0" dirty="0" smtClean="0">
                          <a:ln>
                            <a:noFill/>
                          </a:ln>
                          <a:solidFill>
                            <a:schemeClr val="tx2"/>
                          </a:solidFill>
                          <a:effectLst/>
                          <a:uLnTx/>
                          <a:uFillTx/>
                          <a:latin typeface="標楷體" panose="03000509000000000000" pitchFamily="65" charset="-120"/>
                          <a:ea typeface="標楷體" panose="03000509000000000000" pitchFamily="65" charset="-120"/>
                          <a:cs typeface="+mn-cs"/>
                        </a:rPr>
                        <a:t>新加坡</a:t>
                      </a:r>
                      <a:endParaRPr kumimoji="0" lang="en-GB" altLang="zh-CN" sz="1050" b="1" i="0" u="none" strike="noStrike" kern="1200" cap="none" spc="0" normalizeH="0" baseline="0" noProof="0" dirty="0" smtClean="0">
                        <a:ln>
                          <a:noFill/>
                        </a:ln>
                        <a:solidFill>
                          <a:schemeClr val="tx2"/>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瑞士</a:t>
                      </a:r>
                      <a:endParaRPr kumimoji="0" lang="en-GB" altLang="zh-CN"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土耳其</a:t>
                      </a:r>
                      <a:endParaRPr kumimoji="0" lang="en-GB" altLang="zh-CN"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TW"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阿拉伯聯合大公國</a:t>
                      </a:r>
                      <a:endParaRPr kumimoji="0" lang="en-GB" altLang="zh-TW"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馬紹爾群島</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摩納哥</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TW"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諾魯</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俄羅斯</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薩摩亞</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荷屬聖馬丁</a:t>
                      </a:r>
                      <a:endParaRPr kumimoji="0" lang="en-GB" altLang="zh-CN"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烏拉圭</a:t>
                      </a:r>
                      <a:endParaRPr kumimoji="0" lang="en-GB" altLang="zh-CN"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TW"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萬那杜</a:t>
                      </a:r>
                      <a:endParaRPr kumimoji="0" lang="en-GB" altLang="zh-TW"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endParaRPr kumimoji="0" 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Arial"/>
                          <a:ea typeface=""/>
                          <a:cs typeface=""/>
                        </a:defRPr>
                      </a:lvl1pPr>
                      <a:lvl2pPr marL="457200" algn="l" defTabSz="914400" rtl="0" eaLnBrk="1" latinLnBrk="0" hangingPunct="1">
                        <a:defRPr sz="1800" kern="1200">
                          <a:solidFill>
                            <a:schemeClr val="tx1"/>
                          </a:solidFill>
                          <a:latin typeface="Arial"/>
                          <a:ea typeface=""/>
                          <a:cs typeface=""/>
                        </a:defRPr>
                      </a:lvl2pPr>
                      <a:lvl3pPr marL="914400" algn="l" defTabSz="914400" rtl="0" eaLnBrk="1" latinLnBrk="0" hangingPunct="1">
                        <a:defRPr sz="1800" kern="1200">
                          <a:solidFill>
                            <a:schemeClr val="tx1"/>
                          </a:solidFill>
                          <a:latin typeface="Arial"/>
                          <a:ea typeface=""/>
                          <a:cs typeface=""/>
                        </a:defRPr>
                      </a:lvl3pPr>
                      <a:lvl4pPr marL="1371600" algn="l" defTabSz="914400" rtl="0" eaLnBrk="1" latinLnBrk="0" hangingPunct="1">
                        <a:defRPr sz="1800" kern="1200">
                          <a:solidFill>
                            <a:schemeClr val="tx1"/>
                          </a:solidFill>
                          <a:latin typeface="Arial"/>
                          <a:ea typeface=""/>
                          <a:cs typeface=""/>
                        </a:defRPr>
                      </a:lvl4pPr>
                      <a:lvl5pPr marL="1828800" algn="l" defTabSz="914400" rtl="0" eaLnBrk="1" latinLnBrk="0" hangingPunct="1">
                        <a:defRPr sz="1800" kern="1200">
                          <a:solidFill>
                            <a:schemeClr val="tx1"/>
                          </a:solidFill>
                          <a:latin typeface="Arial"/>
                          <a:ea typeface=""/>
                          <a:cs typeface=""/>
                        </a:defRPr>
                      </a:lvl5pPr>
                      <a:lvl6pPr marL="2286000" algn="l" defTabSz="914400" rtl="0" eaLnBrk="1" latinLnBrk="0" hangingPunct="1">
                        <a:defRPr sz="1800" kern="1200">
                          <a:solidFill>
                            <a:schemeClr val="tx1"/>
                          </a:solidFill>
                          <a:latin typeface="Arial"/>
                          <a:ea typeface=""/>
                          <a:cs typeface=""/>
                        </a:defRPr>
                      </a:lvl6pPr>
                      <a:lvl7pPr marL="2743200" algn="l" defTabSz="914400" rtl="0" eaLnBrk="1" latinLnBrk="0" hangingPunct="1">
                        <a:defRPr sz="1800" kern="1200">
                          <a:solidFill>
                            <a:schemeClr val="tx1"/>
                          </a:solidFill>
                          <a:latin typeface="Arial"/>
                          <a:ea typeface=""/>
                          <a:cs typeface=""/>
                        </a:defRPr>
                      </a:lvl7pPr>
                      <a:lvl8pPr marL="3200400" algn="l" defTabSz="914400" rtl="0" eaLnBrk="1" latinLnBrk="0" hangingPunct="1">
                        <a:defRPr sz="1800" kern="1200">
                          <a:solidFill>
                            <a:schemeClr val="tx1"/>
                          </a:solidFill>
                          <a:latin typeface="Arial"/>
                          <a:ea typeface=""/>
                          <a:cs typeface=""/>
                        </a:defRPr>
                      </a:lvl8pPr>
                      <a:lvl9pPr marL="3657600" algn="l" defTabSz="914400" rtl="0" eaLnBrk="1" latinLnBrk="0" hangingPunct="1">
                        <a:defRPr sz="1800" kern="1200">
                          <a:solidFill>
                            <a:schemeClr val="tx1"/>
                          </a:solidFill>
                          <a:latin typeface="Arial"/>
                          <a:ea typeface=""/>
                          <a:cs typeface=""/>
                        </a:defRPr>
                      </a:lvl9p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阿爾及利亞</a:t>
                      </a:r>
                      <a:endParaRPr kumimoji="0" lang="en-GB" altLang="zh-CN"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亞塞拜然</a:t>
                      </a:r>
                      <a:endParaRPr kumimoji="0" lang="en-GB" altLang="zh-CN"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TW"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安哥拉</a:t>
                      </a:r>
                      <a:endParaRPr kumimoji="0" lang="en-GB" altLang="zh-CN"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白俄羅斯</a:t>
                      </a:r>
                      <a:endParaRPr kumimoji="0" 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rPr>
                        <a:t>柬埔寨</a:t>
                      </a:r>
                      <a:endParaRPr kumimoji="0" lang="en-GB" altLang="zh-TW"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喬治亞</a:t>
                      </a:r>
                      <a:endParaRPr kumimoji="0" lang="en-GB" altLang="zh-CN"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羅馬教廷</a:t>
                      </a:r>
                      <a:endParaRPr kumimoji="0" 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宏都拉斯</a:t>
                      </a:r>
                      <a:endParaRPr kumimoji="0" 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牙買加</a:t>
                      </a:r>
                      <a:endParaRPr kumimoji="0" 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科索沃</a:t>
                      </a:r>
                      <a:endParaRPr kumimoji="0" 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摩爾多瓦</a:t>
                      </a:r>
                      <a:endParaRPr kumimoji="0" lang="en-GB" altLang="zh-CN"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1" i="0" u="none" strike="noStrike" kern="1200" cap="none" spc="0" normalizeH="0" baseline="0" noProof="0" dirty="0" smtClean="0">
                          <a:ln>
                            <a:noFill/>
                          </a:ln>
                          <a:solidFill>
                            <a:schemeClr val="tx2"/>
                          </a:solidFill>
                          <a:effectLst/>
                          <a:uLnTx/>
                          <a:uFillTx/>
                          <a:latin typeface="標楷體" panose="03000509000000000000" pitchFamily="65" charset="-120"/>
                          <a:ea typeface="標楷體" panose="03000509000000000000" pitchFamily="65" charset="-120"/>
                          <a:cs typeface="+mn-cs"/>
                        </a:rPr>
                        <a:t>菲律賓</a:t>
                      </a:r>
                      <a:endParaRPr kumimoji="0" lang="en-GB" altLang="zh-CN" sz="1050" b="1" i="0" u="none" strike="noStrike" kern="1200" cap="none" spc="0" normalizeH="0" baseline="0" noProof="0" dirty="0" smtClean="0">
                        <a:ln>
                          <a:noFill/>
                        </a:ln>
                        <a:solidFill>
                          <a:schemeClr val="tx2"/>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TW" altLang="en-GB" sz="1050" b="1" i="0" u="none" strike="noStrike" kern="1200" cap="none" spc="0" normalizeH="0" baseline="0" noProof="0" dirty="0" smtClean="0">
                          <a:ln>
                            <a:noFill/>
                          </a:ln>
                          <a:solidFill>
                            <a:schemeClr val="tx2"/>
                          </a:solidFill>
                          <a:effectLst/>
                          <a:uLnTx/>
                          <a:uFillTx/>
                          <a:latin typeface="標楷體" panose="03000509000000000000" pitchFamily="65" charset="-120"/>
                          <a:ea typeface="標楷體" panose="03000509000000000000" pitchFamily="65" charset="-120"/>
                          <a:cs typeface="+mn-cs"/>
                        </a:rPr>
                        <a:t>泰國</a:t>
                      </a:r>
                      <a:endParaRPr kumimoji="0" lang="en-GB" sz="1050" b="1" i="0" u="none" strike="noStrike" kern="1200" cap="none" spc="0" normalizeH="0" baseline="0" noProof="0" dirty="0" smtClean="0">
                        <a:ln>
                          <a:noFill/>
                        </a:ln>
                        <a:solidFill>
                          <a:schemeClr val="tx2"/>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烏茲別克</a:t>
                      </a:r>
                      <a:endParaRPr kumimoji="0" lang="en-GB" altLang="zh-CN"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TW" altLang="en-GB" sz="1050" b="1" i="0" u="none" strike="noStrike" kern="1200" cap="none" spc="0" normalizeH="0" baseline="0" noProof="0" dirty="0" smtClean="0">
                          <a:ln>
                            <a:noFill/>
                          </a:ln>
                          <a:solidFill>
                            <a:schemeClr val="tx2"/>
                          </a:solidFill>
                          <a:effectLst/>
                          <a:uLnTx/>
                          <a:uFillTx/>
                          <a:latin typeface="標楷體" panose="03000509000000000000" pitchFamily="65" charset="-120"/>
                          <a:ea typeface="標楷體" panose="03000509000000000000" pitchFamily="65" charset="-120"/>
                          <a:cs typeface="+mn-cs"/>
                        </a:rPr>
                        <a:t>越南</a:t>
                      </a:r>
                      <a:endParaRPr kumimoji="0" lang="en-GB" altLang="zh-TW" sz="1050" b="1" i="0" u="none" strike="noStrike" kern="1200" cap="none" spc="0" normalizeH="0" baseline="0" noProof="0" dirty="0" smtClean="0">
                        <a:ln>
                          <a:noFill/>
                        </a:ln>
                        <a:solidFill>
                          <a:schemeClr val="tx2"/>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亞美尼亞</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維德角</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TW" altLang="en-US"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緬甸</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altLang="zh-TW"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kumimoji="0" lang="zh-TW"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多明尼加共和國</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蓋亞那</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海地</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伊拉克</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哈薩克</a:t>
                      </a:r>
                      <a:endParaRPr kumimoji="0" lang="en-GB" altLang="zh-CN"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TW" alt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蒙特內哥羅</a:t>
                      </a:r>
                      <a:endParaRPr kumimoji="0" lang="en-GB" altLang="zh-TW"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尼加拉瓜</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巴拉圭</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秘魯</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塞爾維亞</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CN" altLang="en-GB"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rPr>
                        <a:t>臺灣</a:t>
                      </a:r>
                      <a:endParaRPr kumimoji="0" lang="en-GB" altLang="zh-TW" sz="1050" b="1" i="0" u="none" strike="noStrike" kern="1200" cap="none" spc="0" normalizeH="0" baseline="0" dirty="0" smtClean="0">
                        <a:ln>
                          <a:noFill/>
                        </a:ln>
                        <a:solidFill>
                          <a:schemeClr val="tx2"/>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突尼西亞</a:t>
                      </a:r>
                      <a:endParaRPr kumimoji="0" lang="en-GB"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土庫曼</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CN" altLang="en-GB"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烏克蘭</a:t>
                      </a:r>
                      <a:endParaRPr kumimoji="0" lang="en-US" altLang="zh-CN"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indent="-171450">
                        <a:buFont typeface="Arial" panose="020B0604020202020204" pitchFamily="34" charset="0"/>
                        <a:buChar char="•"/>
                      </a:pPr>
                      <a:r>
                        <a:rPr kumimoji="0" lang="zh-TW" altLang="en-US"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rPr>
                        <a:t>美國</a:t>
                      </a:r>
                      <a:endParaRPr kumimoji="0" lang="en-GB" altLang="zh-TW" sz="1050" b="0" i="0" u="none" strike="noStrike" kern="1200" cap="none" spc="0" normalizeH="0" baseline="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zh-TW" altLang="en-US"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其他國家</a:t>
                      </a:r>
                      <a:r>
                        <a:rPr kumimoji="0" lang="en-US" altLang="zh-TW"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a:t>
                      </a:r>
                      <a:r>
                        <a:rPr kumimoji="0" lang="zh-TW" altLang="en-US"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rPr>
                        <a:t>地區</a:t>
                      </a:r>
                      <a:endParaRPr kumimoji="0" lang="en-GB" sz="1050" b="0" i="0" u="none" strike="noStrike" kern="1200" cap="none" spc="0" normalizeH="0" baseline="0" noProof="0" dirty="0" smtClean="0">
                        <a:ln>
                          <a:noFill/>
                        </a:ln>
                        <a:solidFill>
                          <a:schemeClr val="tx1"/>
                        </a:solidFill>
                        <a:effectLst/>
                        <a:uLnTx/>
                        <a:uFillTx/>
                        <a:latin typeface="標楷體" panose="03000509000000000000" pitchFamily="65" charset="-120"/>
                        <a:ea typeface="標楷體" panose="03000509000000000000" pitchFamily="65" charset="-120"/>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xmlns="" val="6123622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39</a:t>
            </a:fld>
            <a:endParaRPr lang="zh-TW" altLang="en-US"/>
          </a:p>
        </p:txBody>
      </p:sp>
      <p:sp>
        <p:nvSpPr>
          <p:cNvPr id="5" name="Rectangle 2"/>
          <p:cNvSpPr txBox="1">
            <a:spLocks noChangeArrowheads="1"/>
          </p:cNvSpPr>
          <p:nvPr/>
        </p:nvSpPr>
        <p:spPr>
          <a:xfrm>
            <a:off x="107504" y="188640"/>
            <a:ext cx="8844289"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4000" b="1" dirty="0" smtClean="0">
                <a:latin typeface="標楷體" pitchFamily="65" charset="-120"/>
                <a:ea typeface="標楷體" pitchFamily="65" charset="-120"/>
              </a:rPr>
              <a:t>2.4</a:t>
            </a:r>
            <a:r>
              <a:rPr lang="zh-TW" altLang="en-US" sz="4000" b="1" dirty="0" smtClean="0">
                <a:latin typeface="標楷體" pitchFamily="65" charset="-120"/>
                <a:ea typeface="標楷體" pitchFamily="65" charset="-120"/>
              </a:rPr>
              <a:t>  集團</a:t>
            </a:r>
            <a:r>
              <a:rPr lang="zh-TW" altLang="en-US" sz="4000" b="1" dirty="0">
                <a:latin typeface="標楷體" pitchFamily="65" charset="-120"/>
                <a:ea typeface="標楷體" pitchFamily="65" charset="-120"/>
              </a:rPr>
              <a:t>交易利潤配置的稅務影響</a:t>
            </a:r>
            <a:endParaRPr lang="en-US" altLang="zh-TW" b="1" dirty="0" smtClean="0">
              <a:latin typeface="標楷體" pitchFamily="65" charset="-120"/>
              <a:ea typeface="標楷體" pitchFamily="65" charset="-120"/>
            </a:endParaRPr>
          </a:p>
        </p:txBody>
      </p:sp>
      <p:sp>
        <p:nvSpPr>
          <p:cNvPr id="43" name="圓角矩形 42"/>
          <p:cNvSpPr/>
          <p:nvPr/>
        </p:nvSpPr>
        <p:spPr bwMode="ltGray">
          <a:xfrm>
            <a:off x="683569" y="1916833"/>
            <a:ext cx="1512168" cy="482931"/>
          </a:xfrm>
          <a:prstGeom prst="round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r>
              <a:rPr lang="zh-TW" altLang="en-US" sz="2400" b="1" dirty="0" smtClean="0">
                <a:solidFill>
                  <a:schemeClr val="bg1"/>
                </a:solidFill>
                <a:latin typeface="標楷體" panose="03000509000000000000" pitchFamily="65" charset="-120"/>
                <a:ea typeface="標楷體" panose="03000509000000000000" pitchFamily="65" charset="-120"/>
              </a:rPr>
              <a:t>台灣公司</a:t>
            </a:r>
          </a:p>
        </p:txBody>
      </p:sp>
      <p:sp>
        <p:nvSpPr>
          <p:cNvPr id="44" name="圓角矩形 43"/>
          <p:cNvSpPr/>
          <p:nvPr/>
        </p:nvSpPr>
        <p:spPr bwMode="ltGray">
          <a:xfrm>
            <a:off x="683568" y="4221088"/>
            <a:ext cx="1512000" cy="482877"/>
          </a:xfrm>
          <a:prstGeom prst="round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r>
              <a:rPr lang="zh-TW" altLang="en-US" sz="2400" b="1" dirty="0" smtClean="0">
                <a:solidFill>
                  <a:schemeClr val="bg1"/>
                </a:solidFill>
                <a:latin typeface="標楷體" panose="03000509000000000000" pitchFamily="65" charset="-120"/>
                <a:ea typeface="標楷體" panose="03000509000000000000" pitchFamily="65" charset="-120"/>
              </a:rPr>
              <a:t>中國公司</a:t>
            </a:r>
            <a:endParaRPr lang="en-US" altLang="zh-TW" sz="2400" b="1" dirty="0" smtClean="0">
              <a:solidFill>
                <a:schemeClr val="bg1"/>
              </a:solidFill>
              <a:latin typeface="標楷體" panose="03000509000000000000" pitchFamily="65" charset="-120"/>
              <a:ea typeface="標楷體" panose="03000509000000000000" pitchFamily="65" charset="-120"/>
            </a:endParaRPr>
          </a:p>
        </p:txBody>
      </p:sp>
      <p:cxnSp>
        <p:nvCxnSpPr>
          <p:cNvPr id="45" name="直線接點 44"/>
          <p:cNvCxnSpPr/>
          <p:nvPr/>
        </p:nvCxnSpPr>
        <p:spPr>
          <a:xfrm>
            <a:off x="242519" y="3501008"/>
            <a:ext cx="2016224" cy="0"/>
          </a:xfrm>
          <a:prstGeom prst="line">
            <a:avLst/>
          </a:prstGeom>
          <a:ln w="25400">
            <a:solidFill>
              <a:schemeClr val="accent3">
                <a:lumMod val="40000"/>
                <a:lumOff val="6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6" name="直線單箭頭接點 45"/>
          <p:cNvCxnSpPr/>
          <p:nvPr/>
        </p:nvCxnSpPr>
        <p:spPr>
          <a:xfrm>
            <a:off x="1691680" y="2427458"/>
            <a:ext cx="0" cy="1793631"/>
          </a:xfrm>
          <a:prstGeom prst="straightConnector1">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7" name="TextBox 7"/>
          <p:cNvSpPr txBox="1"/>
          <p:nvPr/>
        </p:nvSpPr>
        <p:spPr>
          <a:xfrm>
            <a:off x="1828497" y="2570930"/>
            <a:ext cx="936104" cy="786062"/>
          </a:xfrm>
          <a:prstGeom prst="rect">
            <a:avLst/>
          </a:prstGeom>
        </p:spPr>
        <p:txBody>
          <a:bodyPr vert="horz" wrap="square" lIns="0" tIns="0" rIns="0" bIns="0" rtlCol="0" anchor="t" anchorCtr="0">
            <a:noAutofit/>
          </a:bodyPr>
          <a:lstStyle/>
          <a:p>
            <a:r>
              <a:rPr lang="en-US" altLang="zh-TW" sz="1600" b="1" dirty="0" smtClean="0">
                <a:latin typeface="標楷體" panose="03000509000000000000" pitchFamily="65" charset="-120"/>
                <a:ea typeface="標楷體" panose="03000509000000000000" pitchFamily="65" charset="-120"/>
                <a:cs typeface="Arial" pitchFamily="34" charset="0"/>
              </a:rPr>
              <a:t>B.</a:t>
            </a:r>
            <a:r>
              <a:rPr lang="zh-TW" altLang="en-US" sz="1600" b="1" dirty="0" smtClean="0">
                <a:latin typeface="標楷體" panose="03000509000000000000" pitchFamily="65" charset="-120"/>
                <a:ea typeface="標楷體" panose="03000509000000000000" pitchFamily="65" charset="-120"/>
                <a:cs typeface="Arial" pitchFamily="34" charset="0"/>
              </a:rPr>
              <a:t>權利金交易</a:t>
            </a:r>
            <a:endParaRPr lang="en-US" altLang="zh-TW" sz="1600" b="1" dirty="0" smtClean="0">
              <a:latin typeface="標楷體" panose="03000509000000000000" pitchFamily="65" charset="-120"/>
              <a:ea typeface="標楷體" panose="03000509000000000000" pitchFamily="65" charset="-120"/>
              <a:cs typeface="Arial" pitchFamily="34" charset="0"/>
            </a:endParaRPr>
          </a:p>
          <a:p>
            <a:r>
              <a:rPr lang="en-US" altLang="zh-TW" sz="1600" b="1" dirty="0" smtClean="0">
                <a:latin typeface="標楷體" panose="03000509000000000000" pitchFamily="65" charset="-120"/>
                <a:ea typeface="標楷體" panose="03000509000000000000" pitchFamily="65" charset="-120"/>
                <a:cs typeface="Arial" pitchFamily="34" charset="0"/>
              </a:rPr>
              <a:t>$100</a:t>
            </a:r>
            <a:endParaRPr lang="zh-TW" altLang="en-US" sz="1600" b="1" dirty="0" smtClean="0">
              <a:latin typeface="標楷體" panose="03000509000000000000" pitchFamily="65" charset="-120"/>
              <a:ea typeface="標楷體" panose="03000509000000000000" pitchFamily="65" charset="-120"/>
              <a:cs typeface="Arial" pitchFamily="34" charset="0"/>
            </a:endParaRPr>
          </a:p>
        </p:txBody>
      </p:sp>
      <p:sp>
        <p:nvSpPr>
          <p:cNvPr id="48" name="TextBox 7"/>
          <p:cNvSpPr txBox="1"/>
          <p:nvPr/>
        </p:nvSpPr>
        <p:spPr>
          <a:xfrm>
            <a:off x="179513" y="2996952"/>
            <a:ext cx="441049" cy="360040"/>
          </a:xfrm>
          <a:prstGeom prst="rect">
            <a:avLst/>
          </a:prstGeom>
        </p:spPr>
        <p:txBody>
          <a:bodyPr vert="horz" wrap="square" lIns="0" tIns="0" rIns="0" bIns="0" rtlCol="0" anchor="t" anchorCtr="0">
            <a:noAutofit/>
          </a:bodyPr>
          <a:lstStyle/>
          <a:p>
            <a:r>
              <a:rPr lang="en-US" altLang="zh-TW" sz="1600" dirty="0" smtClean="0">
                <a:latin typeface="標楷體" panose="03000509000000000000" pitchFamily="65" charset="-120"/>
                <a:ea typeface="標楷體" panose="03000509000000000000" pitchFamily="65" charset="-120"/>
                <a:cs typeface="Arial" pitchFamily="34" charset="0"/>
              </a:rPr>
              <a:t>TW</a:t>
            </a:r>
            <a:endParaRPr lang="zh-TW" altLang="en-US" sz="1600" dirty="0" smtClean="0">
              <a:latin typeface="標楷體" panose="03000509000000000000" pitchFamily="65" charset="-120"/>
              <a:ea typeface="標楷體" panose="03000509000000000000" pitchFamily="65" charset="-120"/>
              <a:cs typeface="Arial" pitchFamily="34" charset="0"/>
            </a:endParaRPr>
          </a:p>
        </p:txBody>
      </p:sp>
      <p:sp>
        <p:nvSpPr>
          <p:cNvPr id="49" name="TextBox 7"/>
          <p:cNvSpPr txBox="1"/>
          <p:nvPr/>
        </p:nvSpPr>
        <p:spPr>
          <a:xfrm>
            <a:off x="179513" y="3573017"/>
            <a:ext cx="441049" cy="360040"/>
          </a:xfrm>
          <a:prstGeom prst="rect">
            <a:avLst/>
          </a:prstGeom>
        </p:spPr>
        <p:txBody>
          <a:bodyPr vert="horz" wrap="square" lIns="0" tIns="0" rIns="0" bIns="0" rtlCol="0" anchor="t" anchorCtr="0">
            <a:noAutofit/>
          </a:bodyPr>
          <a:lstStyle/>
          <a:p>
            <a:r>
              <a:rPr lang="en-US" altLang="zh-TW" sz="1600" dirty="0" smtClean="0">
                <a:latin typeface="標楷體" panose="03000509000000000000" pitchFamily="65" charset="-120"/>
                <a:ea typeface="標楷體" panose="03000509000000000000" pitchFamily="65" charset="-120"/>
                <a:cs typeface="Arial" pitchFamily="34" charset="0"/>
              </a:rPr>
              <a:t>CN</a:t>
            </a:r>
            <a:endParaRPr lang="zh-TW" altLang="en-US" sz="1600" dirty="0" smtClean="0">
              <a:latin typeface="標楷體" panose="03000509000000000000" pitchFamily="65" charset="-120"/>
              <a:ea typeface="標楷體" panose="03000509000000000000" pitchFamily="65" charset="-120"/>
              <a:cs typeface="Arial" pitchFamily="34" charset="0"/>
            </a:endParaRPr>
          </a:p>
        </p:txBody>
      </p:sp>
      <p:graphicFrame>
        <p:nvGraphicFramePr>
          <p:cNvPr id="50" name="表格 49"/>
          <p:cNvGraphicFramePr>
            <a:graphicFrameLocks noGrp="1"/>
          </p:cNvGraphicFramePr>
          <p:nvPr>
            <p:extLst>
              <p:ext uri="{D42A27DB-BD31-4B8C-83A1-F6EECF244321}">
                <p14:modId xmlns:p14="http://schemas.microsoft.com/office/powerpoint/2010/main" xmlns="" val="896774024"/>
              </p:ext>
            </p:extLst>
          </p:nvPr>
        </p:nvGraphicFramePr>
        <p:xfrm>
          <a:off x="2845397" y="1412776"/>
          <a:ext cx="5975075" cy="4260208"/>
        </p:xfrm>
        <a:graphic>
          <a:graphicData uri="http://schemas.openxmlformats.org/drawingml/2006/table">
            <a:tbl>
              <a:tblPr firstRow="1" bandRow="1">
                <a:tableStyleId>{5C22544A-7EE6-4342-B048-85BDC9FD1C3A}</a:tableStyleId>
              </a:tblPr>
              <a:tblGrid>
                <a:gridCol w="291631"/>
                <a:gridCol w="388844"/>
                <a:gridCol w="1119750"/>
                <a:gridCol w="1152144"/>
                <a:gridCol w="1008126"/>
                <a:gridCol w="1043601"/>
                <a:gridCol w="970979"/>
              </a:tblGrid>
              <a:tr h="516724">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100" b="1" kern="1200" dirty="0" smtClean="0">
                          <a:solidFill>
                            <a:schemeClr val="lt1"/>
                          </a:solidFill>
                          <a:latin typeface="標楷體" panose="03000509000000000000" pitchFamily="65" charset="-120"/>
                          <a:ea typeface="標楷體" panose="03000509000000000000" pitchFamily="65" charset="-120"/>
                          <a:cs typeface="+mn-cs"/>
                        </a:rPr>
                        <a:t>適用兩岸租稅協定</a:t>
                      </a:r>
                      <a:endParaRPr lang="zh-TW" altLang="en-US" sz="1100" dirty="0">
                        <a:latin typeface="標楷體" panose="03000509000000000000" pitchFamily="65" charset="-120"/>
                        <a:ea typeface="標楷體" panose="03000509000000000000" pitchFamily="65" charset="-120"/>
                      </a:endParaRPr>
                    </a:p>
                  </a:txBody>
                  <a:tcPr anchor="ctr"/>
                </a:tc>
                <a:tc hMerge="1">
                  <a:txBody>
                    <a:bodyPr/>
                    <a:lstStyle/>
                    <a:p>
                      <a:endParaRPr lang="zh-TW" altLang="en-US"/>
                    </a:p>
                  </a:txBody>
                  <a:tcPr/>
                </a:tc>
                <a:tc hMerge="1">
                  <a:txBody>
                    <a:bodyPr/>
                    <a:lstStyle/>
                    <a:p>
                      <a:endParaRPr lang="zh-TW" altLang="en-US"/>
                    </a:p>
                  </a:txBody>
                  <a:tcPr/>
                </a:tc>
                <a:tc gridSpan="2">
                  <a:txBody>
                    <a:bodyPr/>
                    <a:lstStyle/>
                    <a:p>
                      <a:pPr algn="ctr"/>
                      <a:r>
                        <a:rPr lang="zh-TW" altLang="en-US" sz="1100" dirty="0" smtClean="0">
                          <a:latin typeface="標楷體" panose="03000509000000000000" pitchFamily="65" charset="-120"/>
                          <a:ea typeface="標楷體" panose="03000509000000000000" pitchFamily="65" charset="-120"/>
                        </a:rPr>
                        <a:t>尚未適用</a:t>
                      </a:r>
                      <a:endParaRPr lang="zh-TW" altLang="en-US" sz="1100"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sz="1200" dirty="0">
                        <a:latin typeface="+mj-lt"/>
                        <a:ea typeface="SimSun" pitchFamily="2" charset="-122"/>
                      </a:endParaRPr>
                    </a:p>
                  </a:txBody>
                  <a:tcPr anchor="ctr"/>
                </a:tc>
                <a:tc gridSpan="2">
                  <a:txBody>
                    <a:bodyPr/>
                    <a:lstStyle/>
                    <a:p>
                      <a:pPr algn="ctr"/>
                      <a:r>
                        <a:rPr lang="zh-TW" altLang="en-US" sz="1100" dirty="0" smtClean="0">
                          <a:latin typeface="標楷體" panose="03000509000000000000" pitchFamily="65" charset="-120"/>
                          <a:ea typeface="標楷體" panose="03000509000000000000" pitchFamily="65" charset="-120"/>
                        </a:rPr>
                        <a:t>適用</a:t>
                      </a:r>
                      <a:endParaRPr lang="zh-TW" altLang="en-US" sz="1100" dirty="0">
                        <a:latin typeface="標楷體" panose="03000509000000000000" pitchFamily="65" charset="-120"/>
                        <a:ea typeface="標楷體" panose="03000509000000000000" pitchFamily="65" charset="-120"/>
                      </a:endParaRPr>
                    </a:p>
                  </a:txBody>
                  <a:tcPr anchor="ctr"/>
                </a:tc>
                <a:tc hMerge="1">
                  <a:txBody>
                    <a:bodyPr/>
                    <a:lstStyle/>
                    <a:p>
                      <a:pPr algn="ctr"/>
                      <a:endParaRPr lang="zh-TW" altLang="en-US" sz="1200" dirty="0">
                        <a:latin typeface="+mj-lt"/>
                        <a:ea typeface="SimSun" pitchFamily="2" charset="-122"/>
                      </a:endParaRPr>
                    </a:p>
                  </a:txBody>
                  <a:tcPr anchor="ctr"/>
                </a:tc>
              </a:tr>
              <a:tr h="723334">
                <a:tc gridSpan="3">
                  <a:txBody>
                    <a:bodyPr/>
                    <a:lstStyle/>
                    <a:p>
                      <a:pPr algn="ctr"/>
                      <a:r>
                        <a:rPr lang="zh-TW" altLang="en-US" sz="1100" dirty="0" smtClean="0">
                          <a:latin typeface="標楷體" panose="03000509000000000000" pitchFamily="65" charset="-120"/>
                          <a:ea typeface="標楷體" panose="03000509000000000000" pitchFamily="65" charset="-120"/>
                        </a:rPr>
                        <a:t>利潤</a:t>
                      </a:r>
                      <a:r>
                        <a:rPr lang="en-US" altLang="zh-TW" sz="1100" dirty="0" smtClean="0">
                          <a:latin typeface="標楷體" panose="03000509000000000000" pitchFamily="65" charset="-120"/>
                          <a:ea typeface="標楷體" panose="03000509000000000000" pitchFamily="65" charset="-120"/>
                        </a:rPr>
                        <a:t>$100</a:t>
                      </a:r>
                      <a:endParaRPr lang="zh-TW" altLang="en-US" sz="1100" dirty="0">
                        <a:latin typeface="標楷體" panose="03000509000000000000" pitchFamily="65" charset="-120"/>
                        <a:ea typeface="標楷體" panose="03000509000000000000" pitchFamily="65" charset="-120"/>
                      </a:endParaRPr>
                    </a:p>
                  </a:txBody>
                  <a:tcPr anchor="ctr"/>
                </a:tc>
                <a:tc hMerge="1">
                  <a:txBody>
                    <a:bodyPr/>
                    <a:lstStyle/>
                    <a:p>
                      <a:endParaRPr lang="zh-TW" altLang="en-US"/>
                    </a:p>
                  </a:txBody>
                  <a:tcPr/>
                </a:tc>
                <a:tc hMerge="1">
                  <a:txBody>
                    <a:bodyPr/>
                    <a:lstStyle/>
                    <a:p>
                      <a:pPr algn="ctr"/>
                      <a:endParaRPr lang="zh-TW" altLang="en-US" dirty="0">
                        <a:latin typeface="+mj-lt"/>
                        <a:ea typeface="SimSun" pitchFamily="2" charset="-122"/>
                      </a:endParaRPr>
                    </a:p>
                  </a:txBody>
                  <a:tcPr/>
                </a:tc>
                <a:tc>
                  <a:txBody>
                    <a:bodyPr/>
                    <a:lstStyle/>
                    <a:p>
                      <a:pPr algn="ctr"/>
                      <a:r>
                        <a:rPr lang="zh-TW" altLang="en-US" sz="1100" dirty="0" smtClean="0">
                          <a:latin typeface="標楷體" panose="03000509000000000000" pitchFamily="65" charset="-120"/>
                          <a:ea typeface="標楷體" panose="03000509000000000000" pitchFamily="65" charset="-120"/>
                        </a:rPr>
                        <a:t>保留在</a:t>
                      </a:r>
                      <a:r>
                        <a:rPr lang="en-US" altLang="zh-TW" sz="1100" dirty="0" smtClean="0">
                          <a:latin typeface="標楷體" panose="03000509000000000000" pitchFamily="65" charset="-120"/>
                          <a:ea typeface="標楷體" panose="03000509000000000000" pitchFamily="65" charset="-120"/>
                        </a:rPr>
                        <a:t>CN(A)</a:t>
                      </a:r>
                    </a:p>
                    <a:p>
                      <a:pPr algn="ctr"/>
                      <a:r>
                        <a:rPr lang="zh-TW" altLang="en-US" sz="1100" dirty="0" smtClean="0">
                          <a:latin typeface="標楷體" panose="03000509000000000000" pitchFamily="65" charset="-120"/>
                          <a:ea typeface="標楷體" panose="03000509000000000000" pitchFamily="65" charset="-120"/>
                        </a:rPr>
                        <a:t>再「股利」匯回</a:t>
                      </a:r>
                      <a:endParaRPr lang="zh-TW" altLang="en-US" sz="1100" dirty="0">
                        <a:latin typeface="標楷體" panose="03000509000000000000" pitchFamily="65" charset="-120"/>
                        <a:ea typeface="標楷體" panose="03000509000000000000" pitchFamily="65" charset="-120"/>
                      </a:endParaRPr>
                    </a:p>
                  </a:txBody>
                  <a:tcPr anchor="ctr"/>
                </a:tc>
                <a:tc>
                  <a:txBody>
                    <a:bodyPr/>
                    <a:lstStyle/>
                    <a:p>
                      <a:pPr algn="ctr"/>
                      <a:r>
                        <a:rPr lang="zh-TW" altLang="en-US" sz="1100" dirty="0" smtClean="0">
                          <a:latin typeface="標楷體" panose="03000509000000000000" pitchFamily="65" charset="-120"/>
                          <a:ea typeface="標楷體" panose="03000509000000000000" pitchFamily="65" charset="-120"/>
                        </a:rPr>
                        <a:t>透過交易，合理分配在</a:t>
                      </a:r>
                      <a:r>
                        <a:rPr lang="en-US" altLang="zh-TW" sz="1100" dirty="0" smtClean="0">
                          <a:latin typeface="標楷體" panose="03000509000000000000" pitchFamily="65" charset="-120"/>
                          <a:ea typeface="標楷體" panose="03000509000000000000" pitchFamily="65" charset="-120"/>
                        </a:rPr>
                        <a:t>TW(B)</a:t>
                      </a:r>
                      <a:endParaRPr lang="zh-TW" altLang="en-US" sz="1100" dirty="0">
                        <a:latin typeface="標楷體" panose="03000509000000000000" pitchFamily="65" charset="-120"/>
                        <a:ea typeface="標楷體" panose="03000509000000000000" pitchFamily="65" charset="-120"/>
                      </a:endParaRPr>
                    </a:p>
                  </a:txBody>
                  <a:tcPr anchor="ctr"/>
                </a:tc>
                <a:tc>
                  <a:txBody>
                    <a:bodyPr/>
                    <a:lstStyle/>
                    <a:p>
                      <a:pPr algn="ctr"/>
                      <a:r>
                        <a:rPr lang="zh-TW" altLang="en-US" sz="1100" dirty="0" smtClean="0">
                          <a:latin typeface="標楷體" panose="03000509000000000000" pitchFamily="65" charset="-120"/>
                          <a:ea typeface="標楷體" panose="03000509000000000000" pitchFamily="65" charset="-120"/>
                        </a:rPr>
                        <a:t>保留在</a:t>
                      </a:r>
                      <a:r>
                        <a:rPr lang="en-US" altLang="zh-TW" sz="1100" dirty="0" smtClean="0">
                          <a:latin typeface="標楷體" panose="03000509000000000000" pitchFamily="65" charset="-120"/>
                          <a:ea typeface="標楷體" panose="03000509000000000000" pitchFamily="65" charset="-120"/>
                        </a:rPr>
                        <a:t>CN(A)</a:t>
                      </a:r>
                    </a:p>
                    <a:p>
                      <a:pPr algn="ctr"/>
                      <a:r>
                        <a:rPr lang="zh-TW" altLang="en-US" sz="1100" dirty="0" smtClean="0">
                          <a:latin typeface="標楷體" panose="03000509000000000000" pitchFamily="65" charset="-120"/>
                          <a:ea typeface="標楷體" panose="03000509000000000000" pitchFamily="65" charset="-120"/>
                        </a:rPr>
                        <a:t>再「股利」匯回</a:t>
                      </a:r>
                      <a:endParaRPr lang="zh-TW" altLang="en-US" sz="1100" dirty="0">
                        <a:latin typeface="標楷體" panose="03000509000000000000" pitchFamily="65" charset="-120"/>
                        <a:ea typeface="標楷體" panose="03000509000000000000" pitchFamily="65" charset="-120"/>
                      </a:endParaRPr>
                    </a:p>
                  </a:txBody>
                  <a:tcPr anchor="ctr"/>
                </a:tc>
                <a:tc>
                  <a:txBody>
                    <a:bodyPr/>
                    <a:lstStyle/>
                    <a:p>
                      <a:pPr algn="ctr"/>
                      <a:r>
                        <a:rPr lang="zh-TW" altLang="en-US" sz="1100" dirty="0" smtClean="0">
                          <a:latin typeface="標楷體" panose="03000509000000000000" pitchFamily="65" charset="-120"/>
                          <a:ea typeface="標楷體" panose="03000509000000000000" pitchFamily="65" charset="-120"/>
                        </a:rPr>
                        <a:t>透過交易，合理分配在</a:t>
                      </a:r>
                      <a:r>
                        <a:rPr lang="en-US" altLang="zh-TW" sz="1100" dirty="0" smtClean="0">
                          <a:latin typeface="標楷體" panose="03000509000000000000" pitchFamily="65" charset="-120"/>
                          <a:ea typeface="標楷體" panose="03000509000000000000" pitchFamily="65" charset="-120"/>
                        </a:rPr>
                        <a:t>TW(B)</a:t>
                      </a:r>
                      <a:endParaRPr lang="zh-TW" altLang="en-US" sz="1100" dirty="0">
                        <a:latin typeface="標楷體" panose="03000509000000000000" pitchFamily="65" charset="-120"/>
                        <a:ea typeface="標楷體" panose="03000509000000000000" pitchFamily="65" charset="-120"/>
                      </a:endParaRPr>
                    </a:p>
                  </a:txBody>
                  <a:tcPr anchor="ctr"/>
                </a:tc>
              </a:tr>
              <a:tr h="273403">
                <a:tc rowSpan="4">
                  <a:txBody>
                    <a:bodyPr/>
                    <a:lstStyle/>
                    <a:p>
                      <a:r>
                        <a:rPr lang="zh-TW" altLang="en-US" sz="1100" dirty="0" smtClean="0">
                          <a:latin typeface="標楷體" panose="03000509000000000000" pitchFamily="65" charset="-120"/>
                          <a:ea typeface="標楷體" panose="03000509000000000000" pitchFamily="65" charset="-120"/>
                        </a:rPr>
                        <a:t>中國</a:t>
                      </a:r>
                      <a:endParaRPr lang="en-US" altLang="zh-TW" sz="1100" dirty="0" smtClean="0">
                        <a:latin typeface="標楷體" panose="03000509000000000000" pitchFamily="65" charset="-120"/>
                        <a:ea typeface="標楷體" panose="03000509000000000000" pitchFamily="65" charset="-120"/>
                      </a:endParaRPr>
                    </a:p>
                    <a:p>
                      <a:r>
                        <a:rPr lang="zh-TW" altLang="en-US" sz="1100" dirty="0" smtClean="0">
                          <a:latin typeface="標楷體" panose="03000509000000000000" pitchFamily="65" charset="-120"/>
                          <a:ea typeface="標楷體" panose="03000509000000000000" pitchFamily="65" charset="-120"/>
                        </a:rPr>
                        <a:t>公司</a:t>
                      </a:r>
                      <a:endParaRPr lang="zh-TW" altLang="en-US" sz="1100" dirty="0">
                        <a:latin typeface="標楷體" panose="03000509000000000000" pitchFamily="65" charset="-120"/>
                        <a:ea typeface="標楷體" panose="03000509000000000000" pitchFamily="65" charset="-120"/>
                      </a:endParaRPr>
                    </a:p>
                  </a:txBody>
                  <a:tcPr anchor="ctr"/>
                </a:tc>
                <a:tc rowSpan="2">
                  <a:txBody>
                    <a:bodyPr/>
                    <a:lstStyle/>
                    <a:p>
                      <a:r>
                        <a:rPr lang="zh-TW" altLang="en-US" sz="1100" dirty="0" smtClean="0">
                          <a:latin typeface="標楷體" panose="03000509000000000000" pitchFamily="65" charset="-120"/>
                          <a:ea typeface="標楷體" panose="03000509000000000000" pitchFamily="65" charset="-120"/>
                        </a:rPr>
                        <a:t>股利</a:t>
                      </a:r>
                      <a:endParaRPr lang="en-US" altLang="zh-TW" sz="1100" dirty="0" smtClean="0">
                        <a:latin typeface="標楷體" panose="03000509000000000000" pitchFamily="65" charset="-120"/>
                        <a:ea typeface="標楷體" panose="03000509000000000000" pitchFamily="65" charset="-120"/>
                      </a:endParaRPr>
                    </a:p>
                    <a:p>
                      <a:r>
                        <a:rPr lang="en-US" altLang="zh-TW" sz="1100" dirty="0" smtClean="0">
                          <a:latin typeface="標楷體" panose="03000509000000000000" pitchFamily="65" charset="-120"/>
                          <a:ea typeface="標楷體" panose="03000509000000000000" pitchFamily="65" charset="-120"/>
                        </a:rPr>
                        <a:t>(A)</a:t>
                      </a:r>
                      <a:endParaRPr lang="zh-TW" altLang="en-US" sz="1100" dirty="0">
                        <a:latin typeface="標楷體" panose="03000509000000000000" pitchFamily="65" charset="-120"/>
                        <a:ea typeface="標楷體" panose="03000509000000000000" pitchFamily="65" charset="-120"/>
                      </a:endParaRPr>
                    </a:p>
                  </a:txBody>
                  <a:tcPr anchor="ctr"/>
                </a:tc>
                <a:tc>
                  <a:txBody>
                    <a:bodyPr/>
                    <a:lstStyle/>
                    <a:p>
                      <a:r>
                        <a:rPr lang="zh-TW" altLang="en-US" sz="1100" dirty="0" smtClean="0">
                          <a:latin typeface="標楷體" panose="03000509000000000000" pitchFamily="65" charset="-120"/>
                          <a:ea typeface="標楷體" panose="03000509000000000000" pitchFamily="65" charset="-120"/>
                        </a:rPr>
                        <a:t>所得稅</a:t>
                      </a:r>
                      <a:r>
                        <a:rPr lang="en-US" altLang="zh-TW" sz="1100" dirty="0" smtClean="0">
                          <a:latin typeface="標楷體" panose="03000509000000000000" pitchFamily="65" charset="-120"/>
                          <a:ea typeface="標楷體" panose="03000509000000000000" pitchFamily="65" charset="-120"/>
                        </a:rPr>
                        <a:t>25%</a:t>
                      </a:r>
                      <a:endParaRPr lang="zh-TW" altLang="en-US" sz="1100" dirty="0">
                        <a:latin typeface="標楷體" panose="03000509000000000000" pitchFamily="65" charset="-120"/>
                        <a:ea typeface="標楷體" panose="03000509000000000000" pitchFamily="65" charset="-120"/>
                      </a:endParaRPr>
                    </a:p>
                  </a:txBody>
                  <a:tcPr/>
                </a:tc>
                <a:tc>
                  <a:txBody>
                    <a:bodyPr/>
                    <a:lstStyle/>
                    <a:p>
                      <a:pPr algn="ctr"/>
                      <a:r>
                        <a:rPr lang="en-US" altLang="zh-TW" sz="1100" dirty="0" smtClean="0">
                          <a:latin typeface="標楷體" panose="03000509000000000000" pitchFamily="65" charset="-120"/>
                          <a:ea typeface="標楷體" panose="03000509000000000000" pitchFamily="65" charset="-120"/>
                        </a:rPr>
                        <a:t>25</a:t>
                      </a:r>
                      <a:endParaRPr lang="zh-TW" altLang="en-US" sz="1100" dirty="0">
                        <a:latin typeface="標楷體" panose="03000509000000000000" pitchFamily="65" charset="-120"/>
                        <a:ea typeface="標楷體" panose="03000509000000000000" pitchFamily="65" charset="-120"/>
                      </a:endParaRPr>
                    </a:p>
                  </a:txBody>
                  <a:tcPr/>
                </a:tc>
                <a:tc>
                  <a:txBody>
                    <a:bodyPr/>
                    <a:lstStyle/>
                    <a:p>
                      <a:pPr algn="ctr"/>
                      <a:r>
                        <a:rPr lang="en-US" altLang="zh-TW" sz="1100" dirty="0" smtClean="0">
                          <a:latin typeface="標楷體" panose="03000509000000000000" pitchFamily="65" charset="-120"/>
                          <a:ea typeface="標楷體" panose="03000509000000000000" pitchFamily="65" charset="-120"/>
                        </a:rPr>
                        <a:t>NA</a:t>
                      </a:r>
                      <a:endParaRPr lang="zh-TW" altLang="en-US" sz="1100" dirty="0">
                        <a:latin typeface="標楷體" panose="03000509000000000000" pitchFamily="65" charset="-120"/>
                        <a:ea typeface="標楷體" panose="03000509000000000000" pitchFamily="65" charset="-120"/>
                      </a:endParaRPr>
                    </a:p>
                  </a:txBody>
                  <a:tcPr/>
                </a:tc>
                <a:tc>
                  <a:txBody>
                    <a:bodyPr/>
                    <a:lstStyle/>
                    <a:p>
                      <a:pPr algn="ctr"/>
                      <a:r>
                        <a:rPr lang="en-US" altLang="zh-TW" sz="1100" dirty="0" smtClean="0">
                          <a:latin typeface="標楷體" panose="03000509000000000000" pitchFamily="65" charset="-120"/>
                          <a:ea typeface="標楷體" panose="03000509000000000000" pitchFamily="65" charset="-120"/>
                        </a:rPr>
                        <a:t>25</a:t>
                      </a:r>
                      <a:endParaRPr lang="zh-TW" altLang="en-US" sz="1100" dirty="0">
                        <a:latin typeface="標楷體" panose="03000509000000000000" pitchFamily="65" charset="-120"/>
                        <a:ea typeface="標楷體" panose="03000509000000000000" pitchFamily="65" charset="-120"/>
                      </a:endParaRPr>
                    </a:p>
                  </a:txBody>
                  <a:tcPr/>
                </a:tc>
                <a:tc>
                  <a:txBody>
                    <a:bodyPr/>
                    <a:lstStyle/>
                    <a:p>
                      <a:pPr algn="ctr"/>
                      <a:r>
                        <a:rPr lang="en-US" altLang="zh-TW" sz="1100" dirty="0" smtClean="0">
                          <a:latin typeface="標楷體" panose="03000509000000000000" pitchFamily="65" charset="-120"/>
                          <a:ea typeface="標楷體" panose="03000509000000000000" pitchFamily="65" charset="-120"/>
                        </a:rPr>
                        <a:t>NA</a:t>
                      </a:r>
                      <a:endParaRPr lang="zh-TW" altLang="en-US" sz="1100" dirty="0">
                        <a:latin typeface="標楷體" panose="03000509000000000000" pitchFamily="65" charset="-120"/>
                        <a:ea typeface="標楷體" panose="03000509000000000000" pitchFamily="65" charset="-120"/>
                      </a:endParaRPr>
                    </a:p>
                  </a:txBody>
                  <a:tcPr/>
                </a:tc>
              </a:tr>
              <a:tr h="463386">
                <a:tc vMerge="1">
                  <a:txBody>
                    <a:bodyPr/>
                    <a:lstStyle/>
                    <a:p>
                      <a:endParaRPr lang="zh-TW" altLang="en-US" dirty="0">
                        <a:latin typeface="+mj-lt"/>
                        <a:ea typeface="SimSun" pitchFamily="2" charset="-122"/>
                      </a:endParaRPr>
                    </a:p>
                  </a:txBody>
                  <a:tcPr/>
                </a:tc>
                <a:tc vMerge="1">
                  <a:txBody>
                    <a:bodyPr/>
                    <a:lstStyle/>
                    <a:p>
                      <a:endParaRPr lang="zh-TW" altLang="en-US" dirty="0">
                        <a:latin typeface="+mj-lt"/>
                        <a:ea typeface="SimSun" pitchFamily="2" charset="-122"/>
                      </a:endParaRPr>
                    </a:p>
                  </a:txBody>
                  <a:tcPr/>
                </a:tc>
                <a:tc>
                  <a:txBody>
                    <a:bodyPr/>
                    <a:lstStyle/>
                    <a:p>
                      <a:r>
                        <a:rPr lang="zh-TW" altLang="en-US" sz="1100" dirty="0" smtClean="0">
                          <a:latin typeface="標楷體" panose="03000509000000000000" pitchFamily="65" charset="-120"/>
                          <a:ea typeface="標楷體" panose="03000509000000000000" pitchFamily="65" charset="-120"/>
                        </a:rPr>
                        <a:t>股利</a:t>
                      </a:r>
                      <a:r>
                        <a:rPr lang="en-US" altLang="zh-TW" sz="1100" dirty="0" smtClean="0">
                          <a:latin typeface="標楷體" panose="03000509000000000000" pitchFamily="65" charset="-120"/>
                          <a:ea typeface="標楷體" panose="03000509000000000000" pitchFamily="65" charset="-120"/>
                        </a:rPr>
                        <a:t>$75</a:t>
                      </a:r>
                    </a:p>
                    <a:p>
                      <a:r>
                        <a:rPr lang="en-US" altLang="zh-TW" sz="1100" dirty="0" smtClean="0">
                          <a:latin typeface="標楷體" panose="03000509000000000000" pitchFamily="65" charset="-120"/>
                          <a:ea typeface="標楷體" panose="03000509000000000000" pitchFamily="65" charset="-120"/>
                        </a:rPr>
                        <a:t>(</a:t>
                      </a:r>
                      <a:r>
                        <a:rPr lang="zh-TW" altLang="en-US" sz="1100" dirty="0" smtClean="0">
                          <a:latin typeface="標楷體" panose="03000509000000000000" pitchFamily="65" charset="-120"/>
                          <a:ea typeface="標楷體" panose="03000509000000000000" pitchFamily="65" charset="-120"/>
                        </a:rPr>
                        <a:t>扣繳</a:t>
                      </a:r>
                      <a:r>
                        <a:rPr lang="en-US" altLang="zh-TW" sz="1100" dirty="0" smtClean="0">
                          <a:latin typeface="標楷體" panose="03000509000000000000" pitchFamily="65" charset="-120"/>
                          <a:ea typeface="標楷體" panose="03000509000000000000" pitchFamily="65" charset="-120"/>
                        </a:rPr>
                        <a:t>10%/5%)</a:t>
                      </a:r>
                      <a:endParaRPr lang="zh-TW" altLang="en-US" sz="1100" dirty="0">
                        <a:latin typeface="標楷體" panose="03000509000000000000" pitchFamily="65" charset="-120"/>
                        <a:ea typeface="標楷體" panose="03000509000000000000" pitchFamily="65" charset="-120"/>
                      </a:endParaRPr>
                    </a:p>
                  </a:txBody>
                  <a:tcPr/>
                </a:tc>
                <a:tc>
                  <a:txBody>
                    <a:bodyPr/>
                    <a:lstStyle/>
                    <a:p>
                      <a:pPr algn="ctr"/>
                      <a:r>
                        <a:rPr lang="en-US" altLang="zh-TW" sz="1100" dirty="0" smtClean="0">
                          <a:latin typeface="標楷體" panose="03000509000000000000" pitchFamily="65" charset="-120"/>
                          <a:ea typeface="標楷體" panose="03000509000000000000" pitchFamily="65" charset="-120"/>
                        </a:rPr>
                        <a:t>7.5</a:t>
                      </a:r>
                    </a:p>
                  </a:txBody>
                  <a:tcPr/>
                </a:tc>
                <a:tc>
                  <a:txBody>
                    <a:bodyPr/>
                    <a:lstStyle/>
                    <a:p>
                      <a:pPr algn="ctr"/>
                      <a:r>
                        <a:rPr lang="en-US" altLang="zh-TW" sz="1100" dirty="0" smtClean="0">
                          <a:latin typeface="標楷體" panose="03000509000000000000" pitchFamily="65" charset="-120"/>
                          <a:ea typeface="標楷體" panose="03000509000000000000" pitchFamily="65" charset="-120"/>
                        </a:rPr>
                        <a:t>NA</a:t>
                      </a:r>
                      <a:endParaRPr lang="zh-TW" altLang="en-US" sz="1100" dirty="0">
                        <a:latin typeface="標楷體" panose="03000509000000000000" pitchFamily="65" charset="-120"/>
                        <a:ea typeface="標楷體" panose="03000509000000000000" pitchFamily="65" charset="-120"/>
                      </a:endParaRPr>
                    </a:p>
                  </a:txBody>
                  <a:tcPr/>
                </a:tc>
                <a:tc>
                  <a:txBody>
                    <a:bodyPr/>
                    <a:lstStyle/>
                    <a:p>
                      <a:pPr algn="ctr"/>
                      <a:r>
                        <a:rPr lang="en-US" altLang="zh-TW" sz="1100" dirty="0" smtClean="0">
                          <a:latin typeface="標楷體" panose="03000509000000000000" pitchFamily="65" charset="-120"/>
                          <a:ea typeface="標楷體" panose="03000509000000000000" pitchFamily="65" charset="-120"/>
                        </a:rPr>
                        <a:t>3.75</a:t>
                      </a:r>
                    </a:p>
                  </a:txBody>
                  <a:tcPr/>
                </a:tc>
                <a:tc>
                  <a:txBody>
                    <a:bodyPr/>
                    <a:lstStyle/>
                    <a:p>
                      <a:pPr algn="ctr"/>
                      <a:r>
                        <a:rPr lang="en-US" altLang="zh-TW" sz="1100" dirty="0" smtClean="0">
                          <a:latin typeface="標楷體" panose="03000509000000000000" pitchFamily="65" charset="-120"/>
                          <a:ea typeface="標楷體" panose="03000509000000000000" pitchFamily="65" charset="-120"/>
                        </a:rPr>
                        <a:t>NA</a:t>
                      </a:r>
                      <a:endParaRPr lang="zh-TW" altLang="en-US" sz="1100" dirty="0">
                        <a:latin typeface="標楷體" panose="03000509000000000000" pitchFamily="65" charset="-120"/>
                        <a:ea typeface="標楷體" panose="03000509000000000000" pitchFamily="65" charset="-120"/>
                      </a:endParaRPr>
                    </a:p>
                  </a:txBody>
                  <a:tcPr/>
                </a:tc>
              </a:tr>
              <a:tr h="409093">
                <a:tc vMerge="1">
                  <a:txBody>
                    <a:bodyPr/>
                    <a:lstStyle/>
                    <a:p>
                      <a:endParaRPr lang="zh-TW" altLang="en-US" dirty="0">
                        <a:latin typeface="+mj-lt"/>
                        <a:ea typeface="SimSun" pitchFamily="2" charset="-122"/>
                      </a:endParaRPr>
                    </a:p>
                  </a:txBody>
                  <a:tcPr/>
                </a:tc>
                <a:tc rowSpan="2">
                  <a:txBody>
                    <a:bodyPr/>
                    <a:lstStyle/>
                    <a:p>
                      <a:r>
                        <a:rPr lang="zh-TW" altLang="en-US" sz="1100" dirty="0" smtClean="0">
                          <a:latin typeface="標楷體" panose="03000509000000000000" pitchFamily="65" charset="-120"/>
                          <a:ea typeface="標楷體" panose="03000509000000000000" pitchFamily="65" charset="-120"/>
                        </a:rPr>
                        <a:t>交易</a:t>
                      </a:r>
                      <a:r>
                        <a:rPr lang="en-US" altLang="zh-TW" sz="1100" dirty="0" smtClean="0">
                          <a:latin typeface="標楷體" panose="03000509000000000000" pitchFamily="65" charset="-120"/>
                          <a:ea typeface="標楷體" panose="03000509000000000000" pitchFamily="65" charset="-120"/>
                        </a:rPr>
                        <a:t>(B)</a:t>
                      </a:r>
                      <a:endParaRPr lang="zh-TW" altLang="en-US" sz="1100" dirty="0">
                        <a:latin typeface="標楷體" panose="03000509000000000000" pitchFamily="65" charset="-120"/>
                        <a:ea typeface="標楷體" panose="03000509000000000000" pitchFamily="65" charset="-120"/>
                      </a:endParaRPr>
                    </a:p>
                  </a:txBody>
                  <a:tcPr anchor="ctr"/>
                </a:tc>
                <a:tc>
                  <a:txBody>
                    <a:bodyPr/>
                    <a:lstStyle/>
                    <a:p>
                      <a:r>
                        <a:rPr lang="zh-TW" altLang="en-US" sz="1100" dirty="0" smtClean="0">
                          <a:latin typeface="標楷體" panose="03000509000000000000" pitchFamily="65" charset="-120"/>
                          <a:ea typeface="標楷體" panose="03000509000000000000" pitchFamily="65" charset="-120"/>
                        </a:rPr>
                        <a:t>權利金</a:t>
                      </a:r>
                      <a:r>
                        <a:rPr lang="en-US" altLang="zh-TW" sz="1100" dirty="0" smtClean="0">
                          <a:latin typeface="標楷體" panose="03000509000000000000" pitchFamily="65" charset="-120"/>
                          <a:ea typeface="標楷體" panose="03000509000000000000" pitchFamily="65" charset="-120"/>
                        </a:rPr>
                        <a:t>$100</a:t>
                      </a:r>
                    </a:p>
                    <a:p>
                      <a:r>
                        <a:rPr lang="en-US" altLang="zh-TW" sz="1100" dirty="0" smtClean="0">
                          <a:latin typeface="標楷體" panose="03000509000000000000" pitchFamily="65" charset="-120"/>
                          <a:ea typeface="標楷體" panose="03000509000000000000" pitchFamily="65" charset="-120"/>
                        </a:rPr>
                        <a:t>(</a:t>
                      </a:r>
                      <a:r>
                        <a:rPr lang="zh-TW" altLang="en-US" sz="1100" dirty="0" smtClean="0">
                          <a:latin typeface="標楷體" panose="03000509000000000000" pitchFamily="65" charset="-120"/>
                          <a:ea typeface="標楷體" panose="03000509000000000000" pitchFamily="65" charset="-120"/>
                        </a:rPr>
                        <a:t>扣繳</a:t>
                      </a:r>
                      <a:r>
                        <a:rPr lang="en-US" altLang="zh-TW" sz="1100" dirty="0" smtClean="0">
                          <a:latin typeface="標楷體" panose="03000509000000000000" pitchFamily="65" charset="-120"/>
                          <a:ea typeface="標楷體" panose="03000509000000000000" pitchFamily="65" charset="-120"/>
                        </a:rPr>
                        <a:t>10%/7%)</a:t>
                      </a:r>
                      <a:endParaRPr lang="zh-TW" altLang="en-US" sz="1100" dirty="0">
                        <a:latin typeface="標楷體" panose="03000509000000000000" pitchFamily="65" charset="-120"/>
                        <a:ea typeface="標楷體" panose="03000509000000000000" pitchFamily="65" charset="-120"/>
                      </a:endParaRPr>
                    </a:p>
                  </a:txBody>
                  <a:tcPr/>
                </a:tc>
                <a:tc>
                  <a:txBody>
                    <a:bodyPr/>
                    <a:lstStyle/>
                    <a:p>
                      <a:pPr algn="ctr"/>
                      <a:r>
                        <a:rPr lang="en-US" altLang="zh-TW" sz="1100" dirty="0" smtClean="0">
                          <a:latin typeface="標楷體" panose="03000509000000000000" pitchFamily="65" charset="-120"/>
                          <a:ea typeface="標楷體" panose="03000509000000000000" pitchFamily="65" charset="-120"/>
                        </a:rPr>
                        <a:t>NA</a:t>
                      </a:r>
                      <a:endParaRPr lang="zh-TW" altLang="en-US" sz="1100" dirty="0">
                        <a:latin typeface="標楷體" panose="03000509000000000000" pitchFamily="65" charset="-120"/>
                        <a:ea typeface="標楷體" panose="03000509000000000000" pitchFamily="65" charset="-120"/>
                      </a:endParaRPr>
                    </a:p>
                  </a:txBody>
                  <a:tcPr/>
                </a:tc>
                <a:tc>
                  <a:txBody>
                    <a:bodyPr/>
                    <a:lstStyle/>
                    <a:p>
                      <a:pPr algn="ctr"/>
                      <a:r>
                        <a:rPr lang="en-US" altLang="zh-TW" sz="1100" dirty="0" smtClean="0">
                          <a:latin typeface="標楷體" panose="03000509000000000000" pitchFamily="65" charset="-120"/>
                          <a:ea typeface="標楷體" panose="03000509000000000000" pitchFamily="65" charset="-120"/>
                        </a:rPr>
                        <a:t>10</a:t>
                      </a:r>
                      <a:endParaRPr lang="zh-TW" altLang="en-US" sz="1100" dirty="0">
                        <a:latin typeface="標楷體" panose="03000509000000000000" pitchFamily="65" charset="-120"/>
                        <a:ea typeface="標楷體" panose="03000509000000000000" pitchFamily="65" charset="-120"/>
                      </a:endParaRPr>
                    </a:p>
                  </a:txBody>
                  <a:tcPr/>
                </a:tc>
                <a:tc>
                  <a:txBody>
                    <a:bodyPr/>
                    <a:lstStyle/>
                    <a:p>
                      <a:pPr algn="ctr"/>
                      <a:r>
                        <a:rPr lang="en-US" altLang="zh-TW" sz="1100" dirty="0" smtClean="0">
                          <a:latin typeface="標楷體" panose="03000509000000000000" pitchFamily="65" charset="-120"/>
                          <a:ea typeface="標楷體" panose="03000509000000000000" pitchFamily="65" charset="-120"/>
                        </a:rPr>
                        <a:t>NA</a:t>
                      </a:r>
                      <a:endParaRPr lang="zh-TW" altLang="en-US" sz="1100" dirty="0">
                        <a:latin typeface="標楷體" panose="03000509000000000000" pitchFamily="65" charset="-120"/>
                        <a:ea typeface="標楷體" panose="03000509000000000000" pitchFamily="65" charset="-120"/>
                      </a:endParaRPr>
                    </a:p>
                  </a:txBody>
                  <a:tcPr/>
                </a:tc>
                <a:tc>
                  <a:txBody>
                    <a:bodyPr/>
                    <a:lstStyle/>
                    <a:p>
                      <a:pPr algn="ctr"/>
                      <a:r>
                        <a:rPr lang="en-US" altLang="zh-TW" sz="1100" dirty="0" smtClean="0">
                          <a:latin typeface="標楷體" panose="03000509000000000000" pitchFamily="65" charset="-120"/>
                          <a:ea typeface="標楷體" panose="03000509000000000000" pitchFamily="65" charset="-120"/>
                        </a:rPr>
                        <a:t>7</a:t>
                      </a:r>
                      <a:endParaRPr lang="zh-TW" altLang="en-US" sz="1100" dirty="0">
                        <a:latin typeface="標楷體" panose="03000509000000000000" pitchFamily="65" charset="-120"/>
                        <a:ea typeface="標楷體" panose="03000509000000000000" pitchFamily="65" charset="-120"/>
                      </a:endParaRPr>
                    </a:p>
                  </a:txBody>
                  <a:tcPr/>
                </a:tc>
              </a:tr>
              <a:tr h="417656">
                <a:tc vMerge="1">
                  <a:txBody>
                    <a:bodyPr/>
                    <a:lstStyle/>
                    <a:p>
                      <a:endParaRPr lang="zh-TW" altLang="en-US" dirty="0">
                        <a:latin typeface="+mj-lt"/>
                        <a:ea typeface="SimSun" pitchFamily="2" charset="-122"/>
                      </a:endParaRPr>
                    </a:p>
                  </a:txBody>
                  <a:tcPr/>
                </a:tc>
                <a:tc vMerge="1">
                  <a:txBody>
                    <a:bodyPr/>
                    <a:lstStyle/>
                    <a:p>
                      <a:endParaRPr lang="zh-TW" altLang="en-US" dirty="0">
                        <a:latin typeface="+mj-lt"/>
                        <a:ea typeface="SimSun" pitchFamily="2" charset="-122"/>
                      </a:endParaRPr>
                    </a:p>
                  </a:txBody>
                  <a:tcPr/>
                </a:tc>
                <a:tc>
                  <a:txBody>
                    <a:bodyPr/>
                    <a:lstStyle/>
                    <a:p>
                      <a:r>
                        <a:rPr lang="zh-TW" altLang="en-US" sz="1100" dirty="0" smtClean="0">
                          <a:latin typeface="標楷體" panose="03000509000000000000" pitchFamily="65" charset="-120"/>
                          <a:ea typeface="標楷體" panose="03000509000000000000" pitchFamily="65" charset="-120"/>
                        </a:rPr>
                        <a:t>權利金</a:t>
                      </a:r>
                      <a:r>
                        <a:rPr lang="en-US" altLang="zh-TW" sz="1100" dirty="0" smtClean="0">
                          <a:latin typeface="標楷體" panose="03000509000000000000" pitchFamily="65" charset="-120"/>
                          <a:ea typeface="標楷體" panose="03000509000000000000" pitchFamily="65" charset="-120"/>
                        </a:rPr>
                        <a:t>$100</a:t>
                      </a:r>
                    </a:p>
                    <a:p>
                      <a:r>
                        <a:rPr lang="en-US" altLang="zh-TW" sz="1100" dirty="0" smtClean="0">
                          <a:latin typeface="標楷體" panose="03000509000000000000" pitchFamily="65" charset="-120"/>
                          <a:ea typeface="標楷體" panose="03000509000000000000" pitchFamily="65" charset="-120"/>
                        </a:rPr>
                        <a:t>(</a:t>
                      </a:r>
                      <a:r>
                        <a:rPr lang="zh-TW" altLang="en-US" sz="1100" dirty="0" smtClean="0">
                          <a:latin typeface="標楷體" panose="03000509000000000000" pitchFamily="65" charset="-120"/>
                          <a:ea typeface="標楷體" panose="03000509000000000000" pitchFamily="65" charset="-120"/>
                        </a:rPr>
                        <a:t>營業稅</a:t>
                      </a:r>
                      <a:r>
                        <a:rPr lang="en-US" altLang="zh-TW" sz="1100" dirty="0" smtClean="0">
                          <a:latin typeface="標楷體" panose="03000509000000000000" pitchFamily="65" charset="-120"/>
                          <a:ea typeface="標楷體" panose="03000509000000000000" pitchFamily="65" charset="-120"/>
                        </a:rPr>
                        <a:t>5%)</a:t>
                      </a:r>
                      <a:endParaRPr lang="zh-TW" altLang="en-US" sz="1100" dirty="0">
                        <a:latin typeface="標楷體" panose="03000509000000000000" pitchFamily="65" charset="-120"/>
                        <a:ea typeface="標楷體" panose="03000509000000000000" pitchFamily="65" charset="-120"/>
                      </a:endParaRPr>
                    </a:p>
                  </a:txBody>
                  <a:tcPr/>
                </a:tc>
                <a:tc>
                  <a:txBody>
                    <a:bodyPr/>
                    <a:lstStyle/>
                    <a:p>
                      <a:pPr algn="ctr"/>
                      <a:r>
                        <a:rPr lang="en-US" altLang="zh-TW" sz="1100" dirty="0" smtClean="0">
                          <a:latin typeface="標楷體" panose="03000509000000000000" pitchFamily="65" charset="-120"/>
                          <a:ea typeface="標楷體" panose="03000509000000000000" pitchFamily="65" charset="-120"/>
                        </a:rPr>
                        <a:t>NA</a:t>
                      </a:r>
                      <a:endParaRPr lang="zh-TW" altLang="en-US" sz="1100" dirty="0">
                        <a:latin typeface="標楷體" panose="03000509000000000000" pitchFamily="65" charset="-120"/>
                        <a:ea typeface="標楷體" panose="03000509000000000000" pitchFamily="65" charset="-120"/>
                      </a:endParaRPr>
                    </a:p>
                  </a:txBody>
                  <a:tcPr/>
                </a:tc>
                <a:tc>
                  <a:txBody>
                    <a:bodyPr/>
                    <a:lstStyle/>
                    <a:p>
                      <a:pPr algn="ctr"/>
                      <a:r>
                        <a:rPr lang="en-US" altLang="zh-TW" sz="1100" dirty="0" smtClean="0">
                          <a:latin typeface="標楷體" panose="03000509000000000000" pitchFamily="65" charset="-120"/>
                          <a:ea typeface="標楷體" panose="03000509000000000000" pitchFamily="65" charset="-120"/>
                        </a:rPr>
                        <a:t>5</a:t>
                      </a:r>
                      <a:endParaRPr lang="zh-TW" altLang="en-US" sz="1100" dirty="0">
                        <a:latin typeface="標楷體" panose="03000509000000000000" pitchFamily="65" charset="-120"/>
                        <a:ea typeface="標楷體" panose="03000509000000000000" pitchFamily="65" charset="-120"/>
                      </a:endParaRPr>
                    </a:p>
                  </a:txBody>
                  <a:tcPr/>
                </a:tc>
                <a:tc>
                  <a:txBody>
                    <a:bodyPr/>
                    <a:lstStyle/>
                    <a:p>
                      <a:pPr algn="ctr"/>
                      <a:r>
                        <a:rPr lang="en-US" altLang="zh-TW" sz="1100" dirty="0" smtClean="0">
                          <a:latin typeface="標楷體" panose="03000509000000000000" pitchFamily="65" charset="-120"/>
                          <a:ea typeface="標楷體" panose="03000509000000000000" pitchFamily="65" charset="-120"/>
                        </a:rPr>
                        <a:t>NA</a:t>
                      </a:r>
                      <a:endParaRPr lang="zh-TW" altLang="en-US" sz="1100" dirty="0">
                        <a:latin typeface="標楷體" panose="03000509000000000000" pitchFamily="65" charset="-120"/>
                        <a:ea typeface="標楷體" panose="03000509000000000000" pitchFamily="65" charset="-120"/>
                      </a:endParaRPr>
                    </a:p>
                  </a:txBody>
                  <a:tcPr/>
                </a:tc>
                <a:tc>
                  <a:txBody>
                    <a:bodyPr/>
                    <a:lstStyle/>
                    <a:p>
                      <a:pPr algn="ctr"/>
                      <a:r>
                        <a:rPr lang="en-US" altLang="zh-TW" sz="1100" dirty="0" smtClean="0">
                          <a:latin typeface="標楷體" panose="03000509000000000000" pitchFamily="65" charset="-120"/>
                          <a:ea typeface="標楷體" panose="03000509000000000000" pitchFamily="65" charset="-120"/>
                        </a:rPr>
                        <a:t>5</a:t>
                      </a:r>
                      <a:endParaRPr lang="zh-TW" altLang="en-US" sz="1100" dirty="0">
                        <a:latin typeface="標楷體" panose="03000509000000000000" pitchFamily="65" charset="-120"/>
                        <a:ea typeface="標楷體" panose="03000509000000000000" pitchFamily="65" charset="-120"/>
                      </a:endParaRPr>
                    </a:p>
                  </a:txBody>
                  <a:tcPr/>
                </a:tc>
              </a:tr>
              <a:tr h="554089">
                <a:tc>
                  <a:txBody>
                    <a:bodyPr/>
                    <a:lstStyle/>
                    <a:p>
                      <a:r>
                        <a:rPr lang="zh-TW" altLang="en-US" sz="1100" dirty="0" smtClean="0">
                          <a:latin typeface="標楷體" panose="03000509000000000000" pitchFamily="65" charset="-120"/>
                          <a:ea typeface="標楷體" panose="03000509000000000000" pitchFamily="65" charset="-120"/>
                        </a:rPr>
                        <a:t>台灣</a:t>
                      </a:r>
                      <a:endParaRPr lang="en-US" altLang="zh-TW" sz="1100" dirty="0" smtClean="0">
                        <a:latin typeface="標楷體" panose="03000509000000000000" pitchFamily="65" charset="-120"/>
                        <a:ea typeface="標楷體" panose="03000509000000000000" pitchFamily="65" charset="-120"/>
                      </a:endParaRPr>
                    </a:p>
                    <a:p>
                      <a:r>
                        <a:rPr lang="zh-TW" altLang="en-US" sz="1100" dirty="0" smtClean="0">
                          <a:latin typeface="標楷體" panose="03000509000000000000" pitchFamily="65" charset="-120"/>
                          <a:ea typeface="標楷體" panose="03000509000000000000" pitchFamily="65" charset="-120"/>
                        </a:rPr>
                        <a:t>公司</a:t>
                      </a:r>
                      <a:endParaRPr lang="zh-TW" altLang="en-US" sz="1100" dirty="0">
                        <a:latin typeface="標楷體" panose="03000509000000000000" pitchFamily="65" charset="-120"/>
                        <a:ea typeface="標楷體" panose="03000509000000000000" pitchFamily="65" charset="-120"/>
                      </a:endParaRPr>
                    </a:p>
                  </a:txBody>
                  <a:tcPr anchor="ctr"/>
                </a:tc>
                <a:tc>
                  <a:txBody>
                    <a:bodyPr/>
                    <a:lstStyle/>
                    <a:p>
                      <a:r>
                        <a:rPr lang="zh-TW" altLang="en-US" sz="1100" dirty="0" smtClean="0">
                          <a:latin typeface="標楷體" panose="03000509000000000000" pitchFamily="65" charset="-120"/>
                          <a:ea typeface="標楷體" panose="03000509000000000000" pitchFamily="65" charset="-120"/>
                        </a:rPr>
                        <a:t>所得</a:t>
                      </a:r>
                      <a:endParaRPr lang="zh-TW" altLang="en-US" sz="1100" dirty="0">
                        <a:latin typeface="標楷體" panose="03000509000000000000" pitchFamily="65" charset="-120"/>
                        <a:ea typeface="標楷體" panose="03000509000000000000" pitchFamily="65" charset="-120"/>
                      </a:endParaRPr>
                    </a:p>
                  </a:txBody>
                  <a:tcPr anchor="ctr"/>
                </a:tc>
                <a:tc>
                  <a:txBody>
                    <a:bodyPr/>
                    <a:lstStyle/>
                    <a:p>
                      <a:r>
                        <a:rPr lang="zh-TW" altLang="en-US" sz="1100" dirty="0" smtClean="0">
                          <a:latin typeface="標楷體" panose="03000509000000000000" pitchFamily="65" charset="-120"/>
                          <a:ea typeface="標楷體" panose="03000509000000000000" pitchFamily="65" charset="-120"/>
                        </a:rPr>
                        <a:t>所得稅</a:t>
                      </a:r>
                      <a:r>
                        <a:rPr lang="en-US" altLang="zh-TW" sz="1100" dirty="0" smtClean="0">
                          <a:latin typeface="標楷體" panose="03000509000000000000" pitchFamily="65" charset="-120"/>
                          <a:ea typeface="標楷體" panose="03000509000000000000" pitchFamily="65" charset="-120"/>
                        </a:rPr>
                        <a:t>17%</a:t>
                      </a:r>
                    </a:p>
                    <a:p>
                      <a:r>
                        <a:rPr lang="en-US" altLang="zh-TW" sz="1100" dirty="0" smtClean="0">
                          <a:latin typeface="標楷體" panose="03000509000000000000" pitchFamily="65" charset="-120"/>
                          <a:ea typeface="標楷體" panose="03000509000000000000" pitchFamily="65" charset="-120"/>
                        </a:rPr>
                        <a:t>(</a:t>
                      </a:r>
                      <a:r>
                        <a:rPr lang="zh-TW" altLang="en-US" sz="1100" dirty="0" smtClean="0">
                          <a:latin typeface="標楷體" panose="03000509000000000000" pitchFamily="65" charset="-120"/>
                          <a:ea typeface="標楷體" panose="03000509000000000000" pitchFamily="65" charset="-120"/>
                        </a:rPr>
                        <a:t>註</a:t>
                      </a:r>
                      <a:r>
                        <a:rPr lang="en-US" altLang="zh-TW" sz="1100" dirty="0" smtClean="0">
                          <a:latin typeface="標楷體" panose="03000509000000000000" pitchFamily="65" charset="-120"/>
                          <a:ea typeface="標楷體" panose="03000509000000000000" pitchFamily="65" charset="-120"/>
                        </a:rPr>
                        <a:t>)</a:t>
                      </a:r>
                      <a:endParaRPr lang="zh-TW" altLang="en-US" sz="1100" dirty="0">
                        <a:latin typeface="標楷體" panose="03000509000000000000" pitchFamily="65" charset="-120"/>
                        <a:ea typeface="標楷體" panose="03000509000000000000" pitchFamily="65" charset="-120"/>
                      </a:endParaRPr>
                    </a:p>
                  </a:txBody>
                  <a:tcPr/>
                </a:tc>
                <a:tc>
                  <a:txBody>
                    <a:bodyPr/>
                    <a:lstStyle/>
                    <a:p>
                      <a:pPr algn="ctr"/>
                      <a:r>
                        <a:rPr lang="en-US" altLang="zh-TW" sz="1100" dirty="0" smtClean="0">
                          <a:latin typeface="標楷體" panose="03000509000000000000" pitchFamily="65" charset="-120"/>
                          <a:ea typeface="標楷體" panose="03000509000000000000" pitchFamily="65" charset="-120"/>
                        </a:rPr>
                        <a:t>5.25</a:t>
                      </a:r>
                      <a:endParaRPr lang="zh-TW" altLang="en-US" sz="1100" dirty="0">
                        <a:latin typeface="標楷體" panose="03000509000000000000" pitchFamily="65" charset="-120"/>
                        <a:ea typeface="標楷體" panose="03000509000000000000" pitchFamily="65" charset="-120"/>
                      </a:endParaRPr>
                    </a:p>
                  </a:txBody>
                  <a:tcPr/>
                </a:tc>
                <a:tc>
                  <a:txBody>
                    <a:bodyPr/>
                    <a:lstStyle/>
                    <a:p>
                      <a:pPr algn="ctr"/>
                      <a:r>
                        <a:rPr lang="en-US" altLang="zh-TW" sz="1100" dirty="0" smtClean="0">
                          <a:latin typeface="標楷體" panose="03000509000000000000" pitchFamily="65" charset="-120"/>
                          <a:ea typeface="標楷體" panose="03000509000000000000" pitchFamily="65" charset="-120"/>
                        </a:rPr>
                        <a:t>7</a:t>
                      </a:r>
                      <a:endParaRPr lang="zh-TW" altLang="en-US" sz="1100" dirty="0">
                        <a:latin typeface="標楷體" panose="03000509000000000000" pitchFamily="65" charset="-120"/>
                        <a:ea typeface="標楷體" panose="03000509000000000000" pitchFamily="65" charset="-120"/>
                      </a:endParaRPr>
                    </a:p>
                  </a:txBody>
                  <a:tcPr/>
                </a:tc>
                <a:tc>
                  <a:txBody>
                    <a:bodyPr/>
                    <a:lstStyle/>
                    <a:p>
                      <a:pPr algn="ctr"/>
                      <a:r>
                        <a:rPr lang="en-US" altLang="zh-TW" sz="1100" dirty="0" smtClean="0">
                          <a:latin typeface="標楷體" panose="03000509000000000000" pitchFamily="65" charset="-120"/>
                          <a:ea typeface="標楷體" panose="03000509000000000000" pitchFamily="65" charset="-120"/>
                        </a:rPr>
                        <a:t>9</a:t>
                      </a:r>
                      <a:endParaRPr lang="zh-TW" altLang="en-US" sz="1100" dirty="0">
                        <a:latin typeface="標楷體" panose="03000509000000000000" pitchFamily="65" charset="-120"/>
                        <a:ea typeface="標楷體" panose="03000509000000000000" pitchFamily="65" charset="-120"/>
                      </a:endParaRPr>
                    </a:p>
                  </a:txBody>
                  <a:tcPr/>
                </a:tc>
                <a:tc>
                  <a:txBody>
                    <a:bodyPr/>
                    <a:lstStyle/>
                    <a:p>
                      <a:pPr algn="ctr"/>
                      <a:r>
                        <a:rPr lang="en-US" altLang="zh-TW" sz="1100" dirty="0" smtClean="0">
                          <a:latin typeface="標楷體" panose="03000509000000000000" pitchFamily="65" charset="-120"/>
                          <a:ea typeface="標楷體" panose="03000509000000000000" pitchFamily="65" charset="-120"/>
                        </a:rPr>
                        <a:t>10</a:t>
                      </a:r>
                      <a:endParaRPr lang="zh-TW" altLang="en-US" sz="1100" dirty="0">
                        <a:latin typeface="標楷體" panose="03000509000000000000" pitchFamily="65" charset="-120"/>
                        <a:ea typeface="標楷體" panose="03000509000000000000" pitchFamily="65" charset="-120"/>
                      </a:endParaRPr>
                    </a:p>
                  </a:txBody>
                  <a:tcPr/>
                </a:tc>
              </a:tr>
              <a:tr h="248378">
                <a:tc gridSpan="3">
                  <a:txBody>
                    <a:bodyPr/>
                    <a:lstStyle/>
                    <a:p>
                      <a:r>
                        <a:rPr lang="zh-TW" altLang="en-US" sz="1100" b="1" dirty="0" smtClean="0">
                          <a:latin typeface="標楷體" panose="03000509000000000000" pitchFamily="65" charset="-120"/>
                          <a:ea typeface="標楷體" panose="03000509000000000000" pitchFamily="65" charset="-120"/>
                        </a:rPr>
                        <a:t>稅負合計</a:t>
                      </a:r>
                      <a:endParaRPr lang="zh-TW" altLang="en-US" sz="1100" b="1" dirty="0">
                        <a:latin typeface="標楷體" panose="03000509000000000000" pitchFamily="65" charset="-120"/>
                        <a:ea typeface="標楷體" panose="03000509000000000000" pitchFamily="65" charset="-120"/>
                      </a:endParaRPr>
                    </a:p>
                  </a:txBody>
                  <a:tcPr/>
                </a:tc>
                <a:tc hMerge="1">
                  <a:txBody>
                    <a:bodyPr/>
                    <a:lstStyle/>
                    <a:p>
                      <a:endParaRPr lang="zh-TW" altLang="en-US"/>
                    </a:p>
                  </a:txBody>
                  <a:tcPr/>
                </a:tc>
                <a:tc hMerge="1">
                  <a:txBody>
                    <a:bodyPr/>
                    <a:lstStyle/>
                    <a:p>
                      <a:endParaRPr lang="zh-TW" altLang="en-US" b="1" dirty="0">
                        <a:latin typeface="+mj-lt"/>
                        <a:ea typeface="SimSun" pitchFamily="2" charset="-122"/>
                      </a:endParaRPr>
                    </a:p>
                  </a:txBody>
                  <a:tcPr/>
                </a:tc>
                <a:tc>
                  <a:txBody>
                    <a:bodyPr/>
                    <a:lstStyle/>
                    <a:p>
                      <a:pPr algn="ctr"/>
                      <a:r>
                        <a:rPr lang="en-US" altLang="zh-TW" sz="1100" b="1" dirty="0" smtClean="0">
                          <a:latin typeface="標楷體" panose="03000509000000000000" pitchFamily="65" charset="-120"/>
                          <a:ea typeface="標楷體" panose="03000509000000000000" pitchFamily="65" charset="-120"/>
                        </a:rPr>
                        <a:t>37.75</a:t>
                      </a:r>
                      <a:endParaRPr lang="zh-TW" altLang="en-US" sz="1100" b="1" dirty="0">
                        <a:latin typeface="標楷體" panose="03000509000000000000" pitchFamily="65" charset="-120"/>
                        <a:ea typeface="標楷體" panose="03000509000000000000" pitchFamily="65" charset="-120"/>
                      </a:endParaRPr>
                    </a:p>
                  </a:txBody>
                  <a:tcPr/>
                </a:tc>
                <a:tc>
                  <a:txBody>
                    <a:bodyPr/>
                    <a:lstStyle/>
                    <a:p>
                      <a:pPr algn="ctr"/>
                      <a:r>
                        <a:rPr lang="en-US" altLang="zh-TW" sz="1100" b="1" dirty="0" smtClean="0">
                          <a:solidFill>
                            <a:schemeClr val="accent1"/>
                          </a:solidFill>
                          <a:latin typeface="標楷體" panose="03000509000000000000" pitchFamily="65" charset="-120"/>
                          <a:ea typeface="標楷體" panose="03000509000000000000" pitchFamily="65" charset="-120"/>
                        </a:rPr>
                        <a:t>22</a:t>
                      </a:r>
                      <a:endParaRPr lang="zh-TW" altLang="en-US" sz="1100" b="1" dirty="0">
                        <a:solidFill>
                          <a:schemeClr val="accent1"/>
                        </a:solidFill>
                        <a:latin typeface="標楷體" panose="03000509000000000000" pitchFamily="65" charset="-120"/>
                        <a:ea typeface="標楷體" panose="03000509000000000000" pitchFamily="65" charset="-120"/>
                      </a:endParaRPr>
                    </a:p>
                  </a:txBody>
                  <a:tcPr/>
                </a:tc>
                <a:tc>
                  <a:txBody>
                    <a:bodyPr/>
                    <a:lstStyle/>
                    <a:p>
                      <a:pPr algn="ctr"/>
                      <a:r>
                        <a:rPr lang="en-US" altLang="zh-TW" sz="1100" b="1" dirty="0" smtClean="0">
                          <a:latin typeface="標楷體" panose="03000509000000000000" pitchFamily="65" charset="-120"/>
                          <a:ea typeface="標楷體" panose="03000509000000000000" pitchFamily="65" charset="-120"/>
                        </a:rPr>
                        <a:t>37.75</a:t>
                      </a:r>
                      <a:endParaRPr lang="zh-TW" altLang="en-US" sz="1100" b="1" dirty="0">
                        <a:latin typeface="標楷體" panose="03000509000000000000" pitchFamily="65" charset="-120"/>
                        <a:ea typeface="標楷體" panose="03000509000000000000" pitchFamily="65" charset="-120"/>
                      </a:endParaRPr>
                    </a:p>
                  </a:txBody>
                  <a:tcPr/>
                </a:tc>
                <a:tc>
                  <a:txBody>
                    <a:bodyPr/>
                    <a:lstStyle/>
                    <a:p>
                      <a:pPr algn="ctr"/>
                      <a:r>
                        <a:rPr lang="en-US" altLang="zh-TW" sz="1100" b="1" dirty="0" smtClean="0">
                          <a:solidFill>
                            <a:schemeClr val="accent1"/>
                          </a:solidFill>
                          <a:latin typeface="標楷體" panose="03000509000000000000" pitchFamily="65" charset="-120"/>
                          <a:ea typeface="標楷體" panose="03000509000000000000" pitchFamily="65" charset="-120"/>
                        </a:rPr>
                        <a:t>22</a:t>
                      </a:r>
                      <a:endParaRPr lang="zh-TW" altLang="en-US" sz="1100" b="1" dirty="0">
                        <a:solidFill>
                          <a:schemeClr val="accent1"/>
                        </a:solidFill>
                        <a:latin typeface="標楷體" panose="03000509000000000000" pitchFamily="65" charset="-120"/>
                        <a:ea typeface="標楷體" panose="03000509000000000000" pitchFamily="65" charset="-120"/>
                      </a:endParaRPr>
                    </a:p>
                  </a:txBody>
                  <a:tcPr/>
                </a:tc>
              </a:tr>
              <a:tr h="408841">
                <a:tc gridSpan="3">
                  <a:txBody>
                    <a:bodyPr/>
                    <a:lstStyle/>
                    <a:p>
                      <a:r>
                        <a:rPr lang="zh-TW" altLang="en-US" sz="1100" b="1" dirty="0" smtClean="0">
                          <a:latin typeface="標楷體" panose="03000509000000000000" pitchFamily="65" charset="-120"/>
                          <a:ea typeface="標楷體" panose="03000509000000000000" pitchFamily="65" charset="-120"/>
                        </a:rPr>
                        <a:t>股東可扣抵稅額</a:t>
                      </a:r>
                      <a:r>
                        <a:rPr lang="en-US" altLang="zh-TW" sz="1100" b="1" dirty="0" smtClean="0">
                          <a:latin typeface="標楷體" panose="03000509000000000000" pitchFamily="65" charset="-120"/>
                          <a:ea typeface="標楷體" panose="03000509000000000000" pitchFamily="65" charset="-120"/>
                        </a:rPr>
                        <a:t>(ICA)</a:t>
                      </a:r>
                      <a:endParaRPr lang="zh-TW" altLang="en-US" sz="1100" b="1" dirty="0">
                        <a:latin typeface="標楷體" panose="03000509000000000000" pitchFamily="65" charset="-120"/>
                        <a:ea typeface="標楷體" panose="03000509000000000000" pitchFamily="65" charset="-120"/>
                      </a:endParaRPr>
                    </a:p>
                  </a:txBody>
                  <a:tcPr/>
                </a:tc>
                <a:tc hMerge="1">
                  <a:txBody>
                    <a:bodyPr/>
                    <a:lstStyle/>
                    <a:p>
                      <a:endParaRPr lang="zh-TW" altLang="en-US"/>
                    </a:p>
                  </a:txBody>
                  <a:tcPr/>
                </a:tc>
                <a:tc hMerge="1">
                  <a:txBody>
                    <a:bodyPr/>
                    <a:lstStyle/>
                    <a:p>
                      <a:endParaRPr lang="zh-TW" altLang="en-US" b="1" dirty="0">
                        <a:latin typeface="+mj-lt"/>
                        <a:ea typeface="SimSun" pitchFamily="2" charset="-122"/>
                      </a:endParaRPr>
                    </a:p>
                  </a:txBody>
                  <a:tcPr/>
                </a:tc>
                <a:tc>
                  <a:txBody>
                    <a:bodyPr/>
                    <a:lstStyle/>
                    <a:p>
                      <a:pPr algn="ctr"/>
                      <a:r>
                        <a:rPr lang="en-US" altLang="zh-TW" sz="1100" b="1" dirty="0" smtClean="0">
                          <a:latin typeface="標楷體" panose="03000509000000000000" pitchFamily="65" charset="-120"/>
                          <a:ea typeface="標楷體" panose="03000509000000000000" pitchFamily="65" charset="-120"/>
                        </a:rPr>
                        <a:t>5.25</a:t>
                      </a:r>
                      <a:endParaRPr lang="zh-TW" altLang="en-US" sz="1100" b="1" dirty="0">
                        <a:latin typeface="標楷體" panose="03000509000000000000" pitchFamily="65" charset="-120"/>
                        <a:ea typeface="標楷體" panose="03000509000000000000" pitchFamily="65" charset="-120"/>
                      </a:endParaRPr>
                    </a:p>
                  </a:txBody>
                  <a:tcPr/>
                </a:tc>
                <a:tc>
                  <a:txBody>
                    <a:bodyPr/>
                    <a:lstStyle/>
                    <a:p>
                      <a:pPr algn="ctr"/>
                      <a:r>
                        <a:rPr lang="en-US" altLang="zh-TW" sz="1100" b="1" dirty="0" smtClean="0">
                          <a:solidFill>
                            <a:schemeClr val="accent1"/>
                          </a:solidFill>
                          <a:latin typeface="標楷體" panose="03000509000000000000" pitchFamily="65" charset="-120"/>
                          <a:ea typeface="標楷體" panose="03000509000000000000" pitchFamily="65" charset="-120"/>
                        </a:rPr>
                        <a:t>7</a:t>
                      </a:r>
                      <a:endParaRPr lang="zh-TW" altLang="en-US" sz="1100" b="1" dirty="0">
                        <a:solidFill>
                          <a:schemeClr val="accent1"/>
                        </a:solidFill>
                        <a:latin typeface="標楷體" panose="03000509000000000000" pitchFamily="65" charset="-120"/>
                        <a:ea typeface="標楷體" panose="03000509000000000000" pitchFamily="65" charset="-120"/>
                      </a:endParaRPr>
                    </a:p>
                  </a:txBody>
                  <a:tcPr/>
                </a:tc>
                <a:tc>
                  <a:txBody>
                    <a:bodyPr/>
                    <a:lstStyle/>
                    <a:p>
                      <a:pPr algn="ctr"/>
                      <a:r>
                        <a:rPr lang="en-US" altLang="zh-TW" sz="1100" b="1" dirty="0" smtClean="0">
                          <a:latin typeface="標楷體" panose="03000509000000000000" pitchFamily="65" charset="-120"/>
                          <a:ea typeface="標楷體" panose="03000509000000000000" pitchFamily="65" charset="-120"/>
                        </a:rPr>
                        <a:t>9</a:t>
                      </a:r>
                      <a:endParaRPr lang="zh-TW" altLang="en-US" sz="1100" b="1" dirty="0">
                        <a:latin typeface="標楷體" panose="03000509000000000000" pitchFamily="65" charset="-120"/>
                        <a:ea typeface="標楷體" panose="03000509000000000000" pitchFamily="65" charset="-120"/>
                      </a:endParaRPr>
                    </a:p>
                  </a:txBody>
                  <a:tcPr/>
                </a:tc>
                <a:tc>
                  <a:txBody>
                    <a:bodyPr/>
                    <a:lstStyle/>
                    <a:p>
                      <a:pPr algn="ctr"/>
                      <a:r>
                        <a:rPr lang="en-US" altLang="zh-TW" sz="1100" b="1" dirty="0" smtClean="0">
                          <a:solidFill>
                            <a:schemeClr val="accent1"/>
                          </a:solidFill>
                          <a:latin typeface="標楷體" panose="03000509000000000000" pitchFamily="65" charset="-120"/>
                          <a:ea typeface="標楷體" panose="03000509000000000000" pitchFamily="65" charset="-120"/>
                        </a:rPr>
                        <a:t>10</a:t>
                      </a:r>
                      <a:endParaRPr lang="zh-TW" altLang="en-US" sz="1100" b="1" dirty="0">
                        <a:solidFill>
                          <a:schemeClr val="accent1"/>
                        </a:solidFill>
                        <a:latin typeface="標楷體" panose="03000509000000000000" pitchFamily="65" charset="-120"/>
                        <a:ea typeface="標楷體" panose="03000509000000000000" pitchFamily="65" charset="-120"/>
                      </a:endParaRPr>
                    </a:p>
                  </a:txBody>
                  <a:tcPr/>
                </a:tc>
              </a:tr>
            </a:tbl>
          </a:graphicData>
        </a:graphic>
      </p:graphicFrame>
      <p:sp>
        <p:nvSpPr>
          <p:cNvPr id="51" name="Rectangle 4"/>
          <p:cNvSpPr>
            <a:spLocks noChangeArrowheads="1"/>
          </p:cNvSpPr>
          <p:nvPr/>
        </p:nvSpPr>
        <p:spPr bwMode="auto">
          <a:xfrm>
            <a:off x="2775487" y="5687460"/>
            <a:ext cx="4860540" cy="369320"/>
          </a:xfrm>
          <a:prstGeom prst="rect">
            <a:avLst/>
          </a:prstGeom>
          <a:noFill/>
          <a:ln w="9525">
            <a:noFill/>
            <a:miter lim="800000"/>
            <a:headEnd/>
            <a:tailEnd/>
          </a:ln>
        </p:spPr>
        <p:txBody>
          <a:bodyPr wrap="square" lIns="91429" tIns="45714" rIns="91429" bIns="45714">
            <a:spAutoFit/>
          </a:bodyPr>
          <a:lstStyle/>
          <a:p>
            <a:pPr marL="449211" indent="-449211" eaLnBrk="0" hangingPunct="0">
              <a:spcAft>
                <a:spcPts val="900"/>
              </a:spcAft>
              <a:buClr>
                <a:schemeClr val="tx1"/>
              </a:buClr>
            </a:pPr>
            <a:r>
              <a:rPr lang="zh-TW" altLang="en-US" dirty="0" smtClean="0">
                <a:latin typeface="標楷體" panose="03000509000000000000" pitchFamily="65" charset="-120"/>
                <a:ea typeface="標楷體" panose="03000509000000000000" pitchFamily="65" charset="-120"/>
              </a:rPr>
              <a:t>註：假設境外扣繳稅款得於台灣地區全額抵減</a:t>
            </a:r>
            <a:endParaRPr lang="zh-TW" altLang="en-US" dirty="0">
              <a:latin typeface="標楷體" panose="03000509000000000000" pitchFamily="65" charset="-120"/>
              <a:ea typeface="標楷體" panose="03000509000000000000" pitchFamily="65" charset="-120"/>
            </a:endParaRPr>
          </a:p>
        </p:txBody>
      </p:sp>
      <p:sp>
        <p:nvSpPr>
          <p:cNvPr id="52" name="圓角矩形 51"/>
          <p:cNvSpPr/>
          <p:nvPr/>
        </p:nvSpPr>
        <p:spPr bwMode="ltGray">
          <a:xfrm>
            <a:off x="7884368" y="5013176"/>
            <a:ext cx="936104" cy="648072"/>
          </a:xfrm>
          <a:prstGeom prst="round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endParaRPr lang="zh-TW" altLang="en-US" dirty="0" err="1" smtClean="0">
              <a:solidFill>
                <a:schemeClr val="bg1"/>
              </a:solidFill>
              <a:latin typeface="標楷體" panose="03000509000000000000" pitchFamily="65" charset="-120"/>
              <a:ea typeface="標楷體" panose="03000509000000000000" pitchFamily="65" charset="-120"/>
            </a:endParaRPr>
          </a:p>
        </p:txBody>
      </p:sp>
      <p:cxnSp>
        <p:nvCxnSpPr>
          <p:cNvPr id="53" name="直線單箭頭接點 52"/>
          <p:cNvCxnSpPr/>
          <p:nvPr/>
        </p:nvCxnSpPr>
        <p:spPr>
          <a:xfrm>
            <a:off x="1475572" y="2427458"/>
            <a:ext cx="0" cy="1793631"/>
          </a:xfrm>
          <a:prstGeom prst="straightConnector1">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54" name="TextBox 7"/>
          <p:cNvSpPr txBox="1"/>
          <p:nvPr/>
        </p:nvSpPr>
        <p:spPr>
          <a:xfrm>
            <a:off x="692571" y="3586864"/>
            <a:ext cx="719995" cy="548369"/>
          </a:xfrm>
          <a:prstGeom prst="rect">
            <a:avLst/>
          </a:prstGeom>
        </p:spPr>
        <p:txBody>
          <a:bodyPr vert="horz" wrap="square" lIns="0" tIns="0" rIns="0" bIns="0" rtlCol="0" anchor="t" anchorCtr="0">
            <a:noAutofit/>
          </a:bodyPr>
          <a:lstStyle/>
          <a:p>
            <a:r>
              <a:rPr lang="en-US" altLang="zh-TW" sz="1600" b="1" dirty="0" smtClean="0">
                <a:latin typeface="標楷體" panose="03000509000000000000" pitchFamily="65" charset="-120"/>
                <a:ea typeface="標楷體" panose="03000509000000000000" pitchFamily="65" charset="-120"/>
                <a:cs typeface="Arial" pitchFamily="34" charset="0"/>
              </a:rPr>
              <a:t>A.</a:t>
            </a:r>
            <a:r>
              <a:rPr lang="zh-TW" altLang="en-US" sz="1600" b="1" dirty="0" smtClean="0">
                <a:latin typeface="標楷體" panose="03000509000000000000" pitchFamily="65" charset="-120"/>
                <a:ea typeface="標楷體" panose="03000509000000000000" pitchFamily="65" charset="-120"/>
                <a:cs typeface="Arial" pitchFamily="34" charset="0"/>
              </a:rPr>
              <a:t>股利</a:t>
            </a:r>
            <a:endParaRPr lang="en-US" altLang="zh-TW" sz="1600" b="1" dirty="0" smtClean="0">
              <a:latin typeface="標楷體" panose="03000509000000000000" pitchFamily="65" charset="-120"/>
              <a:ea typeface="標楷體" panose="03000509000000000000" pitchFamily="65" charset="-120"/>
              <a:cs typeface="Arial" pitchFamily="34" charset="0"/>
            </a:endParaRPr>
          </a:p>
          <a:p>
            <a:r>
              <a:rPr lang="en-US" altLang="zh-TW" sz="1600" b="1" dirty="0" smtClean="0">
                <a:latin typeface="標楷體" panose="03000509000000000000" pitchFamily="65" charset="-120"/>
                <a:ea typeface="標楷體" panose="03000509000000000000" pitchFamily="65" charset="-120"/>
                <a:cs typeface="Arial" pitchFamily="34" charset="0"/>
              </a:rPr>
              <a:t>$100</a:t>
            </a:r>
            <a:endParaRPr lang="zh-TW" altLang="en-US" sz="1600" b="1" dirty="0" smtClean="0">
              <a:latin typeface="標楷體" panose="03000509000000000000" pitchFamily="65" charset="-120"/>
              <a:ea typeface="標楷體" panose="03000509000000000000" pitchFamily="65" charset="-120"/>
              <a:cs typeface="Arial" pitchFamily="34" charset="0"/>
            </a:endParaRPr>
          </a:p>
        </p:txBody>
      </p:sp>
      <p:sp>
        <p:nvSpPr>
          <p:cNvPr id="19" name="圓角矩形 18"/>
          <p:cNvSpPr/>
          <p:nvPr/>
        </p:nvSpPr>
        <p:spPr bwMode="ltGray">
          <a:xfrm>
            <a:off x="5796136" y="4988768"/>
            <a:ext cx="936104" cy="648072"/>
          </a:xfrm>
          <a:prstGeom prst="round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endParaRPr lang="zh-TW" altLang="en-US" dirty="0" err="1" smtClean="0">
              <a:solidFill>
                <a:schemeClr val="bg1"/>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xmlns="" val="2436591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4</a:t>
            </a:fld>
            <a:endParaRPr lang="zh-TW" altLang="en-US"/>
          </a:p>
        </p:txBody>
      </p:sp>
      <p:sp>
        <p:nvSpPr>
          <p:cNvPr id="5" name="Rectangle 2"/>
          <p:cNvSpPr txBox="1">
            <a:spLocks noChangeArrowheads="1"/>
          </p:cNvSpPr>
          <p:nvPr/>
        </p:nvSpPr>
        <p:spPr bwMode="auto">
          <a:xfrm>
            <a:off x="838573" y="476672"/>
            <a:ext cx="7848227" cy="575320"/>
          </a:xfrm>
          <a:prstGeom prst="rect">
            <a:avLst/>
          </a:prstGeom>
          <a:noFill/>
          <a:ln w="9525">
            <a:noFill/>
            <a:miter lim="800000"/>
            <a:headEnd/>
            <a:tailEnd/>
          </a:ln>
          <a:effectLst>
            <a:outerShdw dist="35921" dir="2700000" algn="ctr" rotWithShape="0">
              <a:srgbClr val="DDDDDD">
                <a:alpha val="50000"/>
              </a:srgbClr>
            </a:outerShdw>
          </a:effectLst>
        </p:spPr>
        <p:txBody>
          <a:bodyPr anchor="ctr"/>
          <a:lstStyle/>
          <a:p>
            <a:pPr algn="ctr">
              <a:defRPr/>
            </a:pPr>
            <a:r>
              <a:rPr lang="zh-TW" altLang="en-US" sz="4000" b="1" kern="0" dirty="0">
                <a:latin typeface="標楷體" pitchFamily="65" charset="-120"/>
                <a:ea typeface="標楷體" pitchFamily="65" charset="-120"/>
                <a:cs typeface="+mj-cs"/>
              </a:rPr>
              <a:t>第一</a:t>
            </a:r>
            <a:r>
              <a:rPr lang="zh-TW" altLang="en-US" sz="4000" b="1" kern="0" dirty="0" smtClean="0">
                <a:latin typeface="標楷體" pitchFamily="65" charset="-120"/>
                <a:ea typeface="標楷體" pitchFamily="65" charset="-120"/>
                <a:cs typeface="+mj-cs"/>
              </a:rPr>
              <a:t>章  科技</a:t>
            </a:r>
            <a:r>
              <a:rPr lang="zh-TW" altLang="en-US" sz="4000" b="1" kern="0" dirty="0">
                <a:latin typeface="標楷體" pitchFamily="65" charset="-120"/>
                <a:ea typeface="標楷體" pitchFamily="65" charset="-120"/>
                <a:cs typeface="+mj-cs"/>
              </a:rPr>
              <a:t>農業之</a:t>
            </a:r>
            <a:r>
              <a:rPr lang="zh-TW" altLang="en-US" sz="4000" b="1" kern="0" dirty="0" smtClean="0">
                <a:latin typeface="標楷體" pitchFamily="65" charset="-120"/>
                <a:ea typeface="標楷體" pitchFamily="65" charset="-120"/>
                <a:cs typeface="+mj-cs"/>
              </a:rPr>
              <a:t>重要稅務議題</a:t>
            </a:r>
            <a:endParaRPr lang="zh-TW" altLang="en-US" sz="4400" b="1" kern="0" dirty="0">
              <a:solidFill>
                <a:schemeClr val="tx2"/>
              </a:solidFill>
              <a:latin typeface="標楷體" pitchFamily="65" charset="-120"/>
              <a:ea typeface="標楷體" pitchFamily="65" charset="-120"/>
              <a:cs typeface="+mj-cs"/>
            </a:endParaRPr>
          </a:p>
        </p:txBody>
      </p:sp>
      <p:sp>
        <p:nvSpPr>
          <p:cNvPr id="6" name="副標題 10"/>
          <p:cNvSpPr txBox="1">
            <a:spLocks/>
          </p:cNvSpPr>
          <p:nvPr/>
        </p:nvSpPr>
        <p:spPr>
          <a:xfrm>
            <a:off x="514214" y="1340768"/>
            <a:ext cx="8496944" cy="4392488"/>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695325">
              <a:spcBef>
                <a:spcPts val="900"/>
              </a:spcBef>
              <a:buNone/>
            </a:pPr>
            <a:r>
              <a:rPr lang="en-US" altLang="zh-TW" dirty="0" smtClean="0">
                <a:latin typeface="標楷體" panose="03000509000000000000" pitchFamily="65" charset="-120"/>
                <a:ea typeface="標楷體" panose="03000509000000000000" pitchFamily="65" charset="-120"/>
              </a:rPr>
              <a:t>1.1</a:t>
            </a:r>
            <a:r>
              <a:rPr lang="zh-TW" altLang="en-US" dirty="0" smtClean="0">
                <a:latin typeface="標楷體" panose="03000509000000000000" pitchFamily="65" charset="-120"/>
                <a:ea typeface="標楷體" panose="03000509000000000000" pitchFamily="65" charset="-120"/>
              </a:rPr>
              <a:t> 科技農業產業鏈及商品態樣</a:t>
            </a:r>
            <a:endParaRPr lang="en-US" altLang="zh-TW" dirty="0" smtClean="0">
              <a:latin typeface="標楷體" panose="03000509000000000000" pitchFamily="65" charset="-120"/>
              <a:ea typeface="標楷體" panose="03000509000000000000" pitchFamily="65" charset="-120"/>
            </a:endParaRPr>
          </a:p>
          <a:p>
            <a:pPr marL="0" indent="0" defTabSz="695325">
              <a:spcBef>
                <a:spcPts val="900"/>
              </a:spcBef>
              <a:buNone/>
            </a:pPr>
            <a:r>
              <a:rPr lang="en-US" altLang="zh-TW" dirty="0" smtClean="0">
                <a:latin typeface="標楷體" panose="03000509000000000000" pitchFamily="65" charset="-120"/>
                <a:ea typeface="標楷體" panose="03000509000000000000" pitchFamily="65" charset="-120"/>
              </a:rPr>
              <a:t>1.2</a:t>
            </a:r>
            <a:r>
              <a:rPr lang="zh-TW" altLang="en-US" dirty="0" smtClean="0">
                <a:latin typeface="標楷體" panose="03000509000000000000" pitchFamily="65" charset="-120"/>
                <a:ea typeface="標楷體" panose="03000509000000000000" pitchFamily="65" charset="-120"/>
              </a:rPr>
              <a:t> 企業投資與營運決策之租稅管理議題</a:t>
            </a:r>
            <a:endParaRPr lang="en-US" altLang="zh-TW" dirty="0" smtClean="0">
              <a:latin typeface="標楷體" panose="03000509000000000000" pitchFamily="65" charset="-120"/>
              <a:ea typeface="標楷體" panose="03000509000000000000" pitchFamily="65" charset="-120"/>
            </a:endParaRPr>
          </a:p>
          <a:p>
            <a:pPr marL="0" indent="0" defTabSz="695325">
              <a:spcBef>
                <a:spcPts val="900"/>
              </a:spcBef>
              <a:buNone/>
            </a:pPr>
            <a:r>
              <a:rPr lang="en-US" altLang="zh-TW" dirty="0" smtClean="0">
                <a:latin typeface="標楷體" panose="03000509000000000000" pitchFamily="65" charset="-120"/>
                <a:ea typeface="標楷體" panose="03000509000000000000" pitchFamily="65" charset="-120"/>
              </a:rPr>
              <a:t>1.3</a:t>
            </a:r>
            <a:r>
              <a:rPr lang="zh-TW" altLang="en-US" dirty="0" smtClean="0">
                <a:latin typeface="標楷體" panose="03000509000000000000" pitchFamily="65" charset="-120"/>
                <a:ea typeface="標楷體" panose="03000509000000000000" pitchFamily="65" charset="-120"/>
              </a:rPr>
              <a:t> 營利事業營所稅及營業稅課稅方式彙總</a:t>
            </a:r>
            <a:endParaRPr lang="en-US" altLang="zh-TW" dirty="0" smtClean="0">
              <a:latin typeface="標楷體" panose="03000509000000000000" pitchFamily="65" charset="-120"/>
              <a:ea typeface="標楷體" panose="03000509000000000000" pitchFamily="65" charset="-120"/>
            </a:endParaRPr>
          </a:p>
          <a:p>
            <a:pPr marL="0" indent="0" defTabSz="695325">
              <a:spcBef>
                <a:spcPts val="900"/>
              </a:spcBef>
              <a:buNone/>
            </a:pPr>
            <a:r>
              <a:rPr lang="en-US" altLang="zh-TW" dirty="0" smtClean="0">
                <a:latin typeface="標楷體" panose="03000509000000000000" pitchFamily="65" charset="-120"/>
                <a:ea typeface="標楷體" panose="03000509000000000000" pitchFamily="65" charset="-120"/>
              </a:rPr>
              <a:t>1.4</a:t>
            </a:r>
            <a:r>
              <a:rPr lang="zh-TW" altLang="en-US" dirty="0" smtClean="0">
                <a:latin typeface="標楷體" panose="03000509000000000000" pitchFamily="65" charset="-120"/>
                <a:ea typeface="標楷體" panose="03000509000000000000" pitchFamily="65" charset="-120"/>
              </a:rPr>
              <a:t> 營業稅─農產品營業稅特性介紹</a:t>
            </a:r>
            <a:endParaRPr lang="en-US" altLang="zh-TW" dirty="0" smtClean="0">
              <a:latin typeface="標楷體" panose="03000509000000000000" pitchFamily="65" charset="-120"/>
              <a:ea typeface="標楷體" panose="03000509000000000000" pitchFamily="65" charset="-120"/>
            </a:endParaRPr>
          </a:p>
          <a:p>
            <a:pPr marL="0" indent="0" defTabSz="695325">
              <a:spcBef>
                <a:spcPts val="900"/>
              </a:spcBef>
              <a:buNone/>
            </a:pPr>
            <a:r>
              <a:rPr lang="en-US" altLang="zh-TW" dirty="0" smtClean="0">
                <a:latin typeface="標楷體" panose="03000509000000000000" pitchFamily="65" charset="-120"/>
                <a:ea typeface="標楷體" panose="03000509000000000000" pitchFamily="65" charset="-120"/>
              </a:rPr>
              <a:t>1.5</a:t>
            </a:r>
            <a:r>
              <a:rPr lang="zh-TW" altLang="en-US" dirty="0" smtClean="0">
                <a:latin typeface="標楷體" panose="03000509000000000000" pitchFamily="65" charset="-120"/>
                <a:ea typeface="標楷體" panose="03000509000000000000" pitchFamily="65" charset="-120"/>
              </a:rPr>
              <a:t> 所得稅─租稅優惠</a:t>
            </a:r>
            <a:endParaRPr lang="en-US" altLang="zh-TW" dirty="0" smtClean="0">
              <a:latin typeface="標楷體" panose="03000509000000000000" pitchFamily="65" charset="-120"/>
              <a:ea typeface="標楷體" panose="03000509000000000000" pitchFamily="65" charset="-120"/>
            </a:endParaRPr>
          </a:p>
          <a:p>
            <a:pPr marL="812800" lvl="2" indent="-355600" defTabSz="695325">
              <a:spcBef>
                <a:spcPts val="900"/>
              </a:spcBef>
              <a:buNone/>
            </a:pPr>
            <a:r>
              <a:rPr lang="en-US" altLang="zh-TW" dirty="0" smtClean="0">
                <a:latin typeface="標楷體" panose="03000509000000000000" pitchFamily="65" charset="-120"/>
                <a:ea typeface="標楷體" panose="03000509000000000000" pitchFamily="65" charset="-120"/>
              </a:rPr>
              <a:t>1.5.1 </a:t>
            </a:r>
            <a:r>
              <a:rPr lang="zh-TW" altLang="en-US" dirty="0" smtClean="0">
                <a:latin typeface="標楷體" panose="03000509000000000000" pitchFamily="65" charset="-120"/>
                <a:ea typeface="標楷體" panose="03000509000000000000" pitchFamily="65" charset="-120"/>
              </a:rPr>
              <a:t>產業創新條例─</a:t>
            </a:r>
            <a:endParaRPr lang="en-US" altLang="zh-TW" dirty="0" smtClean="0">
              <a:latin typeface="標楷體" panose="03000509000000000000" pitchFamily="65" charset="-120"/>
              <a:ea typeface="標楷體" panose="03000509000000000000" pitchFamily="65" charset="-120"/>
            </a:endParaRPr>
          </a:p>
          <a:p>
            <a:pPr marL="1270000" lvl="3" indent="-355600" defTabSz="695325">
              <a:spcBef>
                <a:spcPts val="900"/>
              </a:spcBef>
              <a:buFont typeface="Wingdings" panose="05000000000000000000" pitchFamily="2" charset="2"/>
              <a:buChar char="l"/>
            </a:pPr>
            <a:r>
              <a:rPr lang="zh-TW" altLang="en-US" dirty="0" smtClean="0">
                <a:latin typeface="標楷體" panose="03000509000000000000" pitchFamily="65" charset="-120"/>
                <a:ea typeface="標楷體" panose="03000509000000000000" pitchFamily="65" charset="-120"/>
              </a:rPr>
              <a:t>研發費用加計扣除或研發投抵、技術入股緩課、員工獎酬緩課</a:t>
            </a:r>
            <a:endParaRPr lang="en-US" altLang="zh-TW" dirty="0" smtClean="0">
              <a:latin typeface="標楷體" panose="03000509000000000000" pitchFamily="65" charset="-120"/>
              <a:ea typeface="標楷體" panose="03000509000000000000" pitchFamily="65" charset="-120"/>
            </a:endParaRPr>
          </a:p>
          <a:p>
            <a:pPr marL="812800" lvl="2" indent="-355600" defTabSz="695325">
              <a:spcBef>
                <a:spcPts val="900"/>
              </a:spcBef>
              <a:buNone/>
            </a:pPr>
            <a:r>
              <a:rPr lang="en-US" altLang="zh-TW" dirty="0" smtClean="0">
                <a:latin typeface="標楷體" panose="03000509000000000000" pitchFamily="65" charset="-120"/>
                <a:ea typeface="標楷體" panose="03000509000000000000" pitchFamily="65" charset="-120"/>
              </a:rPr>
              <a:t>1.5.2 </a:t>
            </a:r>
            <a:r>
              <a:rPr lang="zh-TW" altLang="en-US" dirty="0" smtClean="0">
                <a:latin typeface="標楷體" panose="03000509000000000000" pitchFamily="65" charset="-120"/>
                <a:ea typeface="標楷體" panose="03000509000000000000" pitchFamily="65" charset="-120"/>
              </a:rPr>
              <a:t>中小企業條例─員工薪資加計扣除</a:t>
            </a:r>
            <a:endParaRPr lang="en-US" altLang="zh-TW" dirty="0" smtClean="0">
              <a:latin typeface="標楷體" panose="03000509000000000000" pitchFamily="65" charset="-120"/>
              <a:ea typeface="標楷體" panose="03000509000000000000" pitchFamily="65" charset="-120"/>
            </a:endParaRPr>
          </a:p>
          <a:p>
            <a:pPr marL="812800" lvl="2" indent="-355600" defTabSz="695325">
              <a:spcBef>
                <a:spcPts val="900"/>
              </a:spcBef>
              <a:buNone/>
            </a:pPr>
            <a:r>
              <a:rPr lang="en-US" altLang="zh-TW" dirty="0" smtClean="0">
                <a:latin typeface="標楷體" panose="03000509000000000000" pitchFamily="65" charset="-120"/>
                <a:ea typeface="標楷體" panose="03000509000000000000" pitchFamily="65" charset="-120"/>
              </a:rPr>
              <a:t>1.5.3 </a:t>
            </a:r>
            <a:r>
              <a:rPr lang="zh-TW" altLang="en-US" dirty="0" smtClean="0">
                <a:latin typeface="標楷體" panose="03000509000000000000" pitchFamily="65" charset="-120"/>
                <a:ea typeface="標楷體" panose="03000509000000000000" pitchFamily="65" charset="-120"/>
              </a:rPr>
              <a:t>租稅優惠</a:t>
            </a:r>
            <a:endParaRPr lang="en-US" altLang="zh-TW" dirty="0" smtClean="0">
              <a:latin typeface="標楷體" panose="03000509000000000000" pitchFamily="65" charset="-120"/>
              <a:ea typeface="標楷體" panose="03000509000000000000" pitchFamily="65" charset="-120"/>
            </a:endParaRPr>
          </a:p>
          <a:p>
            <a:pPr marL="812800" lvl="2" indent="-355600" defTabSz="695325">
              <a:spcBef>
                <a:spcPts val="900"/>
              </a:spcBef>
              <a:buFont typeface="Wingdings" panose="05000000000000000000" pitchFamily="2" charset="2"/>
              <a:buChar char="n"/>
            </a:pPr>
            <a:endParaRPr lang="en-US" altLang="zh-TW" dirty="0" smtClean="0">
              <a:latin typeface="標楷體" panose="03000509000000000000" pitchFamily="65" charset="-120"/>
              <a:ea typeface="標楷體" panose="03000509000000000000" pitchFamily="65" charset="-120"/>
            </a:endParaRPr>
          </a:p>
          <a:p>
            <a:pPr marL="812800" lvl="2" indent="-355600" defTabSz="695325">
              <a:spcBef>
                <a:spcPts val="900"/>
              </a:spcBef>
              <a:buFont typeface="Wingdings" panose="05000000000000000000" pitchFamily="2" charset="2"/>
              <a:buChar char="n"/>
            </a:pPr>
            <a:endParaRPr lang="en-US" altLang="zh-TW" dirty="0" smtClean="0">
              <a:latin typeface="標楷體" panose="03000509000000000000" pitchFamily="65" charset="-120"/>
              <a:ea typeface="標楷體" panose="03000509000000000000" pitchFamily="65" charset="-120"/>
            </a:endParaRPr>
          </a:p>
          <a:p>
            <a:endParaRPr lang="zh-TW" altLang="en-US" dirty="0">
              <a:latin typeface="標楷體" panose="03000509000000000000" pitchFamily="65" charset="-120"/>
              <a:ea typeface="標楷體" panose="03000509000000000000" pitchFamily="65" charset="-12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53498" y="160277"/>
            <a:ext cx="8838982"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600" b="1" dirty="0" smtClean="0">
                <a:latin typeface="標楷體" pitchFamily="65" charset="-120"/>
                <a:ea typeface="標楷體" pitchFamily="65" charset="-120"/>
              </a:rPr>
              <a:t>2.5</a:t>
            </a:r>
            <a:r>
              <a:rPr lang="zh-TW" altLang="en-US" sz="3600" b="1" dirty="0" smtClean="0">
                <a:latin typeface="標楷體" pitchFamily="65" charset="-120"/>
                <a:ea typeface="標楷體" pitchFamily="65" charset="-120"/>
              </a:rPr>
              <a:t>  大陸</a:t>
            </a:r>
            <a:r>
              <a:rPr lang="zh-TW" altLang="en-US" sz="3600" b="1" dirty="0">
                <a:latin typeface="標楷體" pitchFamily="65" charset="-120"/>
                <a:ea typeface="標楷體" pitchFamily="65" charset="-120"/>
              </a:rPr>
              <a:t>構成常設機構</a:t>
            </a:r>
            <a:r>
              <a:rPr lang="en-US" altLang="zh-TW" sz="3600" b="1" dirty="0" smtClean="0">
                <a:latin typeface="標楷體" pitchFamily="65" charset="-120"/>
                <a:ea typeface="標楷體" pitchFamily="65" charset="-120"/>
              </a:rPr>
              <a:t>(</a:t>
            </a:r>
            <a:r>
              <a:rPr lang="en-US" altLang="zh-TW" sz="3600" b="1" dirty="0">
                <a:latin typeface="標楷體" pitchFamily="65" charset="-120"/>
                <a:ea typeface="標楷體" pitchFamily="65" charset="-120"/>
              </a:rPr>
              <a:t>Permanent </a:t>
            </a:r>
            <a:r>
              <a:rPr lang="en-US" altLang="zh-TW" sz="3600" b="1" dirty="0" smtClean="0">
                <a:latin typeface="標楷體" pitchFamily="65" charset="-120"/>
                <a:ea typeface="標楷體" pitchFamily="65" charset="-120"/>
              </a:rPr>
              <a:t>Establishment ,PE)</a:t>
            </a:r>
            <a:r>
              <a:rPr lang="zh-TW" altLang="en-US" sz="3600" b="1" dirty="0" smtClean="0">
                <a:latin typeface="標楷體" pitchFamily="65" charset="-120"/>
                <a:ea typeface="標楷體" pitchFamily="65" charset="-120"/>
              </a:rPr>
              <a:t>議題</a:t>
            </a:r>
            <a:endParaRPr lang="en-US" altLang="zh-TW" sz="4000" b="1" dirty="0" smtClean="0">
              <a:latin typeface="標楷體" pitchFamily="65" charset="-120"/>
              <a:ea typeface="標楷體" pitchFamily="65" charset="-120"/>
            </a:endParaRPr>
          </a:p>
        </p:txBody>
      </p:sp>
      <p:sp>
        <p:nvSpPr>
          <p:cNvPr id="15" name="矩形 14"/>
          <p:cNvSpPr/>
          <p:nvPr/>
        </p:nvSpPr>
        <p:spPr bwMode="ltGray">
          <a:xfrm>
            <a:off x="539552" y="1445875"/>
            <a:ext cx="8064896" cy="83099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spcAft>
                <a:spcPts val="600"/>
              </a:spcAft>
            </a:pPr>
            <a:r>
              <a:rPr lang="zh-TW" altLang="en-US" sz="2000" dirty="0" smtClean="0">
                <a:solidFill>
                  <a:schemeClr val="dk1"/>
                </a:solidFill>
                <a:latin typeface="Times New Roman" panose="02020603050405020304" pitchFamily="18" charset="0"/>
                <a:ea typeface="標楷體" panose="03000509000000000000" pitchFamily="65" charset="-120"/>
                <a:cs typeface="Times New Roman" panose="02020603050405020304" pitchFamily="18" charset="0"/>
              </a:rPr>
              <a:t>「台灣企業」在</a:t>
            </a:r>
            <a:r>
              <a:rPr lang="zh-TW" altLang="en-US" sz="2000" dirty="0">
                <a:solidFill>
                  <a:schemeClr val="dk1"/>
                </a:solidFill>
                <a:latin typeface="Times New Roman" panose="02020603050405020304" pitchFamily="18" charset="0"/>
                <a:ea typeface="標楷體" panose="03000509000000000000" pitchFamily="65" charset="-120"/>
                <a:cs typeface="Times New Roman" panose="02020603050405020304" pitchFamily="18" charset="0"/>
              </a:rPr>
              <a:t>大陸</a:t>
            </a:r>
            <a:r>
              <a:rPr lang="zh-TW" altLang="en-US" sz="2000" u="sng" dirty="0">
                <a:solidFill>
                  <a:schemeClr val="dk1"/>
                </a:solidFill>
                <a:latin typeface="Times New Roman" panose="02020603050405020304" pitchFamily="18" charset="0"/>
                <a:ea typeface="標楷體" panose="03000509000000000000" pitchFamily="65" charset="-120"/>
                <a:cs typeface="Times New Roman" panose="02020603050405020304" pitchFamily="18" charset="0"/>
              </a:rPr>
              <a:t>未經由「常設機構」</a:t>
            </a:r>
            <a:r>
              <a:rPr lang="zh-TW" altLang="en-US" sz="2000" dirty="0">
                <a:solidFill>
                  <a:schemeClr val="dk1"/>
                </a:solidFill>
                <a:latin typeface="Times New Roman" panose="02020603050405020304" pitchFamily="18" charset="0"/>
                <a:ea typeface="標楷體" panose="03000509000000000000" pitchFamily="65" charset="-120"/>
                <a:cs typeface="Times New Roman" panose="02020603050405020304" pitchFamily="18" charset="0"/>
              </a:rPr>
              <a:t>從事營業</a:t>
            </a:r>
            <a:r>
              <a:rPr lang="zh-TW" altLang="en-US" sz="2000" dirty="0" smtClean="0">
                <a:solidFill>
                  <a:schemeClr val="dk1"/>
                </a:solidFill>
                <a:latin typeface="Times New Roman" panose="02020603050405020304" pitchFamily="18" charset="0"/>
                <a:ea typeface="標楷體" panose="03000509000000000000" pitchFamily="65" charset="-120"/>
                <a:cs typeface="Times New Roman" panose="02020603050405020304" pitchFamily="18" charset="0"/>
              </a:rPr>
              <a:t>所</a:t>
            </a:r>
            <a:r>
              <a:rPr lang="zh-TW" altLang="en-US" sz="2000" u="sng" dirty="0">
                <a:latin typeface="Times New Roman" panose="02020603050405020304" pitchFamily="18" charset="0"/>
                <a:ea typeface="標楷體" panose="03000509000000000000" pitchFamily="65" charset="-120"/>
                <a:cs typeface="Times New Roman" panose="02020603050405020304" pitchFamily="18" charset="0"/>
              </a:rPr>
              <a:t>賺</a:t>
            </a:r>
            <a:r>
              <a:rPr lang="zh-TW" altLang="en-US" sz="2000" u="sng" dirty="0" smtClean="0">
                <a:solidFill>
                  <a:schemeClr val="dk1"/>
                </a:solidFill>
                <a:latin typeface="Times New Roman" panose="02020603050405020304" pitchFamily="18" charset="0"/>
                <a:ea typeface="標楷體" panose="03000509000000000000" pitchFamily="65" charset="-120"/>
                <a:cs typeface="Times New Roman" panose="02020603050405020304" pitchFamily="18" charset="0"/>
              </a:rPr>
              <a:t>得</a:t>
            </a:r>
            <a:r>
              <a:rPr lang="zh-TW" altLang="en-US" sz="2000" u="sng" dirty="0">
                <a:solidFill>
                  <a:schemeClr val="dk1"/>
                </a:solidFill>
                <a:latin typeface="Times New Roman" panose="02020603050405020304" pitchFamily="18" charset="0"/>
                <a:ea typeface="標楷體" panose="03000509000000000000" pitchFamily="65" charset="-120"/>
                <a:cs typeface="Times New Roman" panose="02020603050405020304" pitchFamily="18" charset="0"/>
              </a:rPr>
              <a:t>之利潤</a:t>
            </a:r>
            <a:r>
              <a:rPr lang="zh-TW" altLang="en-US" sz="2000" dirty="0">
                <a:solidFill>
                  <a:schemeClr val="dk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b="1" dirty="0">
                <a:solidFill>
                  <a:schemeClr val="accent2"/>
                </a:solidFill>
                <a:latin typeface="Times New Roman" panose="02020603050405020304" pitchFamily="18" charset="0"/>
                <a:ea typeface="標楷體" panose="03000509000000000000" pitchFamily="65" charset="-120"/>
                <a:cs typeface="Times New Roman" panose="02020603050405020304" pitchFamily="18" charset="0"/>
              </a:rPr>
              <a:t>大陸應予免稅</a:t>
            </a:r>
            <a:r>
              <a:rPr lang="zh-TW" altLang="en-US" sz="2000" dirty="0">
                <a:solidFill>
                  <a:schemeClr val="dk1"/>
                </a:solidFill>
                <a:latin typeface="Times New Roman" panose="02020603050405020304" pitchFamily="18" charset="0"/>
                <a:ea typeface="標楷體" panose="03000509000000000000" pitchFamily="65" charset="-120"/>
                <a:cs typeface="Times New Roman" panose="02020603050405020304" pitchFamily="18" charset="0"/>
              </a:rPr>
              <a:t>。</a:t>
            </a:r>
          </a:p>
        </p:txBody>
      </p:sp>
      <p:graphicFrame>
        <p:nvGraphicFramePr>
          <p:cNvPr id="16" name="資料庫圖表 15"/>
          <p:cNvGraphicFramePr/>
          <p:nvPr>
            <p:extLst/>
          </p:nvPr>
        </p:nvGraphicFramePr>
        <p:xfrm>
          <a:off x="539552" y="2676982"/>
          <a:ext cx="8064896" cy="3240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8" name="矩形 27"/>
          <p:cNvSpPr/>
          <p:nvPr/>
        </p:nvSpPr>
        <p:spPr>
          <a:xfrm>
            <a:off x="492517" y="2564904"/>
            <a:ext cx="1991251" cy="400110"/>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zh-TW" altLang="en-US" sz="2000" b="1" dirty="0">
                <a:latin typeface="Times New Roman" panose="02020603050405020304" pitchFamily="18" charset="0"/>
                <a:ea typeface="標楷體" panose="03000509000000000000" pitchFamily="65" charset="-120"/>
                <a:cs typeface="Times New Roman" panose="02020603050405020304" pitchFamily="18" charset="0"/>
              </a:rPr>
              <a:t>非</a:t>
            </a:r>
            <a:r>
              <a:rPr lang="zh-TW" altLang="en-US" sz="2000" b="1"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000" b="1" dirty="0">
                <a:latin typeface="Times New Roman" panose="02020603050405020304" pitchFamily="18" charset="0"/>
                <a:ea typeface="標楷體" panose="03000509000000000000" pitchFamily="65" charset="-120"/>
                <a:cs typeface="Times New Roman" panose="02020603050405020304" pitchFamily="18" charset="0"/>
              </a:rPr>
              <a:t>常設機構」</a:t>
            </a:r>
            <a:endParaRPr lang="zh-TW" altLang="en-US" sz="2000"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29" name="矩形 28"/>
          <p:cNvSpPr/>
          <p:nvPr/>
        </p:nvSpPr>
        <p:spPr>
          <a:xfrm>
            <a:off x="4639032" y="2564904"/>
            <a:ext cx="1733168" cy="400110"/>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pPr algn="ctr"/>
            <a:r>
              <a:rPr lang="zh-TW" altLang="en-US" sz="2000" b="1" dirty="0">
                <a:latin typeface="Times New Roman" panose="02020603050405020304" pitchFamily="18" charset="0"/>
                <a:ea typeface="標楷體" panose="03000509000000000000" pitchFamily="65" charset="-120"/>
                <a:cs typeface="Times New Roman" panose="02020603050405020304" pitchFamily="18" charset="0"/>
              </a:rPr>
              <a:t>「常設機構」</a:t>
            </a:r>
            <a:endParaRPr lang="zh-TW" altLang="en-US" sz="2000"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0" name="矩形 29"/>
          <p:cNvSpPr/>
          <p:nvPr/>
        </p:nvSpPr>
        <p:spPr>
          <a:xfrm>
            <a:off x="827584" y="3126447"/>
            <a:ext cx="3240360" cy="2777683"/>
          </a:xfrm>
          <a:prstGeom prst="rect">
            <a:avLst/>
          </a:prstGeom>
        </p:spPr>
        <p:txBody>
          <a:bodyPr wrap="square">
            <a:spAutoFit/>
          </a:bodyPr>
          <a:lstStyle/>
          <a:p>
            <a:pPr marL="266700" lvl="0" indent="-266700">
              <a:spcAft>
                <a:spcPts val="300"/>
              </a:spcAft>
              <a:buFont typeface="+mj-lt"/>
              <a:buAutoNum type="arabicPeriod"/>
            </a:pPr>
            <a:r>
              <a:rPr lang="zh-TW" altLang="en-US" b="1"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無固定營業</a:t>
            </a:r>
            <a:r>
              <a:rPr lang="zh-TW" altLang="en-US" b="1"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場所</a:t>
            </a:r>
            <a:endParaRPr lang="zh-TW" altLang="en-US"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pPr marL="266700" lvl="0" indent="-266700">
              <a:spcAft>
                <a:spcPts val="300"/>
              </a:spcAft>
              <a:buFont typeface="+mj-lt"/>
              <a:buAutoNum type="arabicPeriod"/>
            </a:pPr>
            <a:r>
              <a:rPr lang="zh-TW" altLang="en-US" b="1"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承包</a:t>
            </a:r>
            <a:r>
              <a:rPr lang="zh-TW" altLang="en-US" b="1"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工程期間</a:t>
            </a:r>
            <a:r>
              <a:rPr lang="en-US" altLang="zh-TW" b="1"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&lt;12</a:t>
            </a:r>
            <a:r>
              <a:rPr lang="zh-TW" altLang="en-US" b="1"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個月</a:t>
            </a:r>
            <a:endParaRPr lang="en-US" altLang="zh-TW" b="1"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pPr marL="266700" lvl="0" indent="-266700">
              <a:spcAft>
                <a:spcPts val="300"/>
              </a:spcAft>
              <a:buFont typeface="+mj-lt"/>
              <a:buAutoNum type="arabicPeriod"/>
            </a:pPr>
            <a:r>
              <a:rPr lang="zh-TW" altLang="en-US" b="1"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提供服務</a:t>
            </a:r>
            <a:r>
              <a:rPr lang="zh-TW" altLang="en-US" b="1"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天數</a:t>
            </a:r>
            <a:r>
              <a:rPr lang="en-US" altLang="zh-TW" b="1"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&lt;183</a:t>
            </a:r>
            <a:r>
              <a:rPr lang="zh-TW" altLang="en-US" b="1"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天</a:t>
            </a:r>
            <a:endParaRPr lang="en-US" altLang="zh-TW" b="1"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pPr marL="266700" lvl="0" indent="-266700">
              <a:spcAft>
                <a:spcPts val="300"/>
              </a:spcAft>
              <a:buFont typeface="+mj-lt"/>
              <a:buAutoNum type="arabicPeriod"/>
            </a:pPr>
            <a:r>
              <a:rPr lang="zh-TW" altLang="en-US" b="1"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僅</a:t>
            </a:r>
            <a:r>
              <a:rPr lang="zh-TW" altLang="en-US" b="1"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從事貨物</a:t>
            </a:r>
            <a:r>
              <a:rPr lang="zh-TW" altLang="en-US" b="1"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儲存、展示及運送</a:t>
            </a:r>
            <a:r>
              <a:rPr lang="en-US" altLang="zh-TW" b="1"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b="1"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交付</a:t>
            </a:r>
            <a:r>
              <a:rPr lang="en-US" altLang="zh-TW" b="1"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b="1"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貨物</a:t>
            </a:r>
            <a:endParaRPr lang="en-US" altLang="zh-TW" b="1"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pPr marL="266700" lvl="0" indent="-266700">
              <a:spcAft>
                <a:spcPts val="300"/>
              </a:spcAft>
              <a:buFont typeface="+mj-lt"/>
              <a:buAutoNum type="arabicPeriod"/>
            </a:pPr>
            <a:r>
              <a:rPr lang="zh-TW" altLang="en-US" b="1"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專為採購、蒐集資訊、從事廣告、資訊提供、科學研究</a:t>
            </a:r>
            <a:r>
              <a:rPr lang="zh-TW" altLang="en-US" b="1"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的</a:t>
            </a:r>
            <a:r>
              <a:rPr lang="zh-TW" altLang="en-US" b="1"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固定營業場所</a:t>
            </a:r>
            <a:endParaRPr lang="en-US" altLang="zh-TW" b="1"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pPr marL="266700" lvl="0" indent="-266700">
              <a:spcAft>
                <a:spcPts val="300"/>
              </a:spcAft>
              <a:buFont typeface="+mj-lt"/>
              <a:buAutoNum type="arabicPeriod"/>
            </a:pPr>
            <a:r>
              <a:rPr lang="zh-TW" altLang="en-US" b="1"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具備</a:t>
            </a:r>
            <a:r>
              <a:rPr lang="zh-TW" altLang="en-US" b="1"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上述準備或輔助性活動</a:t>
            </a:r>
            <a:endParaRPr lang="en-US" altLang="zh-TW" b="1"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1" name="矩形 30"/>
          <p:cNvSpPr/>
          <p:nvPr/>
        </p:nvSpPr>
        <p:spPr>
          <a:xfrm>
            <a:off x="5076056" y="3573016"/>
            <a:ext cx="3528392" cy="1384995"/>
          </a:xfrm>
          <a:prstGeom prst="rect">
            <a:avLst/>
          </a:prstGeom>
        </p:spPr>
        <p:txBody>
          <a:bodyPr wrap="square">
            <a:spAutoFit/>
          </a:bodyPr>
          <a:lstStyle/>
          <a:p>
            <a:pPr lvl="0">
              <a:spcBef>
                <a:spcPts val="600"/>
              </a:spcBef>
              <a:spcAft>
                <a:spcPts val="1200"/>
              </a:spcAft>
            </a:pPr>
            <a:r>
              <a:rPr lang="zh-TW" altLang="en-US" b="1"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屬</a:t>
            </a:r>
            <a:r>
              <a:rPr lang="zh-TW" altLang="en-US" b="1"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該常設機構的利潤課稅</a:t>
            </a:r>
          </a:p>
          <a:p>
            <a:pPr marL="342900" lvl="0" indent="-342900">
              <a:spcBef>
                <a:spcPts val="600"/>
              </a:spcBef>
              <a:spcAft>
                <a:spcPts val="1200"/>
              </a:spcAft>
              <a:buFont typeface="Arial" panose="020B0604020202020204" pitchFamily="34" charset="0"/>
              <a:buChar char="•"/>
            </a:pPr>
            <a:r>
              <a:rPr lang="zh-TW" altLang="en-US" b="1"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與</a:t>
            </a:r>
            <a:r>
              <a:rPr lang="zh-TW" altLang="en-US" b="1"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非受控交易利潤相同 </a:t>
            </a:r>
            <a:endParaRPr lang="en-US" altLang="zh-TW" b="1"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a:p>
            <a:pPr marL="342900" lvl="0" indent="-342900">
              <a:spcBef>
                <a:spcPts val="600"/>
              </a:spcBef>
              <a:spcAft>
                <a:spcPts val="1200"/>
              </a:spcAft>
              <a:buFont typeface="Arial" panose="020B0604020202020204" pitchFamily="34" charset="0"/>
              <a:buChar char="•"/>
            </a:pPr>
            <a:r>
              <a:rPr lang="zh-TW" altLang="en-US" b="1"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可</a:t>
            </a:r>
            <a:r>
              <a:rPr lang="zh-TW" altLang="en-US" b="1"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減除相關成本費用</a:t>
            </a:r>
            <a:endParaRPr lang="en-US" altLang="zh-TW" b="1"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2" name="文字方塊 31"/>
          <p:cNvSpPr txBox="1"/>
          <p:nvPr/>
        </p:nvSpPr>
        <p:spPr>
          <a:xfrm>
            <a:off x="4427984" y="3405480"/>
            <a:ext cx="288032" cy="1751712"/>
          </a:xfrm>
          <a:prstGeom prst="rect">
            <a:avLst/>
          </a:prstGeom>
          <a:noFill/>
        </p:spPr>
        <p:txBody>
          <a:bodyPr vert="eaVert" wrap="square" lIns="0" tIns="0" rIns="0" bIns="0" rtlCol="0">
            <a:noAutofit/>
          </a:bodyPr>
          <a:lstStyle/>
          <a:p>
            <a:pPr indent="-274320" algn="ctr">
              <a:spcAft>
                <a:spcPts val="900"/>
              </a:spcAft>
            </a:pPr>
            <a:r>
              <a:rPr lang="zh-TW" altLang="en-US" sz="2000" b="1" dirty="0" smtClean="0">
                <a:solidFill>
                  <a:schemeClr val="accent3"/>
                </a:solidFill>
                <a:latin typeface="Times New Roman" panose="02020603050405020304" pitchFamily="18" charset="0"/>
                <a:ea typeface="標楷體" panose="03000509000000000000" pitchFamily="65" charset="-120"/>
                <a:cs typeface="Times New Roman" panose="02020603050405020304" pitchFamily="18" charset="0"/>
              </a:rPr>
              <a:t>未符合</a:t>
            </a:r>
          </a:p>
        </p:txBody>
      </p:sp>
      <p:sp>
        <p:nvSpPr>
          <p:cNvPr id="33" name="Right Arrow 44"/>
          <p:cNvSpPr/>
          <p:nvPr/>
        </p:nvSpPr>
        <p:spPr bwMode="ltGray">
          <a:xfrm>
            <a:off x="1488142" y="5949280"/>
            <a:ext cx="6327815" cy="648072"/>
          </a:xfrm>
          <a:custGeom>
            <a:avLst/>
            <a:gdLst>
              <a:gd name="connsiteX0" fmla="*/ 0 w 4947445"/>
              <a:gd name="connsiteY0" fmla="*/ 157676 h 1228580"/>
              <a:gd name="connsiteX1" fmla="*/ 4333155 w 4947445"/>
              <a:gd name="connsiteY1" fmla="*/ 157676 h 1228580"/>
              <a:gd name="connsiteX2" fmla="*/ 4333155 w 4947445"/>
              <a:gd name="connsiteY2" fmla="*/ 0 h 1228580"/>
              <a:gd name="connsiteX3" fmla="*/ 4947445 w 4947445"/>
              <a:gd name="connsiteY3" fmla="*/ 614290 h 1228580"/>
              <a:gd name="connsiteX4" fmla="*/ 4333155 w 4947445"/>
              <a:gd name="connsiteY4" fmla="*/ 1228580 h 1228580"/>
              <a:gd name="connsiteX5" fmla="*/ 4333155 w 4947445"/>
              <a:gd name="connsiteY5" fmla="*/ 1070904 h 1228580"/>
              <a:gd name="connsiteX6" fmla="*/ 0 w 4947445"/>
              <a:gd name="connsiteY6" fmla="*/ 1070904 h 1228580"/>
              <a:gd name="connsiteX7" fmla="*/ 0 w 4947445"/>
              <a:gd name="connsiteY7" fmla="*/ 157676 h 1228580"/>
              <a:gd name="connsiteX0" fmla="*/ 126206 w 4947445"/>
              <a:gd name="connsiteY0" fmla="*/ 160058 h 1228580"/>
              <a:gd name="connsiteX1" fmla="*/ 4333155 w 4947445"/>
              <a:gd name="connsiteY1" fmla="*/ 157676 h 1228580"/>
              <a:gd name="connsiteX2" fmla="*/ 4333155 w 4947445"/>
              <a:gd name="connsiteY2" fmla="*/ 0 h 1228580"/>
              <a:gd name="connsiteX3" fmla="*/ 4947445 w 4947445"/>
              <a:gd name="connsiteY3" fmla="*/ 614290 h 1228580"/>
              <a:gd name="connsiteX4" fmla="*/ 4333155 w 4947445"/>
              <a:gd name="connsiteY4" fmla="*/ 1228580 h 1228580"/>
              <a:gd name="connsiteX5" fmla="*/ 4333155 w 4947445"/>
              <a:gd name="connsiteY5" fmla="*/ 1070904 h 1228580"/>
              <a:gd name="connsiteX6" fmla="*/ 0 w 4947445"/>
              <a:gd name="connsiteY6" fmla="*/ 1070904 h 1228580"/>
              <a:gd name="connsiteX7" fmla="*/ 126206 w 4947445"/>
              <a:gd name="connsiteY7" fmla="*/ 160058 h 1228580"/>
              <a:gd name="connsiteX0" fmla="*/ 0 w 4821239"/>
              <a:gd name="connsiteY0" fmla="*/ 160058 h 1228580"/>
              <a:gd name="connsiteX1" fmla="*/ 4206949 w 4821239"/>
              <a:gd name="connsiteY1" fmla="*/ 157676 h 1228580"/>
              <a:gd name="connsiteX2" fmla="*/ 4206949 w 4821239"/>
              <a:gd name="connsiteY2" fmla="*/ 0 h 1228580"/>
              <a:gd name="connsiteX3" fmla="*/ 4821239 w 4821239"/>
              <a:gd name="connsiteY3" fmla="*/ 614290 h 1228580"/>
              <a:gd name="connsiteX4" fmla="*/ 4206949 w 4821239"/>
              <a:gd name="connsiteY4" fmla="*/ 1228580 h 1228580"/>
              <a:gd name="connsiteX5" fmla="*/ 4206949 w 4821239"/>
              <a:gd name="connsiteY5" fmla="*/ 1070904 h 1228580"/>
              <a:gd name="connsiteX6" fmla="*/ 1345406 w 4821239"/>
              <a:gd name="connsiteY6" fmla="*/ 1070904 h 1228580"/>
              <a:gd name="connsiteX7" fmla="*/ 0 w 4821239"/>
              <a:gd name="connsiteY7" fmla="*/ 160058 h 1228580"/>
              <a:gd name="connsiteX0" fmla="*/ 0 w 4833145"/>
              <a:gd name="connsiteY0" fmla="*/ 160058 h 1228580"/>
              <a:gd name="connsiteX1" fmla="*/ 4218855 w 4833145"/>
              <a:gd name="connsiteY1" fmla="*/ 157676 h 1228580"/>
              <a:gd name="connsiteX2" fmla="*/ 4218855 w 4833145"/>
              <a:gd name="connsiteY2" fmla="*/ 0 h 1228580"/>
              <a:gd name="connsiteX3" fmla="*/ 4833145 w 4833145"/>
              <a:gd name="connsiteY3" fmla="*/ 614290 h 1228580"/>
              <a:gd name="connsiteX4" fmla="*/ 4218855 w 4833145"/>
              <a:gd name="connsiteY4" fmla="*/ 1228580 h 1228580"/>
              <a:gd name="connsiteX5" fmla="*/ 4218855 w 4833145"/>
              <a:gd name="connsiteY5" fmla="*/ 1070904 h 1228580"/>
              <a:gd name="connsiteX6" fmla="*/ 1357312 w 4833145"/>
              <a:gd name="connsiteY6" fmla="*/ 1070904 h 1228580"/>
              <a:gd name="connsiteX7" fmla="*/ 0 w 4833145"/>
              <a:gd name="connsiteY7" fmla="*/ 160058 h 1228580"/>
              <a:gd name="connsiteX0" fmla="*/ 0 w 4830763"/>
              <a:gd name="connsiteY0" fmla="*/ 157677 h 1228580"/>
              <a:gd name="connsiteX1" fmla="*/ 4216473 w 4830763"/>
              <a:gd name="connsiteY1" fmla="*/ 157676 h 1228580"/>
              <a:gd name="connsiteX2" fmla="*/ 4216473 w 4830763"/>
              <a:gd name="connsiteY2" fmla="*/ 0 h 1228580"/>
              <a:gd name="connsiteX3" fmla="*/ 4830763 w 4830763"/>
              <a:gd name="connsiteY3" fmla="*/ 614290 h 1228580"/>
              <a:gd name="connsiteX4" fmla="*/ 4216473 w 4830763"/>
              <a:gd name="connsiteY4" fmla="*/ 1228580 h 1228580"/>
              <a:gd name="connsiteX5" fmla="*/ 4216473 w 4830763"/>
              <a:gd name="connsiteY5" fmla="*/ 1070904 h 1228580"/>
              <a:gd name="connsiteX6" fmla="*/ 1354930 w 4830763"/>
              <a:gd name="connsiteY6" fmla="*/ 1070904 h 1228580"/>
              <a:gd name="connsiteX7" fmla="*/ 0 w 4830763"/>
              <a:gd name="connsiteY7" fmla="*/ 157677 h 1228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30763" h="1228580">
                <a:moveTo>
                  <a:pt x="0" y="157677"/>
                </a:moveTo>
                <a:lnTo>
                  <a:pt x="4216473" y="157676"/>
                </a:lnTo>
                <a:lnTo>
                  <a:pt x="4216473" y="0"/>
                </a:lnTo>
                <a:lnTo>
                  <a:pt x="4830763" y="614290"/>
                </a:lnTo>
                <a:lnTo>
                  <a:pt x="4216473" y="1228580"/>
                </a:lnTo>
                <a:lnTo>
                  <a:pt x="4216473" y="1070904"/>
                </a:lnTo>
                <a:lnTo>
                  <a:pt x="1354930" y="1070904"/>
                </a:lnTo>
                <a:lnTo>
                  <a:pt x="0" y="157677"/>
                </a:lnTo>
                <a:close/>
              </a:path>
            </a:pathLst>
          </a:cu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4" name="矩形 33"/>
          <p:cNvSpPr/>
          <p:nvPr/>
        </p:nvSpPr>
        <p:spPr>
          <a:xfrm>
            <a:off x="2627784" y="6114782"/>
            <a:ext cx="4968183" cy="338554"/>
          </a:xfrm>
          <a:prstGeom prst="rect">
            <a:avLst/>
          </a:prstGeom>
        </p:spPr>
        <p:txBody>
          <a:bodyPr wrap="square">
            <a:spAutoFit/>
          </a:bodyPr>
          <a:lstStyle/>
          <a:p>
            <a:r>
              <a:rPr lang="zh-TW" altLang="en-US" sz="16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台灣公司在大陸物流園被視為</a:t>
            </a:r>
            <a:r>
              <a:rPr lang="en-US" altLang="zh-TW" sz="16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PE</a:t>
            </a:r>
            <a:r>
              <a:rPr lang="zh-TW" altLang="en-US" sz="1600" dirty="0" smtClean="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的風險將大幅降低。</a:t>
            </a:r>
            <a:endParaRPr lang="en-GB" altLang="zh-TW" sz="1600" dirty="0" err="1">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5" name="投影片編號版面配置區 5"/>
          <p:cNvSpPr txBox="1">
            <a:spLocks/>
          </p:cNvSpPr>
          <p:nvPr/>
        </p:nvSpPr>
        <p:spPr>
          <a:xfrm>
            <a:off x="7086600" y="6477000"/>
            <a:ext cx="1527048" cy="152400"/>
          </a:xfrm>
          <a:prstGeom prst="rect">
            <a:avLst/>
          </a:prstGeom>
        </p:spPr>
        <p:txBody>
          <a:bodyPr vert="horz" lIns="91440" tIns="45720" rIns="91440" bIns="45720" rtlCol="0" anchor="ctr"/>
          <a:lstStyle>
            <a:defPPr>
              <a:defRPr lang="zh-TW"/>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503FD3E-9375-42EA-8FF2-9F2F8CB7B17C}" type="slidenum">
              <a:rPr lang="zh-TW" altLang="en-US" smtClean="0"/>
              <a:pPr/>
              <a:t>40</a:t>
            </a:fld>
            <a:endParaRPr lang="zh-TW" altLang="en-US"/>
          </a:p>
        </p:txBody>
      </p:sp>
    </p:spTree>
    <p:extLst>
      <p:ext uri="{BB962C8B-B14F-4D97-AF65-F5344CB8AC3E}">
        <p14:creationId xmlns:p14="http://schemas.microsoft.com/office/powerpoint/2010/main" xmlns="" val="274707988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41</a:t>
            </a:fld>
            <a:endParaRPr lang="zh-TW" altLang="en-US"/>
          </a:p>
        </p:txBody>
      </p:sp>
      <p:sp>
        <p:nvSpPr>
          <p:cNvPr id="5" name="Rectangle 2"/>
          <p:cNvSpPr txBox="1">
            <a:spLocks noChangeArrowheads="1"/>
          </p:cNvSpPr>
          <p:nvPr/>
        </p:nvSpPr>
        <p:spPr>
          <a:xfrm>
            <a:off x="107504" y="188640"/>
            <a:ext cx="8844289"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600" b="1" dirty="0" smtClean="0">
                <a:latin typeface="標楷體" pitchFamily="65" charset="-120"/>
                <a:ea typeface="標楷體" pitchFamily="65" charset="-120"/>
              </a:rPr>
              <a:t>2.6</a:t>
            </a:r>
            <a:r>
              <a:rPr lang="zh-TW" altLang="en-US" sz="3600" b="1" dirty="0" smtClean="0">
                <a:latin typeface="標楷體" pitchFamily="65" charset="-120"/>
                <a:ea typeface="標楷體" pitchFamily="65" charset="-120"/>
              </a:rPr>
              <a:t> 支付</a:t>
            </a:r>
            <a:r>
              <a:rPr lang="zh-TW" altLang="en-US" sz="3600" b="1" dirty="0">
                <a:latin typeface="標楷體" pitchFamily="65" charset="-120"/>
                <a:ea typeface="標楷體" pitchFamily="65" charset="-120"/>
              </a:rPr>
              <a:t>外國營利事業所得</a:t>
            </a:r>
            <a:r>
              <a:rPr lang="zh-TW" altLang="en-US" sz="3600" b="1" dirty="0" smtClean="0">
                <a:latin typeface="標楷體" pitchFamily="65" charset="-120"/>
                <a:ea typeface="標楷體" pitchFamily="65" charset="-120"/>
              </a:rPr>
              <a:t>課稅</a:t>
            </a:r>
            <a:r>
              <a:rPr lang="en-US" altLang="zh-TW" sz="3600" b="1" dirty="0" smtClean="0">
                <a:latin typeface="標楷體" pitchFamily="65" charset="-120"/>
                <a:ea typeface="標楷體" pitchFamily="65" charset="-120"/>
              </a:rPr>
              <a:t/>
            </a:r>
            <a:br>
              <a:rPr lang="en-US" altLang="zh-TW" sz="3600" b="1" dirty="0" smtClean="0">
                <a:latin typeface="標楷體" pitchFamily="65" charset="-120"/>
                <a:ea typeface="標楷體" pitchFamily="65" charset="-120"/>
              </a:rPr>
            </a:br>
            <a:r>
              <a:rPr lang="en-US" altLang="zh-TW" sz="3600" b="1" dirty="0" smtClean="0">
                <a:latin typeface="標楷體" pitchFamily="65" charset="-120"/>
                <a:ea typeface="標楷體" pitchFamily="65" charset="-120"/>
              </a:rPr>
              <a:t>(</a:t>
            </a:r>
            <a:r>
              <a:rPr lang="zh-TW" altLang="en-US" sz="3600" b="1" dirty="0">
                <a:latin typeface="標楷體" pitchFamily="65" charset="-120"/>
                <a:ea typeface="標楷體" pitchFamily="65" charset="-120"/>
              </a:rPr>
              <a:t>扣繳</a:t>
            </a:r>
            <a:r>
              <a:rPr lang="en-US" altLang="zh-TW" sz="3600" b="1" dirty="0">
                <a:latin typeface="標楷體" pitchFamily="65" charset="-120"/>
                <a:ea typeface="標楷體" pitchFamily="65" charset="-120"/>
              </a:rPr>
              <a:t>W/H)</a:t>
            </a:r>
            <a:endParaRPr lang="en-US" altLang="zh-TW" sz="4000" b="1" dirty="0" smtClean="0">
              <a:latin typeface="標楷體" pitchFamily="65" charset="-120"/>
              <a:ea typeface="標楷體" pitchFamily="65" charset="-120"/>
            </a:endParaRPr>
          </a:p>
        </p:txBody>
      </p:sp>
      <p:sp>
        <p:nvSpPr>
          <p:cNvPr id="43" name="Line 7"/>
          <p:cNvSpPr>
            <a:spLocks noChangeShapeType="1"/>
          </p:cNvSpPr>
          <p:nvPr/>
        </p:nvSpPr>
        <p:spPr bwMode="blackWhite">
          <a:xfrm>
            <a:off x="2195736" y="2629676"/>
            <a:ext cx="504056" cy="0"/>
          </a:xfrm>
          <a:prstGeom prst="line">
            <a:avLst/>
          </a:prstGeom>
          <a:noFill/>
          <a:ln w="25400">
            <a:solidFill>
              <a:schemeClr val="tx2"/>
            </a:solidFill>
            <a:round/>
            <a:headEnd/>
            <a:tailEnd type="triangle" w="med" len="med"/>
          </a:ln>
          <a:effectLst/>
        </p:spPr>
        <p:txBody>
          <a:bodyPr lIns="63500" tIns="0" rIns="64800" bIns="0"/>
          <a:lstStyle/>
          <a:p>
            <a:pPr fontAlgn="base">
              <a:spcBef>
                <a:spcPct val="20000"/>
              </a:spcBef>
              <a:spcAft>
                <a:spcPct val="20000"/>
              </a:spcAft>
              <a:buSzPct val="90000"/>
            </a:pPr>
            <a:endParaRPr lang="zh-TW" altLang="en-US" sz="2000" smtClean="0">
              <a:solidFill>
                <a:srgbClr val="BF0509"/>
              </a:solidFill>
              <a:latin typeface="標楷體" panose="03000509000000000000" pitchFamily="65" charset="-120"/>
              <a:ea typeface="標楷體" panose="03000509000000000000" pitchFamily="65" charset="-120"/>
            </a:endParaRPr>
          </a:p>
        </p:txBody>
      </p:sp>
      <p:sp>
        <p:nvSpPr>
          <p:cNvPr id="44" name="Rectangle 8"/>
          <p:cNvSpPr>
            <a:spLocks noChangeArrowheads="1"/>
          </p:cNvSpPr>
          <p:nvPr/>
        </p:nvSpPr>
        <p:spPr bwMode="blackWhite">
          <a:xfrm>
            <a:off x="2771800" y="2084914"/>
            <a:ext cx="1584176" cy="1016769"/>
          </a:xfrm>
          <a:prstGeom prst="rect">
            <a:avLst/>
          </a:prstGeom>
          <a:noFill/>
          <a:ln w="9525" algn="ctr">
            <a:noFill/>
            <a:miter lim="800000"/>
            <a:headEnd/>
            <a:tailEnd/>
          </a:ln>
          <a:effectLst/>
        </p:spPr>
        <p:txBody>
          <a:bodyPr wrap="none" lIns="63500" tIns="0" rIns="64800" bIns="0" anchor="ctr"/>
          <a:lstStyle/>
          <a:p>
            <a:pPr fontAlgn="base">
              <a:spcBef>
                <a:spcPct val="20000"/>
              </a:spcBef>
              <a:spcAft>
                <a:spcPct val="20000"/>
              </a:spcAft>
              <a:buSzPct val="90000"/>
            </a:pPr>
            <a:r>
              <a:rPr lang="zh-TW" altLang="en-US" b="1" dirty="0" smtClean="0">
                <a:solidFill>
                  <a:srgbClr val="7B0A14"/>
                </a:solidFill>
                <a:latin typeface="標楷體" panose="03000509000000000000" pitchFamily="65" charset="-120"/>
                <a:ea typeface="標楷體" panose="03000509000000000000" pitchFamily="65" charset="-120"/>
              </a:rPr>
              <a:t>權利金</a:t>
            </a:r>
            <a:endParaRPr lang="en-US" altLang="zh-TW" sz="1600" b="1" dirty="0" smtClean="0">
              <a:solidFill>
                <a:srgbClr val="7B0A14"/>
              </a:solidFill>
              <a:latin typeface="標楷體" panose="03000509000000000000" pitchFamily="65" charset="-120"/>
              <a:ea typeface="標楷體" panose="03000509000000000000" pitchFamily="65" charset="-120"/>
            </a:endParaRPr>
          </a:p>
        </p:txBody>
      </p:sp>
      <p:sp>
        <p:nvSpPr>
          <p:cNvPr id="45" name="Line 9"/>
          <p:cNvSpPr>
            <a:spLocks noChangeShapeType="1"/>
          </p:cNvSpPr>
          <p:nvPr/>
        </p:nvSpPr>
        <p:spPr bwMode="blackWhite">
          <a:xfrm>
            <a:off x="4138364" y="4068024"/>
            <a:ext cx="0" cy="949325"/>
          </a:xfrm>
          <a:prstGeom prst="line">
            <a:avLst/>
          </a:prstGeom>
          <a:noFill/>
          <a:ln w="25400">
            <a:solidFill>
              <a:schemeClr val="accent1"/>
            </a:solidFill>
            <a:round/>
            <a:headEnd/>
            <a:tailEnd/>
          </a:ln>
          <a:effectLst/>
        </p:spPr>
        <p:txBody>
          <a:bodyPr lIns="63500" tIns="0" rIns="64800" bIns="0"/>
          <a:lstStyle/>
          <a:p>
            <a:pPr fontAlgn="base">
              <a:spcBef>
                <a:spcPct val="20000"/>
              </a:spcBef>
              <a:spcAft>
                <a:spcPct val="20000"/>
              </a:spcAft>
              <a:buSzPct val="90000"/>
            </a:pPr>
            <a:endParaRPr lang="zh-TW" altLang="en-US" sz="2000" smtClean="0">
              <a:solidFill>
                <a:srgbClr val="BF0509"/>
              </a:solidFill>
              <a:latin typeface="標楷體" panose="03000509000000000000" pitchFamily="65" charset="-120"/>
              <a:ea typeface="標楷體" panose="03000509000000000000" pitchFamily="65" charset="-120"/>
            </a:endParaRPr>
          </a:p>
        </p:txBody>
      </p:sp>
      <p:sp>
        <p:nvSpPr>
          <p:cNvPr id="46" name="Line 10"/>
          <p:cNvSpPr>
            <a:spLocks noChangeShapeType="1"/>
          </p:cNvSpPr>
          <p:nvPr/>
        </p:nvSpPr>
        <p:spPr bwMode="blackWhite">
          <a:xfrm>
            <a:off x="4139952" y="4068024"/>
            <a:ext cx="566737" cy="0"/>
          </a:xfrm>
          <a:prstGeom prst="line">
            <a:avLst/>
          </a:prstGeom>
          <a:noFill/>
          <a:ln w="25400">
            <a:solidFill>
              <a:schemeClr val="accent1"/>
            </a:solidFill>
            <a:round/>
            <a:headEnd/>
            <a:tailEnd type="triangle" w="med" len="med"/>
          </a:ln>
          <a:effectLst/>
        </p:spPr>
        <p:txBody>
          <a:bodyPr lIns="63500" tIns="0" rIns="64800" bIns="0"/>
          <a:lstStyle/>
          <a:p>
            <a:pPr fontAlgn="base">
              <a:spcBef>
                <a:spcPct val="20000"/>
              </a:spcBef>
              <a:spcAft>
                <a:spcPct val="20000"/>
              </a:spcAft>
              <a:buSzPct val="90000"/>
            </a:pPr>
            <a:endParaRPr lang="zh-TW" altLang="en-US" sz="2000" smtClean="0">
              <a:solidFill>
                <a:srgbClr val="BF0509"/>
              </a:solidFill>
              <a:latin typeface="標楷體" panose="03000509000000000000" pitchFamily="65" charset="-120"/>
              <a:ea typeface="標楷體" panose="03000509000000000000" pitchFamily="65" charset="-120"/>
            </a:endParaRPr>
          </a:p>
        </p:txBody>
      </p:sp>
      <p:sp>
        <p:nvSpPr>
          <p:cNvPr id="47" name="Line 11"/>
          <p:cNvSpPr>
            <a:spLocks noChangeShapeType="1"/>
          </p:cNvSpPr>
          <p:nvPr/>
        </p:nvSpPr>
        <p:spPr bwMode="blackWhite">
          <a:xfrm>
            <a:off x="4132014" y="5017349"/>
            <a:ext cx="566738" cy="0"/>
          </a:xfrm>
          <a:prstGeom prst="line">
            <a:avLst/>
          </a:prstGeom>
          <a:noFill/>
          <a:ln w="25400">
            <a:solidFill>
              <a:schemeClr val="accent1"/>
            </a:solidFill>
            <a:round/>
            <a:headEnd/>
            <a:tailEnd type="triangle" w="med" len="med"/>
          </a:ln>
          <a:effectLst/>
        </p:spPr>
        <p:txBody>
          <a:bodyPr lIns="63500" tIns="0" rIns="64800" bIns="0"/>
          <a:lstStyle/>
          <a:p>
            <a:pPr fontAlgn="base">
              <a:spcBef>
                <a:spcPct val="20000"/>
              </a:spcBef>
              <a:spcAft>
                <a:spcPct val="20000"/>
              </a:spcAft>
              <a:buSzPct val="90000"/>
            </a:pPr>
            <a:endParaRPr lang="zh-TW" altLang="en-US" sz="2000" smtClean="0">
              <a:solidFill>
                <a:srgbClr val="BF0509"/>
              </a:solidFill>
              <a:latin typeface="標楷體" panose="03000509000000000000" pitchFamily="65" charset="-120"/>
              <a:ea typeface="標楷體" panose="03000509000000000000" pitchFamily="65" charset="-120"/>
            </a:endParaRPr>
          </a:p>
        </p:txBody>
      </p:sp>
      <p:sp>
        <p:nvSpPr>
          <p:cNvPr id="48" name="Rectangle 14"/>
          <p:cNvSpPr>
            <a:spLocks noChangeArrowheads="1"/>
          </p:cNvSpPr>
          <p:nvPr/>
        </p:nvSpPr>
        <p:spPr bwMode="blackWhite">
          <a:xfrm>
            <a:off x="2827089" y="4329962"/>
            <a:ext cx="1878013" cy="254000"/>
          </a:xfrm>
          <a:prstGeom prst="rect">
            <a:avLst/>
          </a:prstGeom>
          <a:noFill/>
          <a:ln w="9525" algn="ctr">
            <a:noFill/>
            <a:miter lim="800000"/>
            <a:headEnd/>
            <a:tailEnd/>
          </a:ln>
          <a:effectLst/>
        </p:spPr>
        <p:txBody>
          <a:bodyPr wrap="none" lIns="63500" tIns="0" rIns="64800" bIns="0" anchor="ctr"/>
          <a:lstStyle/>
          <a:p>
            <a:pPr fontAlgn="base">
              <a:spcBef>
                <a:spcPct val="20000"/>
              </a:spcBef>
              <a:spcAft>
                <a:spcPct val="20000"/>
              </a:spcAft>
              <a:buSzPct val="90000"/>
            </a:pPr>
            <a:r>
              <a:rPr lang="zh-TW" altLang="en-US" b="1" dirty="0" smtClean="0">
                <a:solidFill>
                  <a:srgbClr val="7B0A14"/>
                </a:solidFill>
                <a:latin typeface="標楷體" panose="03000509000000000000" pitchFamily="65" charset="-120"/>
                <a:ea typeface="標楷體" panose="03000509000000000000" pitchFamily="65" charset="-120"/>
              </a:rPr>
              <a:t>技術服</a:t>
            </a:r>
          </a:p>
          <a:p>
            <a:pPr fontAlgn="base">
              <a:spcBef>
                <a:spcPct val="20000"/>
              </a:spcBef>
              <a:spcAft>
                <a:spcPct val="20000"/>
              </a:spcAft>
              <a:buSzPct val="90000"/>
            </a:pPr>
            <a:r>
              <a:rPr lang="zh-TW" altLang="en-US" b="1" dirty="0" smtClean="0">
                <a:solidFill>
                  <a:srgbClr val="7B0A14"/>
                </a:solidFill>
                <a:latin typeface="標楷體" panose="03000509000000000000" pitchFamily="65" charset="-120"/>
                <a:ea typeface="標楷體" panose="03000509000000000000" pitchFamily="65" charset="-120"/>
              </a:rPr>
              <a:t>務報酬</a:t>
            </a:r>
            <a:endParaRPr lang="en-US" altLang="zh-TW" b="1" dirty="0" smtClean="0">
              <a:solidFill>
                <a:srgbClr val="7B0A14"/>
              </a:solidFill>
              <a:latin typeface="標楷體" panose="03000509000000000000" pitchFamily="65" charset="-120"/>
              <a:ea typeface="標楷體" panose="03000509000000000000" pitchFamily="65" charset="-120"/>
            </a:endParaRPr>
          </a:p>
          <a:p>
            <a:pPr fontAlgn="base">
              <a:spcBef>
                <a:spcPct val="20000"/>
              </a:spcBef>
              <a:spcAft>
                <a:spcPct val="20000"/>
              </a:spcAft>
              <a:buSzPct val="90000"/>
            </a:pPr>
            <a:r>
              <a:rPr lang="en-US" altLang="zh-TW" b="1" dirty="0" smtClean="0">
                <a:solidFill>
                  <a:srgbClr val="7B0A14"/>
                </a:solidFill>
                <a:latin typeface="標楷體" panose="03000509000000000000" pitchFamily="65" charset="-120"/>
                <a:ea typeface="標楷體" panose="03000509000000000000" pitchFamily="65" charset="-120"/>
              </a:rPr>
              <a:t>(</a:t>
            </a:r>
            <a:r>
              <a:rPr lang="zh-TW" altLang="en-US" b="1" dirty="0" smtClean="0">
                <a:solidFill>
                  <a:srgbClr val="7B0A14"/>
                </a:solidFill>
                <a:latin typeface="標楷體" panose="03000509000000000000" pitchFamily="65" charset="-120"/>
                <a:ea typeface="標楷體" panose="03000509000000000000" pitchFamily="65" charset="-120"/>
              </a:rPr>
              <a:t>註</a:t>
            </a:r>
            <a:r>
              <a:rPr lang="en-US" altLang="zh-TW" b="1" dirty="0" smtClean="0">
                <a:solidFill>
                  <a:srgbClr val="7B0A14"/>
                </a:solidFill>
                <a:latin typeface="標楷體" panose="03000509000000000000" pitchFamily="65" charset="-120"/>
                <a:ea typeface="標楷體" panose="03000509000000000000" pitchFamily="65" charset="-120"/>
              </a:rPr>
              <a:t>)</a:t>
            </a:r>
            <a:endParaRPr lang="zh-TW" altLang="en-US" b="1" dirty="0" smtClean="0">
              <a:solidFill>
                <a:srgbClr val="7B0A14"/>
              </a:solidFill>
              <a:latin typeface="標楷體" panose="03000509000000000000" pitchFamily="65" charset="-120"/>
              <a:ea typeface="標楷體" panose="03000509000000000000" pitchFamily="65" charset="-120"/>
            </a:endParaRPr>
          </a:p>
        </p:txBody>
      </p:sp>
      <p:sp>
        <p:nvSpPr>
          <p:cNvPr id="49" name="Line 15"/>
          <p:cNvSpPr>
            <a:spLocks noChangeShapeType="1"/>
          </p:cNvSpPr>
          <p:nvPr/>
        </p:nvSpPr>
        <p:spPr bwMode="blackWhite">
          <a:xfrm>
            <a:off x="2195736" y="4500072"/>
            <a:ext cx="576064" cy="0"/>
          </a:xfrm>
          <a:prstGeom prst="line">
            <a:avLst/>
          </a:prstGeom>
          <a:noFill/>
          <a:ln w="25400">
            <a:solidFill>
              <a:schemeClr val="tx2"/>
            </a:solidFill>
            <a:round/>
            <a:headEnd/>
            <a:tailEnd type="triangle" w="med" len="med"/>
          </a:ln>
          <a:effectLst/>
        </p:spPr>
        <p:txBody>
          <a:bodyPr lIns="63500" tIns="0" rIns="64800" bIns="0"/>
          <a:lstStyle/>
          <a:p>
            <a:pPr fontAlgn="base">
              <a:spcBef>
                <a:spcPct val="20000"/>
              </a:spcBef>
              <a:spcAft>
                <a:spcPct val="20000"/>
              </a:spcAft>
              <a:buSzPct val="90000"/>
            </a:pPr>
            <a:endParaRPr lang="zh-TW" altLang="en-US" sz="2000" smtClean="0">
              <a:solidFill>
                <a:srgbClr val="BF0509"/>
              </a:solidFill>
              <a:latin typeface="標楷體" panose="03000509000000000000" pitchFamily="65" charset="-120"/>
              <a:ea typeface="標楷體" panose="03000509000000000000" pitchFamily="65" charset="-120"/>
            </a:endParaRPr>
          </a:p>
        </p:txBody>
      </p:sp>
      <p:sp>
        <p:nvSpPr>
          <p:cNvPr id="50" name="Rectangle 16"/>
          <p:cNvSpPr>
            <a:spLocks noChangeArrowheads="1"/>
          </p:cNvSpPr>
          <p:nvPr/>
        </p:nvSpPr>
        <p:spPr bwMode="blackWhite">
          <a:xfrm>
            <a:off x="4782220" y="4935915"/>
            <a:ext cx="1878012" cy="254000"/>
          </a:xfrm>
          <a:prstGeom prst="rect">
            <a:avLst/>
          </a:prstGeom>
          <a:noFill/>
          <a:ln w="9525" algn="ctr">
            <a:noFill/>
            <a:miter lim="800000"/>
            <a:headEnd/>
            <a:tailEnd/>
          </a:ln>
          <a:effectLst/>
        </p:spPr>
        <p:txBody>
          <a:bodyPr wrap="none" lIns="63500" tIns="0" rIns="64800" bIns="0" anchor="ctr"/>
          <a:lstStyle/>
          <a:p>
            <a:pPr fontAlgn="base">
              <a:spcBef>
                <a:spcPct val="20000"/>
              </a:spcBef>
              <a:spcAft>
                <a:spcPct val="20000"/>
              </a:spcAft>
              <a:buSzPct val="90000"/>
            </a:pPr>
            <a:r>
              <a:rPr lang="zh-TW" altLang="en-US" sz="1600" b="1" dirty="0" smtClean="0">
                <a:solidFill>
                  <a:srgbClr val="7B0A14"/>
                </a:solidFill>
                <a:latin typeface="標楷體" panose="03000509000000000000" pitchFamily="65" charset="-120"/>
                <a:ea typeface="標楷體" panose="03000509000000000000" pitchFamily="65" charset="-120"/>
              </a:rPr>
              <a:t>申請適用所得稅法</a:t>
            </a:r>
            <a:r>
              <a:rPr lang="en-US" altLang="zh-TW" sz="1600" b="1" dirty="0" smtClean="0">
                <a:solidFill>
                  <a:srgbClr val="7B0A14"/>
                </a:solidFill>
                <a:latin typeface="標楷體" panose="03000509000000000000" pitchFamily="65" charset="-120"/>
                <a:ea typeface="標楷體" panose="03000509000000000000" pitchFamily="65" charset="-120"/>
              </a:rPr>
              <a:t>25</a:t>
            </a:r>
            <a:r>
              <a:rPr lang="zh-TW" altLang="en-US" sz="1600" b="1" dirty="0" smtClean="0">
                <a:solidFill>
                  <a:srgbClr val="7B0A14"/>
                </a:solidFill>
                <a:latin typeface="標楷體" panose="03000509000000000000" pitchFamily="65" charset="-120"/>
                <a:ea typeface="標楷體" panose="03000509000000000000" pitchFamily="65" charset="-120"/>
              </a:rPr>
              <a:t>條</a:t>
            </a:r>
            <a:r>
              <a:rPr lang="en-US" altLang="zh-TW" sz="1600" b="1" dirty="0" smtClean="0">
                <a:solidFill>
                  <a:srgbClr val="7B0A14"/>
                </a:solidFill>
                <a:latin typeface="標楷體" panose="03000509000000000000" pitchFamily="65" charset="-120"/>
                <a:ea typeface="標楷體" panose="03000509000000000000" pitchFamily="65" charset="-120"/>
              </a:rPr>
              <a:t>(3%)</a:t>
            </a:r>
            <a:r>
              <a:rPr lang="en-US" altLang="zh-TW" sz="1600" b="1" dirty="0" smtClean="0">
                <a:latin typeface="標楷體" panose="03000509000000000000" pitchFamily="65" charset="-120"/>
                <a:ea typeface="標楷體" panose="03000509000000000000" pitchFamily="65" charset="-120"/>
              </a:rPr>
              <a:t>(</a:t>
            </a:r>
            <a:r>
              <a:rPr lang="zh-TW" altLang="en-US" sz="1600" b="1" dirty="0" smtClean="0">
                <a:latin typeface="標楷體" panose="03000509000000000000" pitchFamily="65" charset="-120"/>
                <a:ea typeface="標楷體" panose="03000509000000000000" pitchFamily="65" charset="-120"/>
              </a:rPr>
              <a:t>註</a:t>
            </a:r>
            <a:r>
              <a:rPr lang="en-US" altLang="zh-TW" sz="1600" b="1" dirty="0" smtClean="0">
                <a:latin typeface="標楷體" panose="03000509000000000000" pitchFamily="65" charset="-120"/>
                <a:ea typeface="標楷體" panose="03000509000000000000" pitchFamily="65" charset="-120"/>
              </a:rPr>
              <a:t>)</a:t>
            </a:r>
            <a:endParaRPr lang="zh-TW" altLang="en-US" sz="1600" b="1" dirty="0" smtClean="0">
              <a:latin typeface="標楷體" panose="03000509000000000000" pitchFamily="65" charset="-120"/>
              <a:ea typeface="標楷體" panose="03000509000000000000" pitchFamily="65" charset="-120"/>
            </a:endParaRPr>
          </a:p>
        </p:txBody>
      </p:sp>
      <p:sp>
        <p:nvSpPr>
          <p:cNvPr id="51" name="Rectangle 17"/>
          <p:cNvSpPr>
            <a:spLocks noChangeArrowheads="1"/>
          </p:cNvSpPr>
          <p:nvPr/>
        </p:nvSpPr>
        <p:spPr bwMode="blackWhite">
          <a:xfrm>
            <a:off x="4733677" y="4399812"/>
            <a:ext cx="1878012" cy="254000"/>
          </a:xfrm>
          <a:prstGeom prst="rect">
            <a:avLst/>
          </a:prstGeom>
          <a:noFill/>
          <a:ln w="9525" algn="ctr">
            <a:noFill/>
            <a:miter lim="800000"/>
            <a:headEnd/>
            <a:tailEnd/>
          </a:ln>
          <a:effectLst/>
        </p:spPr>
        <p:txBody>
          <a:bodyPr wrap="none" lIns="63500" tIns="0" rIns="64800" bIns="0" anchor="ctr"/>
          <a:lstStyle/>
          <a:p>
            <a:pPr fontAlgn="base">
              <a:spcBef>
                <a:spcPct val="20000"/>
              </a:spcBef>
              <a:spcAft>
                <a:spcPct val="20000"/>
              </a:spcAft>
              <a:buSzPct val="90000"/>
            </a:pPr>
            <a:r>
              <a:rPr lang="zh-TW" altLang="en-US" sz="1600" b="1" dirty="0" smtClean="0">
                <a:solidFill>
                  <a:srgbClr val="7B0A14"/>
                </a:solidFill>
                <a:latin typeface="標楷體" panose="03000509000000000000" pitchFamily="65" charset="-120"/>
                <a:ea typeface="標楷體" panose="03000509000000000000" pitchFamily="65" charset="-120"/>
              </a:rPr>
              <a:t>申請適用租稅協定</a:t>
            </a:r>
            <a:r>
              <a:rPr lang="en-US" altLang="zh-TW" sz="1600" b="1" dirty="0" smtClean="0">
                <a:solidFill>
                  <a:srgbClr val="7B0A14"/>
                </a:solidFill>
                <a:latin typeface="標楷體" panose="03000509000000000000" pitchFamily="65" charset="-120"/>
                <a:ea typeface="標楷體" panose="03000509000000000000" pitchFamily="65" charset="-120"/>
              </a:rPr>
              <a:t>(</a:t>
            </a:r>
            <a:r>
              <a:rPr lang="zh-TW" altLang="en-US" sz="1600" b="1" dirty="0" smtClean="0">
                <a:solidFill>
                  <a:srgbClr val="7B0A14"/>
                </a:solidFill>
                <a:latin typeface="標楷體" panose="03000509000000000000" pitchFamily="65" charset="-120"/>
                <a:ea typeface="標楷體" panose="03000509000000000000" pitchFamily="65" charset="-120"/>
              </a:rPr>
              <a:t>營業利潤</a:t>
            </a:r>
            <a:r>
              <a:rPr lang="en-US" altLang="zh-TW" sz="1600" b="1" dirty="0" smtClean="0">
                <a:solidFill>
                  <a:srgbClr val="7B0A14"/>
                </a:solidFill>
                <a:latin typeface="標楷體" panose="03000509000000000000" pitchFamily="65" charset="-120"/>
                <a:ea typeface="標楷體" panose="03000509000000000000" pitchFamily="65" charset="-120"/>
              </a:rPr>
              <a:t>0%)</a:t>
            </a:r>
            <a:endParaRPr lang="zh-TW" altLang="en-US" sz="1600" b="1" dirty="0" smtClean="0">
              <a:solidFill>
                <a:srgbClr val="7B0A14"/>
              </a:solidFill>
              <a:latin typeface="標楷體" panose="03000509000000000000" pitchFamily="65" charset="-120"/>
              <a:ea typeface="標楷體" panose="03000509000000000000" pitchFamily="65" charset="-120"/>
            </a:endParaRPr>
          </a:p>
        </p:txBody>
      </p:sp>
      <p:sp>
        <p:nvSpPr>
          <p:cNvPr id="52" name="Line 18"/>
          <p:cNvSpPr>
            <a:spLocks noChangeShapeType="1"/>
          </p:cNvSpPr>
          <p:nvPr/>
        </p:nvSpPr>
        <p:spPr bwMode="blackWhite">
          <a:xfrm>
            <a:off x="4138364" y="4526812"/>
            <a:ext cx="566738" cy="0"/>
          </a:xfrm>
          <a:prstGeom prst="line">
            <a:avLst/>
          </a:prstGeom>
          <a:noFill/>
          <a:ln w="25400">
            <a:solidFill>
              <a:schemeClr val="accent1"/>
            </a:solidFill>
            <a:round/>
            <a:headEnd/>
            <a:tailEnd type="triangle" w="med" len="med"/>
          </a:ln>
          <a:effectLst/>
        </p:spPr>
        <p:txBody>
          <a:bodyPr lIns="63500" tIns="0" rIns="64800" bIns="0"/>
          <a:lstStyle/>
          <a:p>
            <a:pPr fontAlgn="base">
              <a:spcBef>
                <a:spcPct val="20000"/>
              </a:spcBef>
              <a:spcAft>
                <a:spcPct val="20000"/>
              </a:spcAft>
              <a:buSzPct val="90000"/>
            </a:pPr>
            <a:endParaRPr lang="zh-TW" altLang="en-US" sz="2000" smtClean="0">
              <a:solidFill>
                <a:srgbClr val="BF0509"/>
              </a:solidFill>
              <a:latin typeface="標楷體" panose="03000509000000000000" pitchFamily="65" charset="-120"/>
              <a:ea typeface="標楷體" panose="03000509000000000000" pitchFamily="65" charset="-120"/>
            </a:endParaRPr>
          </a:p>
        </p:txBody>
      </p:sp>
      <p:sp>
        <p:nvSpPr>
          <p:cNvPr id="53" name="Line 20"/>
          <p:cNvSpPr>
            <a:spLocks noChangeShapeType="1"/>
          </p:cNvSpPr>
          <p:nvPr/>
        </p:nvSpPr>
        <p:spPr bwMode="blackWhite">
          <a:xfrm>
            <a:off x="4138364" y="5017349"/>
            <a:ext cx="1588" cy="542925"/>
          </a:xfrm>
          <a:prstGeom prst="line">
            <a:avLst/>
          </a:prstGeom>
          <a:noFill/>
          <a:ln w="25400">
            <a:solidFill>
              <a:schemeClr val="accent1"/>
            </a:solidFill>
            <a:round/>
            <a:headEnd/>
            <a:tailEnd/>
          </a:ln>
          <a:effectLst/>
        </p:spPr>
        <p:txBody>
          <a:bodyPr lIns="63500" tIns="0" rIns="64800" bIns="0"/>
          <a:lstStyle/>
          <a:p>
            <a:pPr fontAlgn="base">
              <a:spcBef>
                <a:spcPct val="20000"/>
              </a:spcBef>
              <a:spcAft>
                <a:spcPct val="20000"/>
              </a:spcAft>
              <a:buSzPct val="90000"/>
            </a:pPr>
            <a:endParaRPr lang="zh-TW" altLang="en-US" sz="2000" smtClean="0">
              <a:solidFill>
                <a:srgbClr val="BF0509"/>
              </a:solidFill>
              <a:latin typeface="標楷體" panose="03000509000000000000" pitchFamily="65" charset="-120"/>
              <a:ea typeface="標楷體" panose="03000509000000000000" pitchFamily="65" charset="-120"/>
            </a:endParaRPr>
          </a:p>
        </p:txBody>
      </p:sp>
      <p:sp>
        <p:nvSpPr>
          <p:cNvPr id="54" name="Line 21"/>
          <p:cNvSpPr>
            <a:spLocks noChangeShapeType="1"/>
          </p:cNvSpPr>
          <p:nvPr/>
        </p:nvSpPr>
        <p:spPr bwMode="blackWhite">
          <a:xfrm>
            <a:off x="4139952" y="5560274"/>
            <a:ext cx="566737" cy="0"/>
          </a:xfrm>
          <a:prstGeom prst="line">
            <a:avLst/>
          </a:prstGeom>
          <a:noFill/>
          <a:ln w="25400">
            <a:solidFill>
              <a:schemeClr val="accent1"/>
            </a:solidFill>
            <a:round/>
            <a:headEnd/>
            <a:tailEnd type="triangle" w="med" len="med"/>
          </a:ln>
          <a:effectLst/>
        </p:spPr>
        <p:txBody>
          <a:bodyPr lIns="63500" tIns="0" rIns="64800" bIns="0"/>
          <a:lstStyle/>
          <a:p>
            <a:pPr fontAlgn="base">
              <a:spcBef>
                <a:spcPct val="20000"/>
              </a:spcBef>
              <a:spcAft>
                <a:spcPct val="20000"/>
              </a:spcAft>
              <a:buSzPct val="90000"/>
            </a:pPr>
            <a:endParaRPr lang="zh-TW" altLang="en-US" sz="2000" smtClean="0">
              <a:solidFill>
                <a:srgbClr val="BF0509"/>
              </a:solidFill>
              <a:latin typeface="標楷體" panose="03000509000000000000" pitchFamily="65" charset="-120"/>
              <a:ea typeface="標楷體" panose="03000509000000000000" pitchFamily="65" charset="-120"/>
            </a:endParaRPr>
          </a:p>
        </p:txBody>
      </p:sp>
      <p:sp>
        <p:nvSpPr>
          <p:cNvPr id="55" name="Rectangle 22"/>
          <p:cNvSpPr>
            <a:spLocks noChangeArrowheads="1"/>
          </p:cNvSpPr>
          <p:nvPr/>
        </p:nvSpPr>
        <p:spPr bwMode="blackWhite">
          <a:xfrm>
            <a:off x="4788024" y="3924008"/>
            <a:ext cx="1878012" cy="254000"/>
          </a:xfrm>
          <a:prstGeom prst="rect">
            <a:avLst/>
          </a:prstGeom>
          <a:noFill/>
          <a:ln w="9525" algn="ctr">
            <a:noFill/>
            <a:miter lim="800000"/>
            <a:headEnd/>
            <a:tailEnd/>
          </a:ln>
          <a:effectLst/>
        </p:spPr>
        <p:txBody>
          <a:bodyPr wrap="none" lIns="63500" tIns="0" rIns="64800" bIns="0" anchor="ctr"/>
          <a:lstStyle/>
          <a:p>
            <a:pPr fontAlgn="base">
              <a:spcBef>
                <a:spcPct val="20000"/>
              </a:spcBef>
              <a:spcAft>
                <a:spcPct val="20000"/>
              </a:spcAft>
              <a:buSzPct val="90000"/>
            </a:pPr>
            <a:r>
              <a:rPr lang="zh-TW" altLang="en-US" sz="1600" b="1" dirty="0" smtClean="0">
                <a:solidFill>
                  <a:srgbClr val="7B0A14"/>
                </a:solidFill>
                <a:latin typeface="標楷體" panose="03000509000000000000" pitchFamily="65" charset="-120"/>
                <a:ea typeface="標楷體" panose="03000509000000000000" pitchFamily="65" charset="-120"/>
              </a:rPr>
              <a:t>非台灣來源所得</a:t>
            </a:r>
            <a:r>
              <a:rPr lang="en-US" altLang="zh-TW" sz="1600" b="1" dirty="0" smtClean="0">
                <a:solidFill>
                  <a:srgbClr val="7B0A14"/>
                </a:solidFill>
                <a:latin typeface="標楷體" panose="03000509000000000000" pitchFamily="65" charset="-120"/>
                <a:ea typeface="標楷體" panose="03000509000000000000" pitchFamily="65" charset="-120"/>
              </a:rPr>
              <a:t>(</a:t>
            </a:r>
            <a:r>
              <a:rPr lang="zh-TW" altLang="en-US" sz="1600" b="1" dirty="0" smtClean="0">
                <a:solidFill>
                  <a:srgbClr val="7B0A14"/>
                </a:solidFill>
                <a:latin typeface="標楷體" panose="03000509000000000000" pitchFamily="65" charset="-120"/>
                <a:ea typeface="標楷體" panose="03000509000000000000" pitchFamily="65" charset="-120"/>
              </a:rPr>
              <a:t> 勞務提供地在境外</a:t>
            </a:r>
            <a:r>
              <a:rPr lang="en-US" altLang="zh-TW" sz="1600" b="1" dirty="0" smtClean="0">
                <a:solidFill>
                  <a:srgbClr val="7B0A14"/>
                </a:solidFill>
                <a:latin typeface="標楷體" panose="03000509000000000000" pitchFamily="65" charset="-120"/>
                <a:ea typeface="標楷體" panose="03000509000000000000" pitchFamily="65" charset="-120"/>
              </a:rPr>
              <a:t>)</a:t>
            </a:r>
            <a:endParaRPr lang="zh-TW" altLang="en-US" sz="1600" b="1" dirty="0" smtClean="0">
              <a:solidFill>
                <a:srgbClr val="7B0A14"/>
              </a:solidFill>
              <a:latin typeface="標楷體" panose="03000509000000000000" pitchFamily="65" charset="-120"/>
              <a:ea typeface="標楷體" panose="03000509000000000000" pitchFamily="65" charset="-120"/>
            </a:endParaRPr>
          </a:p>
        </p:txBody>
      </p:sp>
      <p:sp>
        <p:nvSpPr>
          <p:cNvPr id="56" name="Line 23"/>
          <p:cNvSpPr>
            <a:spLocks noChangeShapeType="1"/>
          </p:cNvSpPr>
          <p:nvPr/>
        </p:nvSpPr>
        <p:spPr bwMode="blackWhite">
          <a:xfrm>
            <a:off x="3635896" y="4500072"/>
            <a:ext cx="504056" cy="0"/>
          </a:xfrm>
          <a:prstGeom prst="line">
            <a:avLst/>
          </a:prstGeom>
          <a:noFill/>
          <a:ln w="25400">
            <a:solidFill>
              <a:schemeClr val="tx2"/>
            </a:solidFill>
            <a:round/>
            <a:headEnd/>
            <a:tailEnd/>
          </a:ln>
          <a:effectLst/>
        </p:spPr>
        <p:txBody>
          <a:bodyPr lIns="63500" tIns="0" rIns="64800" bIns="0"/>
          <a:lstStyle/>
          <a:p>
            <a:pPr fontAlgn="base">
              <a:spcBef>
                <a:spcPct val="20000"/>
              </a:spcBef>
              <a:spcAft>
                <a:spcPct val="20000"/>
              </a:spcAft>
              <a:buSzPct val="90000"/>
            </a:pPr>
            <a:endParaRPr lang="zh-TW" altLang="en-US" sz="2000" smtClean="0">
              <a:solidFill>
                <a:srgbClr val="BF0509"/>
              </a:solidFill>
              <a:latin typeface="標楷體" panose="03000509000000000000" pitchFamily="65" charset="-120"/>
              <a:ea typeface="標楷體" panose="03000509000000000000" pitchFamily="65" charset="-120"/>
            </a:endParaRPr>
          </a:p>
        </p:txBody>
      </p:sp>
      <p:sp>
        <p:nvSpPr>
          <p:cNvPr id="57" name="Line 9"/>
          <p:cNvSpPr>
            <a:spLocks noChangeShapeType="1"/>
          </p:cNvSpPr>
          <p:nvPr/>
        </p:nvSpPr>
        <p:spPr bwMode="blackWhite">
          <a:xfrm>
            <a:off x="4066356" y="2145389"/>
            <a:ext cx="0" cy="949325"/>
          </a:xfrm>
          <a:prstGeom prst="line">
            <a:avLst/>
          </a:prstGeom>
          <a:noFill/>
          <a:ln w="25400">
            <a:solidFill>
              <a:schemeClr val="accent1"/>
            </a:solidFill>
            <a:round/>
            <a:headEnd/>
            <a:tailEnd/>
          </a:ln>
          <a:effectLst/>
        </p:spPr>
        <p:txBody>
          <a:bodyPr lIns="63500" tIns="0" rIns="64800" bIns="0"/>
          <a:lstStyle/>
          <a:p>
            <a:pPr fontAlgn="base">
              <a:spcBef>
                <a:spcPct val="20000"/>
              </a:spcBef>
              <a:spcAft>
                <a:spcPct val="20000"/>
              </a:spcAft>
              <a:buSzPct val="90000"/>
            </a:pPr>
            <a:endParaRPr lang="zh-TW" altLang="en-US" sz="2000" smtClean="0">
              <a:solidFill>
                <a:srgbClr val="BF0509"/>
              </a:solidFill>
              <a:latin typeface="標楷體" panose="03000509000000000000" pitchFamily="65" charset="-120"/>
              <a:ea typeface="標楷體" panose="03000509000000000000" pitchFamily="65" charset="-120"/>
            </a:endParaRPr>
          </a:p>
        </p:txBody>
      </p:sp>
      <p:sp>
        <p:nvSpPr>
          <p:cNvPr id="58" name="Line 10"/>
          <p:cNvSpPr>
            <a:spLocks noChangeShapeType="1"/>
          </p:cNvSpPr>
          <p:nvPr/>
        </p:nvSpPr>
        <p:spPr bwMode="blackWhite">
          <a:xfrm>
            <a:off x="4067944" y="2145389"/>
            <a:ext cx="566737" cy="0"/>
          </a:xfrm>
          <a:prstGeom prst="line">
            <a:avLst/>
          </a:prstGeom>
          <a:noFill/>
          <a:ln w="25400">
            <a:solidFill>
              <a:schemeClr val="accent1"/>
            </a:solidFill>
            <a:round/>
            <a:headEnd/>
            <a:tailEnd type="triangle" w="med" len="med"/>
          </a:ln>
          <a:effectLst/>
        </p:spPr>
        <p:txBody>
          <a:bodyPr lIns="63500" tIns="0" rIns="64800" bIns="0"/>
          <a:lstStyle/>
          <a:p>
            <a:pPr fontAlgn="base">
              <a:spcBef>
                <a:spcPct val="20000"/>
              </a:spcBef>
              <a:spcAft>
                <a:spcPct val="20000"/>
              </a:spcAft>
              <a:buSzPct val="90000"/>
            </a:pPr>
            <a:endParaRPr lang="zh-TW" altLang="en-US" sz="2000" smtClean="0">
              <a:solidFill>
                <a:srgbClr val="BF0509"/>
              </a:solidFill>
              <a:latin typeface="標楷體" panose="03000509000000000000" pitchFamily="65" charset="-120"/>
              <a:ea typeface="標楷體" panose="03000509000000000000" pitchFamily="65" charset="-120"/>
            </a:endParaRPr>
          </a:p>
        </p:txBody>
      </p:sp>
      <p:sp>
        <p:nvSpPr>
          <p:cNvPr id="59" name="Line 11"/>
          <p:cNvSpPr>
            <a:spLocks noChangeShapeType="1"/>
          </p:cNvSpPr>
          <p:nvPr/>
        </p:nvSpPr>
        <p:spPr bwMode="blackWhite">
          <a:xfrm>
            <a:off x="4060006" y="3094714"/>
            <a:ext cx="566738" cy="0"/>
          </a:xfrm>
          <a:prstGeom prst="line">
            <a:avLst/>
          </a:prstGeom>
          <a:noFill/>
          <a:ln w="25400">
            <a:solidFill>
              <a:schemeClr val="accent1"/>
            </a:solidFill>
            <a:round/>
            <a:headEnd/>
            <a:tailEnd type="triangle" w="med" len="med"/>
          </a:ln>
          <a:effectLst/>
        </p:spPr>
        <p:txBody>
          <a:bodyPr lIns="63500" tIns="0" rIns="64800" bIns="0"/>
          <a:lstStyle/>
          <a:p>
            <a:pPr fontAlgn="base">
              <a:spcBef>
                <a:spcPct val="20000"/>
              </a:spcBef>
              <a:spcAft>
                <a:spcPct val="20000"/>
              </a:spcAft>
              <a:buSzPct val="90000"/>
            </a:pPr>
            <a:endParaRPr lang="zh-TW" altLang="en-US" sz="2000" smtClean="0">
              <a:solidFill>
                <a:srgbClr val="BF0509"/>
              </a:solidFill>
              <a:latin typeface="標楷體" panose="03000509000000000000" pitchFamily="65" charset="-120"/>
              <a:ea typeface="標楷體" panose="03000509000000000000" pitchFamily="65" charset="-120"/>
            </a:endParaRPr>
          </a:p>
        </p:txBody>
      </p:sp>
      <p:sp>
        <p:nvSpPr>
          <p:cNvPr id="60" name="Rectangle 16"/>
          <p:cNvSpPr>
            <a:spLocks noChangeArrowheads="1"/>
          </p:cNvSpPr>
          <p:nvPr/>
        </p:nvSpPr>
        <p:spPr bwMode="blackWhite">
          <a:xfrm>
            <a:off x="4633094" y="2021564"/>
            <a:ext cx="1878012" cy="254000"/>
          </a:xfrm>
          <a:prstGeom prst="rect">
            <a:avLst/>
          </a:prstGeom>
          <a:noFill/>
          <a:ln w="9525" algn="ctr">
            <a:noFill/>
            <a:miter lim="800000"/>
            <a:headEnd/>
            <a:tailEnd/>
          </a:ln>
          <a:effectLst/>
        </p:spPr>
        <p:txBody>
          <a:bodyPr wrap="none" lIns="63500" tIns="0" rIns="64800" bIns="0" anchor="ctr"/>
          <a:lstStyle/>
          <a:p>
            <a:pPr fontAlgn="base">
              <a:spcBef>
                <a:spcPct val="20000"/>
              </a:spcBef>
              <a:spcAft>
                <a:spcPct val="20000"/>
              </a:spcAft>
              <a:buSzPct val="90000"/>
            </a:pPr>
            <a:r>
              <a:rPr lang="zh-TW" altLang="en-US" sz="1600" b="1" dirty="0" smtClean="0">
                <a:solidFill>
                  <a:srgbClr val="7B0A14"/>
                </a:solidFill>
                <a:latin typeface="標楷體" panose="03000509000000000000" pitchFamily="65" charset="-120"/>
                <a:ea typeface="標楷體" panose="03000509000000000000" pitchFamily="65" charset="-120"/>
              </a:rPr>
              <a:t>非台灣來源所得</a:t>
            </a:r>
            <a:r>
              <a:rPr lang="en-US" altLang="zh-TW" sz="1600" b="1" dirty="0" smtClean="0">
                <a:solidFill>
                  <a:srgbClr val="7B0A14"/>
                </a:solidFill>
                <a:latin typeface="標楷體" panose="03000509000000000000" pitchFamily="65" charset="-120"/>
                <a:ea typeface="標楷體" panose="03000509000000000000" pitchFamily="65" charset="-120"/>
              </a:rPr>
              <a:t>(</a:t>
            </a:r>
            <a:r>
              <a:rPr lang="zh-TW" altLang="en-US" sz="1600" b="1" dirty="0" smtClean="0">
                <a:solidFill>
                  <a:srgbClr val="7B0A14"/>
                </a:solidFill>
                <a:latin typeface="標楷體" panose="03000509000000000000" pitchFamily="65" charset="-120"/>
                <a:ea typeface="標楷體" panose="03000509000000000000" pitchFamily="65" charset="-120"/>
              </a:rPr>
              <a:t>標準化商品</a:t>
            </a:r>
            <a:r>
              <a:rPr lang="en-US" altLang="zh-TW" sz="1600" b="1" dirty="0" smtClean="0">
                <a:solidFill>
                  <a:srgbClr val="7B0A14"/>
                </a:solidFill>
                <a:latin typeface="標楷體" panose="03000509000000000000" pitchFamily="65" charset="-120"/>
                <a:ea typeface="標楷體" panose="03000509000000000000" pitchFamily="65" charset="-120"/>
              </a:rPr>
              <a:t>)</a:t>
            </a:r>
            <a:endParaRPr lang="zh-TW" altLang="en-US" sz="1600" b="1" dirty="0" smtClean="0">
              <a:solidFill>
                <a:srgbClr val="7B0A14"/>
              </a:solidFill>
              <a:latin typeface="標楷體" panose="03000509000000000000" pitchFamily="65" charset="-120"/>
              <a:ea typeface="標楷體" panose="03000509000000000000" pitchFamily="65" charset="-120"/>
            </a:endParaRPr>
          </a:p>
        </p:txBody>
      </p:sp>
      <p:sp>
        <p:nvSpPr>
          <p:cNvPr id="61" name="Rectangle 17"/>
          <p:cNvSpPr>
            <a:spLocks noChangeArrowheads="1"/>
          </p:cNvSpPr>
          <p:nvPr/>
        </p:nvSpPr>
        <p:spPr bwMode="blackWhite">
          <a:xfrm>
            <a:off x="4661669" y="2477177"/>
            <a:ext cx="1878012" cy="254000"/>
          </a:xfrm>
          <a:prstGeom prst="rect">
            <a:avLst/>
          </a:prstGeom>
          <a:noFill/>
          <a:ln w="9525" algn="ctr">
            <a:noFill/>
            <a:miter lim="800000"/>
            <a:headEnd/>
            <a:tailEnd/>
          </a:ln>
          <a:effectLst/>
        </p:spPr>
        <p:txBody>
          <a:bodyPr wrap="none" lIns="63500" tIns="0" rIns="64800" bIns="0" anchor="ctr"/>
          <a:lstStyle/>
          <a:p>
            <a:pPr fontAlgn="base">
              <a:spcBef>
                <a:spcPct val="20000"/>
              </a:spcBef>
              <a:spcAft>
                <a:spcPct val="20000"/>
              </a:spcAft>
              <a:buSzPct val="90000"/>
            </a:pPr>
            <a:r>
              <a:rPr lang="zh-TW" altLang="en-US" sz="1600" b="1" dirty="0" smtClean="0">
                <a:solidFill>
                  <a:srgbClr val="7B0A14"/>
                </a:solidFill>
                <a:latin typeface="標楷體" panose="03000509000000000000" pitchFamily="65" charset="-120"/>
                <a:ea typeface="標楷體" panose="03000509000000000000" pitchFamily="65" charset="-120"/>
              </a:rPr>
              <a:t>扣繳率</a:t>
            </a:r>
            <a:r>
              <a:rPr lang="en-US" altLang="zh-TW" sz="1600" b="1" dirty="0" smtClean="0">
                <a:solidFill>
                  <a:srgbClr val="7B0A14"/>
                </a:solidFill>
                <a:latin typeface="標楷體" panose="03000509000000000000" pitchFamily="65" charset="-120"/>
                <a:ea typeface="標楷體" panose="03000509000000000000" pitchFamily="65" charset="-120"/>
              </a:rPr>
              <a:t>20%</a:t>
            </a:r>
            <a:endParaRPr lang="zh-TW" altLang="en-US" sz="1600" b="1" dirty="0" smtClean="0">
              <a:solidFill>
                <a:srgbClr val="7B0A14"/>
              </a:solidFill>
              <a:latin typeface="標楷體" panose="03000509000000000000" pitchFamily="65" charset="-120"/>
              <a:ea typeface="標楷體" panose="03000509000000000000" pitchFamily="65" charset="-120"/>
            </a:endParaRPr>
          </a:p>
        </p:txBody>
      </p:sp>
      <p:sp>
        <p:nvSpPr>
          <p:cNvPr id="62" name="Line 18"/>
          <p:cNvSpPr>
            <a:spLocks noChangeShapeType="1"/>
          </p:cNvSpPr>
          <p:nvPr/>
        </p:nvSpPr>
        <p:spPr bwMode="blackWhite">
          <a:xfrm>
            <a:off x="4066356" y="2604177"/>
            <a:ext cx="566738" cy="0"/>
          </a:xfrm>
          <a:prstGeom prst="line">
            <a:avLst/>
          </a:prstGeom>
          <a:noFill/>
          <a:ln w="25400">
            <a:solidFill>
              <a:schemeClr val="accent1"/>
            </a:solidFill>
            <a:round/>
            <a:headEnd/>
            <a:tailEnd type="triangle" w="med" len="med"/>
          </a:ln>
          <a:effectLst/>
        </p:spPr>
        <p:txBody>
          <a:bodyPr lIns="63500" tIns="0" rIns="64800" bIns="0"/>
          <a:lstStyle/>
          <a:p>
            <a:pPr fontAlgn="base">
              <a:spcBef>
                <a:spcPct val="20000"/>
              </a:spcBef>
              <a:spcAft>
                <a:spcPct val="20000"/>
              </a:spcAft>
              <a:buSzPct val="90000"/>
            </a:pPr>
            <a:endParaRPr lang="zh-TW" altLang="en-US" sz="2000" smtClean="0">
              <a:solidFill>
                <a:srgbClr val="BF0509"/>
              </a:solidFill>
              <a:latin typeface="標楷體" panose="03000509000000000000" pitchFamily="65" charset="-120"/>
              <a:ea typeface="標楷體" panose="03000509000000000000" pitchFamily="65" charset="-120"/>
            </a:endParaRPr>
          </a:p>
        </p:txBody>
      </p:sp>
      <p:sp>
        <p:nvSpPr>
          <p:cNvPr id="63" name="Rectangle 19"/>
          <p:cNvSpPr>
            <a:spLocks noChangeArrowheads="1"/>
          </p:cNvSpPr>
          <p:nvPr/>
        </p:nvSpPr>
        <p:spPr bwMode="blackWhite">
          <a:xfrm>
            <a:off x="4661668" y="2967714"/>
            <a:ext cx="3366715" cy="277986"/>
          </a:xfrm>
          <a:prstGeom prst="rect">
            <a:avLst/>
          </a:prstGeom>
          <a:noFill/>
          <a:ln w="9525" algn="ctr">
            <a:noFill/>
            <a:miter lim="800000"/>
            <a:headEnd/>
            <a:tailEnd/>
          </a:ln>
          <a:effectLst/>
        </p:spPr>
        <p:txBody>
          <a:bodyPr wrap="none" lIns="63500" tIns="0" rIns="64800" bIns="0" anchor="ctr"/>
          <a:lstStyle/>
          <a:p>
            <a:pPr fontAlgn="base">
              <a:spcBef>
                <a:spcPct val="20000"/>
              </a:spcBef>
              <a:spcAft>
                <a:spcPct val="20000"/>
              </a:spcAft>
              <a:buSzPct val="90000"/>
            </a:pPr>
            <a:r>
              <a:rPr lang="zh-TW" altLang="en-US" sz="1600" b="1" dirty="0" smtClean="0">
                <a:solidFill>
                  <a:srgbClr val="7B0A14"/>
                </a:solidFill>
                <a:latin typeface="標楷體" panose="03000509000000000000" pitchFamily="65" charset="-120"/>
                <a:ea typeface="標楷體" panose="03000509000000000000" pitchFamily="65" charset="-120"/>
              </a:rPr>
              <a:t>申請適用租稅協定</a:t>
            </a:r>
            <a:r>
              <a:rPr lang="en-US" altLang="zh-TW" sz="1600" b="1" dirty="0" smtClean="0">
                <a:solidFill>
                  <a:srgbClr val="7B0A14"/>
                </a:solidFill>
                <a:latin typeface="標楷體" panose="03000509000000000000" pitchFamily="65" charset="-120"/>
                <a:ea typeface="標楷體" panose="03000509000000000000" pitchFamily="65" charset="-120"/>
              </a:rPr>
              <a:t>(</a:t>
            </a:r>
            <a:r>
              <a:rPr lang="zh-TW" altLang="en-US" sz="1600" b="1" dirty="0" smtClean="0">
                <a:solidFill>
                  <a:srgbClr val="7B0A14"/>
                </a:solidFill>
                <a:latin typeface="標楷體" panose="03000509000000000000" pitchFamily="65" charset="-120"/>
                <a:ea typeface="標楷體" panose="03000509000000000000" pitchFamily="65" charset="-120"/>
              </a:rPr>
              <a:t>扣繳率</a:t>
            </a:r>
            <a:r>
              <a:rPr lang="en-US" altLang="zh-TW" sz="1600" b="1" dirty="0" smtClean="0">
                <a:solidFill>
                  <a:srgbClr val="7B0A14"/>
                </a:solidFill>
                <a:latin typeface="標楷體" panose="03000509000000000000" pitchFamily="65" charset="-120"/>
                <a:ea typeface="標楷體" panose="03000509000000000000" pitchFamily="65" charset="-120"/>
              </a:rPr>
              <a:t>10~15%)</a:t>
            </a:r>
            <a:endParaRPr lang="zh-TW" altLang="en-US" sz="1600" b="1" dirty="0" smtClean="0">
              <a:solidFill>
                <a:srgbClr val="7B0A14"/>
              </a:solidFill>
              <a:latin typeface="標楷體" panose="03000509000000000000" pitchFamily="65" charset="-120"/>
              <a:ea typeface="標楷體" panose="03000509000000000000" pitchFamily="65" charset="-120"/>
            </a:endParaRPr>
          </a:p>
        </p:txBody>
      </p:sp>
      <p:sp>
        <p:nvSpPr>
          <p:cNvPr id="64" name="Line 20"/>
          <p:cNvSpPr>
            <a:spLocks noChangeShapeType="1"/>
          </p:cNvSpPr>
          <p:nvPr/>
        </p:nvSpPr>
        <p:spPr bwMode="blackWhite">
          <a:xfrm>
            <a:off x="4066356" y="3094714"/>
            <a:ext cx="0" cy="542925"/>
          </a:xfrm>
          <a:prstGeom prst="line">
            <a:avLst/>
          </a:prstGeom>
          <a:noFill/>
          <a:ln w="25400">
            <a:solidFill>
              <a:schemeClr val="accent1"/>
            </a:solidFill>
            <a:round/>
            <a:headEnd/>
            <a:tailEnd/>
          </a:ln>
          <a:effectLst/>
        </p:spPr>
        <p:txBody>
          <a:bodyPr lIns="63500" tIns="0" rIns="64800" bIns="0"/>
          <a:lstStyle/>
          <a:p>
            <a:pPr fontAlgn="base">
              <a:spcBef>
                <a:spcPct val="20000"/>
              </a:spcBef>
              <a:spcAft>
                <a:spcPct val="20000"/>
              </a:spcAft>
              <a:buSzPct val="90000"/>
            </a:pPr>
            <a:endParaRPr lang="zh-TW" altLang="en-US" sz="2000" smtClean="0">
              <a:solidFill>
                <a:srgbClr val="BF0509"/>
              </a:solidFill>
              <a:latin typeface="標楷體" panose="03000509000000000000" pitchFamily="65" charset="-120"/>
              <a:ea typeface="標楷體" panose="03000509000000000000" pitchFamily="65" charset="-120"/>
            </a:endParaRPr>
          </a:p>
        </p:txBody>
      </p:sp>
      <p:sp>
        <p:nvSpPr>
          <p:cNvPr id="65" name="Line 21"/>
          <p:cNvSpPr>
            <a:spLocks noChangeShapeType="1"/>
          </p:cNvSpPr>
          <p:nvPr/>
        </p:nvSpPr>
        <p:spPr bwMode="blackWhite">
          <a:xfrm>
            <a:off x="4067944" y="3637639"/>
            <a:ext cx="566737" cy="0"/>
          </a:xfrm>
          <a:prstGeom prst="line">
            <a:avLst/>
          </a:prstGeom>
          <a:noFill/>
          <a:ln w="25400">
            <a:solidFill>
              <a:schemeClr val="accent1"/>
            </a:solidFill>
            <a:round/>
            <a:headEnd/>
            <a:tailEnd type="triangle" w="med" len="med"/>
          </a:ln>
          <a:effectLst/>
        </p:spPr>
        <p:txBody>
          <a:bodyPr lIns="63500" tIns="0" rIns="64800" bIns="0"/>
          <a:lstStyle/>
          <a:p>
            <a:pPr fontAlgn="base">
              <a:spcBef>
                <a:spcPct val="20000"/>
              </a:spcBef>
              <a:spcAft>
                <a:spcPct val="20000"/>
              </a:spcAft>
              <a:buSzPct val="90000"/>
            </a:pPr>
            <a:endParaRPr lang="zh-TW" altLang="en-US" sz="2000" smtClean="0">
              <a:solidFill>
                <a:srgbClr val="BF0509"/>
              </a:solidFill>
              <a:latin typeface="標楷體" panose="03000509000000000000" pitchFamily="65" charset="-120"/>
              <a:ea typeface="標楷體" panose="03000509000000000000" pitchFamily="65" charset="-120"/>
            </a:endParaRPr>
          </a:p>
        </p:txBody>
      </p:sp>
      <p:sp>
        <p:nvSpPr>
          <p:cNvPr id="66" name="Rectangle 22"/>
          <p:cNvSpPr>
            <a:spLocks noChangeArrowheads="1"/>
          </p:cNvSpPr>
          <p:nvPr/>
        </p:nvSpPr>
        <p:spPr bwMode="blackWhite">
          <a:xfrm>
            <a:off x="4633094" y="3510638"/>
            <a:ext cx="3539306" cy="311125"/>
          </a:xfrm>
          <a:prstGeom prst="rect">
            <a:avLst/>
          </a:prstGeom>
          <a:noFill/>
          <a:ln w="9525" algn="ctr">
            <a:noFill/>
            <a:miter lim="800000"/>
            <a:headEnd/>
            <a:tailEnd/>
          </a:ln>
          <a:effectLst/>
        </p:spPr>
        <p:txBody>
          <a:bodyPr wrap="none" lIns="63500" tIns="0" rIns="64800" bIns="0" anchor="ctr"/>
          <a:lstStyle/>
          <a:p>
            <a:pPr fontAlgn="base">
              <a:spcBef>
                <a:spcPct val="20000"/>
              </a:spcBef>
              <a:spcAft>
                <a:spcPct val="20000"/>
              </a:spcAft>
              <a:buSzPct val="90000"/>
            </a:pPr>
            <a:r>
              <a:rPr lang="zh-TW" altLang="en-US" sz="1600" b="1" dirty="0" smtClean="0">
                <a:solidFill>
                  <a:srgbClr val="7B0A14"/>
                </a:solidFill>
                <a:latin typeface="標楷體" panose="03000509000000000000" pitchFamily="65" charset="-120"/>
                <a:ea typeface="標楷體" panose="03000509000000000000" pitchFamily="65" charset="-120"/>
              </a:rPr>
              <a:t>申請適用所</a:t>
            </a:r>
            <a:r>
              <a:rPr lang="en-US" altLang="zh-TW" sz="1600" b="1" dirty="0" smtClean="0">
                <a:solidFill>
                  <a:srgbClr val="7B0A14"/>
                </a:solidFill>
                <a:latin typeface="標楷體" panose="03000509000000000000" pitchFamily="65" charset="-120"/>
                <a:ea typeface="標楷體" panose="03000509000000000000" pitchFamily="65" charset="-120"/>
              </a:rPr>
              <a:t>#4</a:t>
            </a:r>
            <a:r>
              <a:rPr lang="zh-TW" altLang="en-US" sz="1600" b="1" dirty="0" smtClean="0">
                <a:solidFill>
                  <a:srgbClr val="7B0A14"/>
                </a:solidFill>
                <a:latin typeface="標楷體" panose="03000509000000000000" pitchFamily="65" charset="-120"/>
                <a:ea typeface="標楷體" panose="03000509000000000000" pitchFamily="65" charset="-120"/>
              </a:rPr>
              <a:t>條</a:t>
            </a:r>
            <a:r>
              <a:rPr lang="en-US" altLang="zh-TW" sz="1600" b="1" dirty="0" smtClean="0">
                <a:solidFill>
                  <a:srgbClr val="7B0A14"/>
                </a:solidFill>
                <a:latin typeface="標楷體" panose="03000509000000000000" pitchFamily="65" charset="-120"/>
                <a:ea typeface="標楷體" panose="03000509000000000000" pitchFamily="65" charset="-120"/>
              </a:rPr>
              <a:t>21</a:t>
            </a:r>
            <a:r>
              <a:rPr lang="zh-TW" altLang="en-US" sz="1600" b="1" dirty="0" smtClean="0">
                <a:solidFill>
                  <a:srgbClr val="7B0A14"/>
                </a:solidFill>
                <a:latin typeface="標楷體" panose="03000509000000000000" pitchFamily="65" charset="-120"/>
                <a:ea typeface="標楷體" panose="03000509000000000000" pitchFamily="65" charset="-120"/>
              </a:rPr>
              <a:t>款權利金免稅</a:t>
            </a:r>
            <a:r>
              <a:rPr lang="en-US" altLang="zh-TW" sz="1600" b="1" dirty="0" smtClean="0">
                <a:solidFill>
                  <a:srgbClr val="7B0A14"/>
                </a:solidFill>
                <a:latin typeface="標楷體" panose="03000509000000000000" pitchFamily="65" charset="-120"/>
                <a:ea typeface="標楷體" panose="03000509000000000000" pitchFamily="65" charset="-120"/>
              </a:rPr>
              <a:t>(0%)</a:t>
            </a:r>
            <a:endParaRPr lang="zh-TW" altLang="en-US" sz="1600" b="1" dirty="0" smtClean="0">
              <a:solidFill>
                <a:srgbClr val="7B0A14"/>
              </a:solidFill>
              <a:latin typeface="標楷體" panose="03000509000000000000" pitchFamily="65" charset="-120"/>
              <a:ea typeface="標楷體" panose="03000509000000000000" pitchFamily="65" charset="-120"/>
            </a:endParaRPr>
          </a:p>
        </p:txBody>
      </p:sp>
      <p:sp>
        <p:nvSpPr>
          <p:cNvPr id="67" name="Line 23"/>
          <p:cNvSpPr>
            <a:spLocks noChangeShapeType="1"/>
          </p:cNvSpPr>
          <p:nvPr/>
        </p:nvSpPr>
        <p:spPr bwMode="blackWhite">
          <a:xfrm>
            <a:off x="3563888" y="2577437"/>
            <a:ext cx="504056" cy="0"/>
          </a:xfrm>
          <a:prstGeom prst="line">
            <a:avLst/>
          </a:prstGeom>
          <a:noFill/>
          <a:ln w="25400">
            <a:solidFill>
              <a:schemeClr val="tx2"/>
            </a:solidFill>
            <a:round/>
            <a:headEnd/>
            <a:tailEnd/>
          </a:ln>
          <a:effectLst/>
        </p:spPr>
        <p:txBody>
          <a:bodyPr lIns="63500" tIns="0" rIns="64800" bIns="0"/>
          <a:lstStyle/>
          <a:p>
            <a:pPr fontAlgn="base">
              <a:spcBef>
                <a:spcPct val="20000"/>
              </a:spcBef>
              <a:spcAft>
                <a:spcPct val="20000"/>
              </a:spcAft>
              <a:buSzPct val="90000"/>
            </a:pPr>
            <a:endParaRPr lang="zh-TW" altLang="en-US" sz="2000" smtClean="0">
              <a:solidFill>
                <a:srgbClr val="BF0509"/>
              </a:solidFill>
              <a:latin typeface="標楷體" panose="03000509000000000000" pitchFamily="65" charset="-120"/>
              <a:ea typeface="標楷體" panose="03000509000000000000" pitchFamily="65" charset="-120"/>
            </a:endParaRPr>
          </a:p>
        </p:txBody>
      </p:sp>
      <p:sp>
        <p:nvSpPr>
          <p:cNvPr id="68" name="矩形 67"/>
          <p:cNvSpPr/>
          <p:nvPr/>
        </p:nvSpPr>
        <p:spPr>
          <a:xfrm>
            <a:off x="3507624" y="5992322"/>
            <a:ext cx="5274847" cy="338554"/>
          </a:xfrm>
          <a:prstGeom prst="rect">
            <a:avLst/>
          </a:prstGeom>
        </p:spPr>
        <p:txBody>
          <a:bodyPr wrap="square">
            <a:spAutoFit/>
          </a:bodyPr>
          <a:lstStyle/>
          <a:p>
            <a:r>
              <a:rPr lang="zh-TW" altLang="en-US" sz="1600" dirty="0" smtClean="0">
                <a:latin typeface="標楷體" panose="03000509000000000000" pitchFamily="65" charset="-120"/>
                <a:ea typeface="標楷體" panose="03000509000000000000" pitchFamily="65" charset="-120"/>
              </a:rPr>
              <a:t>註：如勞務提供者為大陸公司：不適用所得稅法</a:t>
            </a:r>
            <a:r>
              <a:rPr lang="en-US" altLang="zh-TW" sz="1600" dirty="0" smtClean="0">
                <a:latin typeface="標楷體" panose="03000509000000000000" pitchFamily="65" charset="-120"/>
                <a:ea typeface="標楷體" panose="03000509000000000000" pitchFamily="65" charset="-120"/>
              </a:rPr>
              <a:t>25</a:t>
            </a:r>
            <a:r>
              <a:rPr lang="zh-TW" altLang="en-US" sz="1600" dirty="0" smtClean="0">
                <a:latin typeface="標楷體" panose="03000509000000000000" pitchFamily="65" charset="-120"/>
                <a:ea typeface="標楷體" panose="03000509000000000000" pitchFamily="65" charset="-120"/>
              </a:rPr>
              <a:t>條</a:t>
            </a:r>
            <a:endParaRPr lang="zh-TW" altLang="en-US" sz="1600" dirty="0">
              <a:latin typeface="標楷體" panose="03000509000000000000" pitchFamily="65" charset="-120"/>
              <a:ea typeface="標楷體" panose="03000509000000000000" pitchFamily="65" charset="-120"/>
            </a:endParaRPr>
          </a:p>
        </p:txBody>
      </p:sp>
      <p:sp>
        <p:nvSpPr>
          <p:cNvPr id="69" name="圓角矩形 68"/>
          <p:cNvSpPr/>
          <p:nvPr/>
        </p:nvSpPr>
        <p:spPr bwMode="ltGray">
          <a:xfrm>
            <a:off x="755576" y="2309596"/>
            <a:ext cx="1224136" cy="473819"/>
          </a:xfrm>
          <a:prstGeom prst="round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bg1"/>
                </a:solidFill>
                <a:latin typeface="標楷體" panose="03000509000000000000" pitchFamily="65" charset="-120"/>
                <a:ea typeface="標楷體" panose="03000509000000000000" pitchFamily="65" charset="-120"/>
              </a:rPr>
              <a:t>授權使用</a:t>
            </a:r>
          </a:p>
        </p:txBody>
      </p:sp>
      <p:sp>
        <p:nvSpPr>
          <p:cNvPr id="70" name="圓角矩形 69"/>
          <p:cNvSpPr/>
          <p:nvPr/>
        </p:nvSpPr>
        <p:spPr bwMode="ltGray">
          <a:xfrm>
            <a:off x="755576" y="4284048"/>
            <a:ext cx="1296144" cy="473819"/>
          </a:xfrm>
          <a:prstGeom prst="round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bg1"/>
                </a:solidFill>
                <a:latin typeface="標楷體" panose="03000509000000000000" pitchFamily="65" charset="-120"/>
                <a:ea typeface="標楷體" panose="03000509000000000000" pitchFamily="65" charset="-120"/>
              </a:rPr>
              <a:t>受託研發</a:t>
            </a:r>
          </a:p>
        </p:txBody>
      </p:sp>
      <p:sp>
        <p:nvSpPr>
          <p:cNvPr id="110" name="Line 7"/>
          <p:cNvSpPr>
            <a:spLocks noChangeShapeType="1"/>
          </p:cNvSpPr>
          <p:nvPr/>
        </p:nvSpPr>
        <p:spPr bwMode="blackWhite">
          <a:xfrm>
            <a:off x="2195736" y="1661523"/>
            <a:ext cx="504056" cy="0"/>
          </a:xfrm>
          <a:prstGeom prst="line">
            <a:avLst/>
          </a:prstGeom>
          <a:noFill/>
          <a:ln w="25400">
            <a:solidFill>
              <a:schemeClr val="tx2"/>
            </a:solidFill>
            <a:round/>
            <a:headEnd/>
            <a:tailEnd type="triangle" w="med" len="med"/>
          </a:ln>
          <a:effectLst/>
        </p:spPr>
        <p:txBody>
          <a:bodyPr lIns="63500" tIns="0" rIns="64800" bIns="0"/>
          <a:lstStyle/>
          <a:p>
            <a:pPr fontAlgn="base">
              <a:spcBef>
                <a:spcPct val="20000"/>
              </a:spcBef>
              <a:spcAft>
                <a:spcPct val="20000"/>
              </a:spcAft>
              <a:buSzPct val="90000"/>
            </a:pPr>
            <a:endParaRPr lang="zh-TW" altLang="en-US" sz="2000" smtClean="0">
              <a:solidFill>
                <a:srgbClr val="BF0509"/>
              </a:solidFill>
              <a:latin typeface="標楷體" panose="03000509000000000000" pitchFamily="65" charset="-120"/>
              <a:ea typeface="標楷體" panose="03000509000000000000" pitchFamily="65" charset="-120"/>
            </a:endParaRPr>
          </a:p>
        </p:txBody>
      </p:sp>
      <p:sp>
        <p:nvSpPr>
          <p:cNvPr id="111" name="Rectangle 8"/>
          <p:cNvSpPr>
            <a:spLocks noChangeArrowheads="1"/>
          </p:cNvSpPr>
          <p:nvPr/>
        </p:nvSpPr>
        <p:spPr bwMode="blackWhite">
          <a:xfrm>
            <a:off x="2771800" y="1124744"/>
            <a:ext cx="2448272" cy="1016769"/>
          </a:xfrm>
          <a:prstGeom prst="rect">
            <a:avLst/>
          </a:prstGeom>
          <a:noFill/>
          <a:ln w="9525" algn="ctr">
            <a:noFill/>
            <a:miter lim="800000"/>
            <a:headEnd/>
            <a:tailEnd/>
          </a:ln>
          <a:effectLst/>
        </p:spPr>
        <p:txBody>
          <a:bodyPr wrap="none" lIns="63500" tIns="0" rIns="64800" bIns="0" anchor="ctr"/>
          <a:lstStyle/>
          <a:p>
            <a:pPr fontAlgn="base">
              <a:spcBef>
                <a:spcPct val="20000"/>
              </a:spcBef>
              <a:spcAft>
                <a:spcPct val="20000"/>
              </a:spcAft>
              <a:buSzPct val="90000"/>
            </a:pPr>
            <a:r>
              <a:rPr lang="zh-TW" altLang="en-US" b="1" dirty="0" smtClean="0">
                <a:solidFill>
                  <a:srgbClr val="7B0A14"/>
                </a:solidFill>
                <a:latin typeface="標楷體" panose="03000509000000000000" pitchFamily="65" charset="-120"/>
                <a:ea typeface="標楷體" panose="03000509000000000000" pitchFamily="65" charset="-120"/>
              </a:rPr>
              <a:t>財產交易所得 </a:t>
            </a:r>
            <a:r>
              <a:rPr lang="en-US" altLang="zh-TW" b="1" dirty="0" smtClean="0">
                <a:solidFill>
                  <a:srgbClr val="7B0A14"/>
                </a:solidFill>
                <a:latin typeface="標楷體" panose="03000509000000000000" pitchFamily="65" charset="-120"/>
                <a:ea typeface="標楷體" panose="03000509000000000000" pitchFamily="65" charset="-120"/>
              </a:rPr>
              <a:t>/ </a:t>
            </a:r>
            <a:r>
              <a:rPr lang="zh-TW" altLang="en-US" b="1" dirty="0" smtClean="0">
                <a:solidFill>
                  <a:srgbClr val="7B0A14"/>
                </a:solidFill>
                <a:latin typeface="標楷體" panose="03000509000000000000" pitchFamily="65" charset="-120"/>
                <a:ea typeface="標楷體" panose="03000509000000000000" pitchFamily="65" charset="-120"/>
              </a:rPr>
              <a:t>權利金</a:t>
            </a:r>
            <a:endParaRPr lang="en-US" altLang="zh-TW" sz="1600" b="1" dirty="0" smtClean="0">
              <a:solidFill>
                <a:srgbClr val="7B0A14"/>
              </a:solidFill>
              <a:latin typeface="標楷體" panose="03000509000000000000" pitchFamily="65" charset="-120"/>
              <a:ea typeface="標楷體" panose="03000509000000000000" pitchFamily="65" charset="-120"/>
            </a:endParaRPr>
          </a:p>
        </p:txBody>
      </p:sp>
      <p:sp>
        <p:nvSpPr>
          <p:cNvPr id="112" name="圓角矩形 111"/>
          <p:cNvSpPr/>
          <p:nvPr/>
        </p:nvSpPr>
        <p:spPr bwMode="ltGray">
          <a:xfrm>
            <a:off x="755576" y="1445499"/>
            <a:ext cx="1368152" cy="432048"/>
          </a:xfrm>
          <a:prstGeom prst="round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bg1"/>
                </a:solidFill>
                <a:latin typeface="標楷體" panose="03000509000000000000" pitchFamily="65" charset="-120"/>
                <a:ea typeface="標楷體" panose="03000509000000000000" pitchFamily="65" charset="-120"/>
              </a:rPr>
              <a:t>出售專利權</a:t>
            </a:r>
          </a:p>
        </p:txBody>
      </p:sp>
      <p:sp>
        <p:nvSpPr>
          <p:cNvPr id="113" name="Rectangle 17"/>
          <p:cNvSpPr>
            <a:spLocks noChangeArrowheads="1"/>
          </p:cNvSpPr>
          <p:nvPr/>
        </p:nvSpPr>
        <p:spPr bwMode="blackWhite">
          <a:xfrm>
            <a:off x="5862340" y="1517507"/>
            <a:ext cx="1878012" cy="254000"/>
          </a:xfrm>
          <a:prstGeom prst="rect">
            <a:avLst/>
          </a:prstGeom>
          <a:noFill/>
          <a:ln w="9525" algn="ctr">
            <a:noFill/>
            <a:miter lim="800000"/>
            <a:headEnd/>
            <a:tailEnd/>
          </a:ln>
          <a:effectLst/>
        </p:spPr>
        <p:txBody>
          <a:bodyPr wrap="none" lIns="63500" tIns="0" rIns="64800" bIns="0" anchor="ctr"/>
          <a:lstStyle/>
          <a:p>
            <a:pPr fontAlgn="base">
              <a:spcBef>
                <a:spcPct val="20000"/>
              </a:spcBef>
              <a:spcAft>
                <a:spcPct val="20000"/>
              </a:spcAft>
              <a:buSzPct val="90000"/>
            </a:pPr>
            <a:r>
              <a:rPr lang="zh-TW" altLang="en-US" sz="1600" b="1" dirty="0" smtClean="0">
                <a:solidFill>
                  <a:srgbClr val="7B0A14"/>
                </a:solidFill>
                <a:latin typeface="標楷體" panose="03000509000000000000" pitchFamily="65" charset="-120"/>
                <a:ea typeface="標楷體" panose="03000509000000000000" pitchFamily="65" charset="-120"/>
              </a:rPr>
              <a:t>扣繳率 </a:t>
            </a:r>
            <a:r>
              <a:rPr lang="en-US" altLang="zh-TW" sz="1600" b="1" dirty="0" smtClean="0">
                <a:solidFill>
                  <a:srgbClr val="7B0A14"/>
                </a:solidFill>
                <a:latin typeface="標楷體" panose="03000509000000000000" pitchFamily="65" charset="-120"/>
                <a:ea typeface="標楷體" panose="03000509000000000000" pitchFamily="65" charset="-120"/>
              </a:rPr>
              <a:t>0%/20%</a:t>
            </a:r>
            <a:endParaRPr lang="zh-TW" altLang="en-US" sz="1600" b="1" dirty="0" smtClean="0">
              <a:solidFill>
                <a:srgbClr val="7B0A14"/>
              </a:solidFill>
              <a:latin typeface="標楷體" panose="03000509000000000000" pitchFamily="65" charset="-120"/>
              <a:ea typeface="標楷體" panose="03000509000000000000" pitchFamily="65" charset="-120"/>
            </a:endParaRPr>
          </a:p>
        </p:txBody>
      </p:sp>
      <p:sp>
        <p:nvSpPr>
          <p:cNvPr id="114" name="Line 18"/>
          <p:cNvSpPr>
            <a:spLocks noChangeShapeType="1"/>
          </p:cNvSpPr>
          <p:nvPr/>
        </p:nvSpPr>
        <p:spPr bwMode="blackWhite">
          <a:xfrm>
            <a:off x="5267027" y="1661523"/>
            <a:ext cx="566738" cy="0"/>
          </a:xfrm>
          <a:prstGeom prst="line">
            <a:avLst/>
          </a:prstGeom>
          <a:noFill/>
          <a:ln w="25400">
            <a:solidFill>
              <a:schemeClr val="accent1"/>
            </a:solidFill>
            <a:round/>
            <a:headEnd/>
            <a:tailEnd type="triangle" w="med" len="med"/>
          </a:ln>
          <a:effectLst/>
        </p:spPr>
        <p:txBody>
          <a:bodyPr lIns="63500" tIns="0" rIns="64800" bIns="0"/>
          <a:lstStyle/>
          <a:p>
            <a:pPr fontAlgn="base">
              <a:spcBef>
                <a:spcPct val="20000"/>
              </a:spcBef>
              <a:spcAft>
                <a:spcPct val="20000"/>
              </a:spcAft>
              <a:buSzPct val="90000"/>
            </a:pPr>
            <a:r>
              <a:rPr lang="zh-TW" altLang="en-US" sz="2000" dirty="0" smtClean="0">
                <a:solidFill>
                  <a:srgbClr val="BF0509"/>
                </a:solidFill>
                <a:latin typeface="標楷體" panose="03000509000000000000" pitchFamily="65" charset="-120"/>
                <a:ea typeface="標楷體" panose="03000509000000000000" pitchFamily="65" charset="-120"/>
              </a:rPr>
              <a:t>              </a:t>
            </a:r>
          </a:p>
        </p:txBody>
      </p:sp>
      <p:sp>
        <p:nvSpPr>
          <p:cNvPr id="115" name="Rectangle 19"/>
          <p:cNvSpPr>
            <a:spLocks noChangeArrowheads="1"/>
          </p:cNvSpPr>
          <p:nvPr/>
        </p:nvSpPr>
        <p:spPr bwMode="blackWhite">
          <a:xfrm>
            <a:off x="4767684" y="5431376"/>
            <a:ext cx="4014787" cy="257795"/>
          </a:xfrm>
          <a:prstGeom prst="rect">
            <a:avLst/>
          </a:prstGeom>
          <a:noFill/>
          <a:ln w="9525" algn="ctr">
            <a:noFill/>
            <a:miter lim="800000"/>
            <a:headEnd/>
            <a:tailEnd/>
          </a:ln>
          <a:effectLst/>
        </p:spPr>
        <p:txBody>
          <a:bodyPr wrap="none" lIns="63500" tIns="0" rIns="64800" bIns="0" anchor="ctr"/>
          <a:lstStyle/>
          <a:p>
            <a:pPr fontAlgn="base">
              <a:spcBef>
                <a:spcPct val="20000"/>
              </a:spcBef>
              <a:spcAft>
                <a:spcPct val="20000"/>
              </a:spcAft>
              <a:buSzPct val="90000"/>
            </a:pPr>
            <a:r>
              <a:rPr lang="zh-TW" altLang="en-US" sz="1600" b="1" dirty="0" smtClean="0">
                <a:solidFill>
                  <a:srgbClr val="7B0A14"/>
                </a:solidFill>
                <a:latin typeface="標楷體" panose="03000509000000000000" pitchFamily="65" charset="-120"/>
                <a:ea typeface="標楷體" panose="03000509000000000000" pitchFamily="65" charset="-120"/>
              </a:rPr>
              <a:t>申請依所得貢獻度計稅</a:t>
            </a:r>
          </a:p>
        </p:txBody>
      </p:sp>
    </p:spTree>
    <p:extLst>
      <p:ext uri="{BB962C8B-B14F-4D97-AF65-F5344CB8AC3E}">
        <p14:creationId xmlns:p14="http://schemas.microsoft.com/office/powerpoint/2010/main" xmlns="" val="33374006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42</a:t>
            </a:fld>
            <a:endParaRPr lang="zh-TW" altLang="en-US"/>
          </a:p>
        </p:txBody>
      </p:sp>
      <p:sp>
        <p:nvSpPr>
          <p:cNvPr id="5" name="Rectangle 2"/>
          <p:cNvSpPr txBox="1">
            <a:spLocks noChangeArrowheads="1"/>
          </p:cNvSpPr>
          <p:nvPr/>
        </p:nvSpPr>
        <p:spPr>
          <a:xfrm>
            <a:off x="107504" y="188640"/>
            <a:ext cx="8844289"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600" b="1" dirty="0" smtClean="0">
                <a:latin typeface="標楷體" pitchFamily="65" charset="-120"/>
                <a:ea typeface="標楷體" pitchFamily="65" charset="-120"/>
              </a:rPr>
              <a:t>2.7</a:t>
            </a:r>
            <a:r>
              <a:rPr lang="zh-TW" altLang="en-US" sz="3600" b="1" dirty="0" smtClean="0">
                <a:latin typeface="標楷體" pitchFamily="65" charset="-120"/>
                <a:ea typeface="標楷體" pitchFamily="65" charset="-120"/>
              </a:rPr>
              <a:t> 移轉訂價</a:t>
            </a:r>
            <a:r>
              <a:rPr lang="en-US" altLang="zh-TW" sz="3600" b="1" dirty="0" smtClean="0">
                <a:latin typeface="標楷體" pitchFamily="65" charset="-120"/>
                <a:ea typeface="標楷體" pitchFamily="65" charset="-120"/>
              </a:rPr>
              <a:t>(</a:t>
            </a:r>
            <a:r>
              <a:rPr lang="en-US" altLang="zh-TW" sz="3600" b="1" dirty="0">
                <a:latin typeface="標楷體" pitchFamily="65" charset="-120"/>
                <a:ea typeface="標楷體" pitchFamily="65" charset="-120"/>
              </a:rPr>
              <a:t>Transfer </a:t>
            </a:r>
            <a:r>
              <a:rPr lang="en-US" altLang="zh-TW" sz="3600" b="1" dirty="0" err="1" smtClean="0">
                <a:latin typeface="標楷體" pitchFamily="65" charset="-120"/>
                <a:ea typeface="標楷體" pitchFamily="65" charset="-120"/>
              </a:rPr>
              <a:t>Pricing,TP</a:t>
            </a:r>
            <a:r>
              <a:rPr lang="en-US" altLang="zh-TW" sz="3600" b="1" dirty="0">
                <a:latin typeface="標楷體" pitchFamily="65" charset="-120"/>
                <a:ea typeface="標楷體" pitchFamily="65" charset="-120"/>
              </a:rPr>
              <a:t>)</a:t>
            </a:r>
            <a:endParaRPr lang="en-US" altLang="zh-TW" sz="4000" b="1" dirty="0" smtClean="0">
              <a:latin typeface="標楷體" pitchFamily="65" charset="-120"/>
              <a:ea typeface="標楷體" pitchFamily="65" charset="-120"/>
            </a:endParaRPr>
          </a:p>
        </p:txBody>
      </p:sp>
      <p:sp>
        <p:nvSpPr>
          <p:cNvPr id="38" name="Text Box 4"/>
          <p:cNvSpPr txBox="1">
            <a:spLocks noChangeArrowheads="1"/>
          </p:cNvSpPr>
          <p:nvPr/>
        </p:nvSpPr>
        <p:spPr bwMode="auto">
          <a:xfrm>
            <a:off x="1133475" y="4867722"/>
            <a:ext cx="6873875" cy="1193800"/>
          </a:xfrm>
          <a:prstGeom prst="rect">
            <a:avLst/>
          </a:prstGeom>
          <a:noFill/>
          <a:ln w="9525">
            <a:noFill/>
            <a:miter lim="800000"/>
            <a:headEnd/>
            <a:tailEnd/>
          </a:ln>
        </p:spPr>
        <p:txBody>
          <a:bodyPr>
            <a:spAutoFit/>
          </a:bodyPr>
          <a:lstStyle/>
          <a:p>
            <a:pPr marL="193675" indent="-193675" algn="l">
              <a:lnSpc>
                <a:spcPct val="120000"/>
              </a:lnSpc>
              <a:spcBef>
                <a:spcPct val="20000"/>
              </a:spcBef>
              <a:buClr>
                <a:schemeClr val="tx1"/>
              </a:buClr>
              <a:buFontTx/>
              <a:buChar char="•"/>
            </a:pPr>
            <a:r>
              <a:rPr lang="zh-TW" altLang="en-US" sz="1800" dirty="0">
                <a:latin typeface="標楷體" pitchFamily="65" charset="-120"/>
                <a:ea typeface="標楷體" pitchFamily="65" charset="-120"/>
              </a:rPr>
              <a:t>各公司的移轉訂價</a:t>
            </a: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含購入成本訂價</a:t>
            </a: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及所留利潤合理嗎</a:t>
            </a:r>
            <a:r>
              <a:rPr lang="en-US" altLang="zh-TW" sz="1800" dirty="0">
                <a:latin typeface="標楷體" pitchFamily="65" charset="-120"/>
                <a:ea typeface="標楷體" pitchFamily="65" charset="-120"/>
              </a:rPr>
              <a:t>?</a:t>
            </a:r>
          </a:p>
          <a:p>
            <a:pPr marL="193675" indent="-193675" algn="l">
              <a:lnSpc>
                <a:spcPct val="120000"/>
              </a:lnSpc>
              <a:spcBef>
                <a:spcPct val="20000"/>
              </a:spcBef>
              <a:buClr>
                <a:schemeClr val="tx1"/>
              </a:buClr>
              <a:buFontTx/>
              <a:buChar char="•"/>
            </a:pPr>
            <a:r>
              <a:rPr lang="zh-TW" altLang="en-US" sz="1800" dirty="0">
                <a:latin typeface="標楷體" pitchFamily="65" charset="-120"/>
                <a:ea typeface="標楷體" pitchFamily="65" charset="-120"/>
              </a:rPr>
              <a:t>如何向海關申報進口價格</a:t>
            </a:r>
            <a:r>
              <a:rPr lang="en-US" altLang="zh-TW" sz="1800" dirty="0">
                <a:latin typeface="標楷體" pitchFamily="65" charset="-120"/>
                <a:ea typeface="標楷體" pitchFamily="65" charset="-120"/>
              </a:rPr>
              <a:t>?</a:t>
            </a:r>
          </a:p>
          <a:p>
            <a:pPr marL="193675" indent="-193675" algn="l">
              <a:lnSpc>
                <a:spcPct val="120000"/>
              </a:lnSpc>
              <a:spcBef>
                <a:spcPct val="20000"/>
              </a:spcBef>
              <a:buClr>
                <a:schemeClr val="tx1"/>
              </a:buClr>
              <a:buFontTx/>
              <a:buChar char="•"/>
            </a:pPr>
            <a:r>
              <a:rPr lang="zh-TW" altLang="en-US" sz="1800" dirty="0">
                <a:latin typeface="標楷體" pitchFamily="65" charset="-120"/>
                <a:ea typeface="標楷體" pitchFamily="65" charset="-120"/>
              </a:rPr>
              <a:t>怎樣決定價格及利潤才合理</a:t>
            </a:r>
            <a:r>
              <a:rPr lang="en-US" altLang="zh-TW" sz="1800" dirty="0">
                <a:latin typeface="標楷體" pitchFamily="65" charset="-120"/>
                <a:ea typeface="標楷體" pitchFamily="65" charset="-120"/>
              </a:rPr>
              <a:t>?</a:t>
            </a:r>
          </a:p>
        </p:txBody>
      </p:sp>
      <p:sp>
        <p:nvSpPr>
          <p:cNvPr id="39" name="Text Box 5"/>
          <p:cNvSpPr txBox="1">
            <a:spLocks noChangeArrowheads="1"/>
          </p:cNvSpPr>
          <p:nvPr/>
        </p:nvSpPr>
        <p:spPr bwMode="auto">
          <a:xfrm>
            <a:off x="996950" y="4143822"/>
            <a:ext cx="701675" cy="406400"/>
          </a:xfrm>
          <a:prstGeom prst="rect">
            <a:avLst/>
          </a:prstGeom>
          <a:noFill/>
          <a:ln w="9525">
            <a:solidFill>
              <a:srgbClr val="A11D26"/>
            </a:solidFill>
            <a:miter lim="800000"/>
            <a:headEnd/>
            <a:tailEnd/>
          </a:ln>
        </p:spPr>
        <p:txBody>
          <a:bodyPr wrap="none">
            <a:spAutoFit/>
          </a:bodyPr>
          <a:lstStyle/>
          <a:p>
            <a:pPr algn="l"/>
            <a:r>
              <a:rPr lang="zh-TW" altLang="en-US" sz="2000">
                <a:latin typeface="標楷體" panose="03000509000000000000" pitchFamily="65" charset="-120"/>
                <a:ea typeface="標楷體" panose="03000509000000000000" pitchFamily="65" charset="-120"/>
              </a:rPr>
              <a:t>問題</a:t>
            </a:r>
          </a:p>
        </p:txBody>
      </p:sp>
      <p:sp>
        <p:nvSpPr>
          <p:cNvPr id="40" name="Line 6"/>
          <p:cNvSpPr>
            <a:spLocks noChangeShapeType="1"/>
          </p:cNvSpPr>
          <p:nvPr/>
        </p:nvSpPr>
        <p:spPr bwMode="auto">
          <a:xfrm>
            <a:off x="692150" y="2315518"/>
            <a:ext cx="720725" cy="0"/>
          </a:xfrm>
          <a:prstGeom prst="line">
            <a:avLst/>
          </a:prstGeom>
          <a:noFill/>
          <a:ln w="9525">
            <a:solidFill>
              <a:srgbClr val="A11D26"/>
            </a:solidFill>
            <a:round/>
            <a:headEnd/>
            <a:tailEnd type="triangle" w="med" len="med"/>
          </a:ln>
        </p:spPr>
        <p:txBody>
          <a:bodyPr/>
          <a:lstStyle/>
          <a:p>
            <a:endParaRPr lang="zh-TW" altLang="en-US">
              <a:latin typeface="標楷體" panose="03000509000000000000" pitchFamily="65" charset="-120"/>
              <a:ea typeface="標楷體" panose="03000509000000000000" pitchFamily="65" charset="-120"/>
            </a:endParaRPr>
          </a:p>
        </p:txBody>
      </p:sp>
      <p:sp>
        <p:nvSpPr>
          <p:cNvPr id="41" name="Text Box 7"/>
          <p:cNvSpPr txBox="1">
            <a:spLocks noChangeArrowheads="1"/>
          </p:cNvSpPr>
          <p:nvPr/>
        </p:nvSpPr>
        <p:spPr bwMode="auto">
          <a:xfrm>
            <a:off x="727075" y="2315518"/>
            <a:ext cx="685800" cy="738664"/>
          </a:xfrm>
          <a:prstGeom prst="rect">
            <a:avLst/>
          </a:prstGeom>
          <a:noFill/>
          <a:ln w="9525">
            <a:noFill/>
            <a:miter lim="800000"/>
            <a:headEnd/>
            <a:tailEnd/>
          </a:ln>
        </p:spPr>
        <p:txBody>
          <a:bodyPr>
            <a:spAutoFit/>
          </a:bodyPr>
          <a:lstStyle/>
          <a:p>
            <a:pPr algn="l"/>
            <a:r>
              <a:rPr lang="zh-TW" altLang="en-US" sz="1400">
                <a:latin typeface="標楷體" pitchFamily="65" charset="-120"/>
                <a:ea typeface="標楷體" pitchFamily="65" charset="-120"/>
              </a:rPr>
              <a:t>生產成本：</a:t>
            </a:r>
            <a:r>
              <a:rPr lang="en-US" altLang="zh-TW" sz="1400">
                <a:latin typeface="標楷體" pitchFamily="65" charset="-120"/>
                <a:ea typeface="標楷體" pitchFamily="65" charset="-120"/>
              </a:rPr>
              <a:t>$100</a:t>
            </a:r>
          </a:p>
        </p:txBody>
      </p:sp>
      <p:grpSp>
        <p:nvGrpSpPr>
          <p:cNvPr id="42" name="Group 19"/>
          <p:cNvGrpSpPr>
            <a:grpSpLocks/>
          </p:cNvGrpSpPr>
          <p:nvPr/>
        </p:nvGrpSpPr>
        <p:grpSpPr bwMode="auto">
          <a:xfrm>
            <a:off x="3290888" y="1934518"/>
            <a:ext cx="1123950" cy="1143000"/>
            <a:chOff x="1584" y="1104"/>
            <a:chExt cx="708" cy="720"/>
          </a:xfrm>
        </p:grpSpPr>
        <p:sp>
          <p:nvSpPr>
            <p:cNvPr id="71" name="Text Box 8"/>
            <p:cNvSpPr txBox="1">
              <a:spLocks noChangeArrowheads="1"/>
            </p:cNvSpPr>
            <p:nvPr/>
          </p:nvSpPr>
          <p:spPr bwMode="auto">
            <a:xfrm>
              <a:off x="1590" y="1104"/>
              <a:ext cx="698" cy="720"/>
            </a:xfrm>
            <a:prstGeom prst="rect">
              <a:avLst/>
            </a:prstGeom>
            <a:noFill/>
            <a:ln w="9525">
              <a:solidFill>
                <a:srgbClr val="A11D26"/>
              </a:solidFill>
              <a:miter lim="800000"/>
              <a:headEnd/>
              <a:tailEnd/>
            </a:ln>
          </p:spPr>
          <p:txBody>
            <a:bodyPr/>
            <a:lstStyle/>
            <a:p>
              <a:r>
                <a:rPr lang="zh-TW" altLang="en-US" sz="1800">
                  <a:latin typeface="標楷體" pitchFamily="65" charset="-120"/>
                  <a:ea typeface="標楷體" pitchFamily="65" charset="-120"/>
                </a:rPr>
                <a:t>台灣公司</a:t>
              </a:r>
            </a:p>
            <a:p>
              <a:endParaRPr lang="zh-TW" altLang="en-US" sz="1800">
                <a:latin typeface="標楷體" pitchFamily="65" charset="-120"/>
                <a:ea typeface="標楷體" pitchFamily="65" charset="-120"/>
              </a:endParaRPr>
            </a:p>
            <a:p>
              <a:r>
                <a:rPr lang="en-US" altLang="zh-TW" sz="1800">
                  <a:latin typeface="標楷體" pitchFamily="65" charset="-120"/>
                  <a:ea typeface="標楷體" pitchFamily="65" charset="-120"/>
                </a:rPr>
                <a:t>P2</a:t>
              </a:r>
            </a:p>
          </p:txBody>
        </p:sp>
        <p:sp>
          <p:nvSpPr>
            <p:cNvPr id="72" name="Line 9"/>
            <p:cNvSpPr>
              <a:spLocks noChangeShapeType="1"/>
            </p:cNvSpPr>
            <p:nvPr/>
          </p:nvSpPr>
          <p:spPr bwMode="auto">
            <a:xfrm>
              <a:off x="1584" y="1392"/>
              <a:ext cx="708" cy="0"/>
            </a:xfrm>
            <a:prstGeom prst="line">
              <a:avLst/>
            </a:prstGeom>
            <a:noFill/>
            <a:ln w="9525">
              <a:solidFill>
                <a:srgbClr val="A11D26"/>
              </a:solidFill>
              <a:round/>
              <a:headEnd/>
              <a:tailEnd/>
            </a:ln>
          </p:spPr>
          <p:txBody>
            <a:bodyPr/>
            <a:lstStyle/>
            <a:p>
              <a:endParaRPr lang="zh-TW" altLang="en-US">
                <a:latin typeface="標楷體" panose="03000509000000000000" pitchFamily="65" charset="-120"/>
                <a:ea typeface="標楷體" panose="03000509000000000000" pitchFamily="65" charset="-120"/>
              </a:endParaRPr>
            </a:p>
          </p:txBody>
        </p:sp>
      </p:grpSp>
      <p:sp>
        <p:nvSpPr>
          <p:cNvPr id="73" name="Line 10"/>
          <p:cNvSpPr>
            <a:spLocks noChangeShapeType="1"/>
          </p:cNvSpPr>
          <p:nvPr/>
        </p:nvSpPr>
        <p:spPr bwMode="auto">
          <a:xfrm>
            <a:off x="2670175" y="2315518"/>
            <a:ext cx="571500" cy="0"/>
          </a:xfrm>
          <a:prstGeom prst="line">
            <a:avLst/>
          </a:prstGeom>
          <a:noFill/>
          <a:ln w="9525">
            <a:solidFill>
              <a:srgbClr val="A11D26"/>
            </a:solidFill>
            <a:round/>
            <a:headEnd/>
            <a:tailEnd type="triangle" w="med" len="med"/>
          </a:ln>
        </p:spPr>
        <p:txBody>
          <a:bodyPr/>
          <a:lstStyle/>
          <a:p>
            <a:endParaRPr lang="zh-TW" altLang="en-US">
              <a:latin typeface="標楷體" panose="03000509000000000000" pitchFamily="65" charset="-120"/>
              <a:ea typeface="標楷體" panose="03000509000000000000" pitchFamily="65" charset="-120"/>
            </a:endParaRPr>
          </a:p>
        </p:txBody>
      </p:sp>
      <p:sp>
        <p:nvSpPr>
          <p:cNvPr id="74" name="Text Box 14"/>
          <p:cNvSpPr txBox="1">
            <a:spLocks noChangeArrowheads="1"/>
          </p:cNvSpPr>
          <p:nvPr/>
        </p:nvSpPr>
        <p:spPr bwMode="auto">
          <a:xfrm>
            <a:off x="2632075" y="2391718"/>
            <a:ext cx="685800" cy="523220"/>
          </a:xfrm>
          <a:prstGeom prst="rect">
            <a:avLst/>
          </a:prstGeom>
          <a:noFill/>
          <a:ln w="9525">
            <a:noFill/>
            <a:miter lim="800000"/>
            <a:headEnd/>
            <a:tailEnd/>
          </a:ln>
        </p:spPr>
        <p:txBody>
          <a:bodyPr>
            <a:spAutoFit/>
          </a:bodyPr>
          <a:lstStyle/>
          <a:p>
            <a:pPr algn="l"/>
            <a:r>
              <a:rPr lang="zh-TW" altLang="en-US" sz="1400">
                <a:latin typeface="標楷體" pitchFamily="65" charset="-120"/>
                <a:ea typeface="標楷體" pitchFamily="65" charset="-120"/>
              </a:rPr>
              <a:t>售價：</a:t>
            </a:r>
            <a:r>
              <a:rPr lang="en-US" altLang="zh-TW" sz="1400">
                <a:latin typeface="標楷體" pitchFamily="65" charset="-120"/>
                <a:ea typeface="標楷體" pitchFamily="65" charset="-120"/>
              </a:rPr>
              <a:t>$105</a:t>
            </a:r>
          </a:p>
        </p:txBody>
      </p:sp>
      <p:sp>
        <p:nvSpPr>
          <p:cNvPr id="75" name="Text Box 17"/>
          <p:cNvSpPr txBox="1">
            <a:spLocks noChangeArrowheads="1"/>
          </p:cNvSpPr>
          <p:nvPr/>
        </p:nvSpPr>
        <p:spPr bwMode="auto">
          <a:xfrm>
            <a:off x="6954838" y="3579168"/>
            <a:ext cx="1158875" cy="569912"/>
          </a:xfrm>
          <a:prstGeom prst="rect">
            <a:avLst/>
          </a:prstGeom>
          <a:noFill/>
          <a:ln w="9525">
            <a:solidFill>
              <a:srgbClr val="A11D26"/>
            </a:solidFill>
            <a:miter lim="800000"/>
            <a:headEnd/>
            <a:tailEnd/>
          </a:ln>
        </p:spPr>
        <p:txBody>
          <a:bodyPr anchor="ctr"/>
          <a:lstStyle/>
          <a:p>
            <a:r>
              <a:rPr lang="zh-TW" altLang="en-US" sz="1800">
                <a:latin typeface="標楷體" panose="03000509000000000000" pitchFamily="65" charset="-120"/>
                <a:ea typeface="標楷體" panose="03000509000000000000" pitchFamily="65" charset="-120"/>
              </a:rPr>
              <a:t>客戶</a:t>
            </a:r>
          </a:p>
        </p:txBody>
      </p:sp>
      <p:grpSp>
        <p:nvGrpSpPr>
          <p:cNvPr id="76" name="Group 21"/>
          <p:cNvGrpSpPr>
            <a:grpSpLocks/>
          </p:cNvGrpSpPr>
          <p:nvPr/>
        </p:nvGrpSpPr>
        <p:grpSpPr bwMode="auto">
          <a:xfrm>
            <a:off x="1489075" y="1934518"/>
            <a:ext cx="1108075" cy="1143000"/>
            <a:chOff x="1296" y="1152"/>
            <a:chExt cx="698" cy="720"/>
          </a:xfrm>
        </p:grpSpPr>
        <p:sp>
          <p:nvSpPr>
            <p:cNvPr id="77" name="Text Box 18"/>
            <p:cNvSpPr txBox="1">
              <a:spLocks noChangeArrowheads="1"/>
            </p:cNvSpPr>
            <p:nvPr/>
          </p:nvSpPr>
          <p:spPr bwMode="auto">
            <a:xfrm>
              <a:off x="1296" y="1152"/>
              <a:ext cx="698" cy="720"/>
            </a:xfrm>
            <a:prstGeom prst="rect">
              <a:avLst/>
            </a:prstGeom>
            <a:noFill/>
            <a:ln w="9525">
              <a:solidFill>
                <a:srgbClr val="A11D26"/>
              </a:solidFill>
              <a:miter lim="800000"/>
              <a:headEnd/>
              <a:tailEnd/>
            </a:ln>
          </p:spPr>
          <p:txBody>
            <a:bodyPr/>
            <a:lstStyle/>
            <a:p>
              <a:r>
                <a:rPr lang="zh-TW" altLang="en-US" sz="1800" dirty="0">
                  <a:latin typeface="標楷體" pitchFamily="65" charset="-120"/>
                  <a:ea typeface="標楷體" pitchFamily="65" charset="-120"/>
                </a:rPr>
                <a:t>大陸公司</a:t>
              </a:r>
            </a:p>
            <a:p>
              <a:endParaRPr lang="zh-TW" altLang="en-US" sz="1800" dirty="0">
                <a:latin typeface="標楷體" pitchFamily="65" charset="-120"/>
                <a:ea typeface="標楷體" pitchFamily="65" charset="-120"/>
              </a:endParaRPr>
            </a:p>
            <a:p>
              <a:r>
                <a:rPr lang="en-US" altLang="zh-TW" sz="1800" dirty="0">
                  <a:latin typeface="標楷體" pitchFamily="65" charset="-120"/>
                  <a:ea typeface="標楷體" pitchFamily="65" charset="-120"/>
                </a:rPr>
                <a:t>P1</a:t>
              </a:r>
            </a:p>
          </p:txBody>
        </p:sp>
        <p:sp>
          <p:nvSpPr>
            <p:cNvPr id="78" name="Line 20"/>
            <p:cNvSpPr>
              <a:spLocks noChangeShapeType="1"/>
            </p:cNvSpPr>
            <p:nvPr/>
          </p:nvSpPr>
          <p:spPr bwMode="auto">
            <a:xfrm>
              <a:off x="1303" y="1426"/>
              <a:ext cx="680" cy="0"/>
            </a:xfrm>
            <a:prstGeom prst="line">
              <a:avLst/>
            </a:prstGeom>
            <a:noFill/>
            <a:ln w="9525">
              <a:solidFill>
                <a:srgbClr val="A11D26"/>
              </a:solidFill>
              <a:round/>
              <a:headEnd/>
              <a:tailEnd/>
            </a:ln>
          </p:spPr>
          <p:txBody>
            <a:bodyPr/>
            <a:lstStyle/>
            <a:p>
              <a:endParaRPr lang="zh-TW" altLang="en-US">
                <a:latin typeface="標楷體" panose="03000509000000000000" pitchFamily="65" charset="-120"/>
                <a:ea typeface="標楷體" panose="03000509000000000000" pitchFamily="65" charset="-120"/>
              </a:endParaRPr>
            </a:p>
          </p:txBody>
        </p:sp>
      </p:grpSp>
      <p:sp>
        <p:nvSpPr>
          <p:cNvPr id="79" name="Line 22"/>
          <p:cNvSpPr>
            <a:spLocks noChangeShapeType="1"/>
          </p:cNvSpPr>
          <p:nvPr/>
        </p:nvSpPr>
        <p:spPr bwMode="auto">
          <a:xfrm>
            <a:off x="4460875" y="2315518"/>
            <a:ext cx="571500" cy="0"/>
          </a:xfrm>
          <a:prstGeom prst="line">
            <a:avLst/>
          </a:prstGeom>
          <a:noFill/>
          <a:ln w="9525">
            <a:solidFill>
              <a:srgbClr val="A11D26"/>
            </a:solidFill>
            <a:round/>
            <a:headEnd/>
            <a:tailEnd type="triangle" w="med" len="med"/>
          </a:ln>
        </p:spPr>
        <p:txBody>
          <a:bodyPr/>
          <a:lstStyle/>
          <a:p>
            <a:endParaRPr lang="zh-TW" altLang="en-US">
              <a:latin typeface="標楷體" panose="03000509000000000000" pitchFamily="65" charset="-120"/>
              <a:ea typeface="標楷體" panose="03000509000000000000" pitchFamily="65" charset="-120"/>
            </a:endParaRPr>
          </a:p>
        </p:txBody>
      </p:sp>
      <p:sp>
        <p:nvSpPr>
          <p:cNvPr id="80" name="Text Box 23"/>
          <p:cNvSpPr txBox="1">
            <a:spLocks noChangeArrowheads="1"/>
          </p:cNvSpPr>
          <p:nvPr/>
        </p:nvSpPr>
        <p:spPr bwMode="auto">
          <a:xfrm>
            <a:off x="4460875" y="2391718"/>
            <a:ext cx="685800" cy="523220"/>
          </a:xfrm>
          <a:prstGeom prst="rect">
            <a:avLst/>
          </a:prstGeom>
          <a:noFill/>
          <a:ln w="9525">
            <a:noFill/>
            <a:miter lim="800000"/>
            <a:headEnd/>
            <a:tailEnd/>
          </a:ln>
        </p:spPr>
        <p:txBody>
          <a:bodyPr>
            <a:spAutoFit/>
          </a:bodyPr>
          <a:lstStyle/>
          <a:p>
            <a:pPr algn="l"/>
            <a:r>
              <a:rPr lang="zh-TW" altLang="en-US" sz="1400">
                <a:latin typeface="標楷體" pitchFamily="65" charset="-120"/>
                <a:ea typeface="標楷體" pitchFamily="65" charset="-120"/>
              </a:rPr>
              <a:t>售價：</a:t>
            </a:r>
            <a:r>
              <a:rPr lang="en-US" altLang="zh-TW" sz="1400">
                <a:latin typeface="標楷體" pitchFamily="65" charset="-120"/>
                <a:ea typeface="標楷體" pitchFamily="65" charset="-120"/>
              </a:rPr>
              <a:t>$110</a:t>
            </a:r>
          </a:p>
        </p:txBody>
      </p:sp>
      <p:grpSp>
        <p:nvGrpSpPr>
          <p:cNvPr id="81" name="Group 27"/>
          <p:cNvGrpSpPr>
            <a:grpSpLocks/>
          </p:cNvGrpSpPr>
          <p:nvPr/>
        </p:nvGrpSpPr>
        <p:grpSpPr bwMode="auto">
          <a:xfrm>
            <a:off x="5146675" y="1934518"/>
            <a:ext cx="1295400" cy="1143000"/>
            <a:chOff x="3600" y="1152"/>
            <a:chExt cx="816" cy="720"/>
          </a:xfrm>
        </p:grpSpPr>
        <p:sp>
          <p:nvSpPr>
            <p:cNvPr id="82" name="Text Box 25"/>
            <p:cNvSpPr txBox="1">
              <a:spLocks noChangeArrowheads="1"/>
            </p:cNvSpPr>
            <p:nvPr/>
          </p:nvSpPr>
          <p:spPr bwMode="auto">
            <a:xfrm>
              <a:off x="3607" y="1152"/>
              <a:ext cx="804" cy="720"/>
            </a:xfrm>
            <a:prstGeom prst="rect">
              <a:avLst/>
            </a:prstGeom>
            <a:noFill/>
            <a:ln w="9525">
              <a:solidFill>
                <a:srgbClr val="A11D26"/>
              </a:solidFill>
              <a:miter lim="800000"/>
              <a:headEnd/>
              <a:tailEnd/>
            </a:ln>
          </p:spPr>
          <p:txBody>
            <a:bodyPr/>
            <a:lstStyle/>
            <a:p>
              <a:r>
                <a:rPr lang="zh-TW" altLang="en-US" sz="1800">
                  <a:latin typeface="標楷體" pitchFamily="65" charset="-120"/>
                  <a:ea typeface="標楷體" pitchFamily="65" charset="-120"/>
                </a:rPr>
                <a:t>境外公司</a:t>
              </a:r>
              <a:r>
                <a:rPr lang="en-US" altLang="zh-TW" sz="1800">
                  <a:latin typeface="標楷體" pitchFamily="65" charset="-120"/>
                  <a:ea typeface="標楷體" pitchFamily="65" charset="-120"/>
                </a:rPr>
                <a:t>(</a:t>
              </a:r>
              <a:r>
                <a:rPr lang="zh-TW" altLang="en-US" sz="1800">
                  <a:latin typeface="標楷體" pitchFamily="65" charset="-120"/>
                  <a:ea typeface="標楷體" pitchFamily="65" charset="-120"/>
                </a:rPr>
                <a:t>如</a:t>
              </a:r>
              <a:r>
                <a:rPr lang="en-US" altLang="zh-TW" sz="1800">
                  <a:latin typeface="標楷體" pitchFamily="65" charset="-120"/>
                  <a:ea typeface="標楷體" pitchFamily="65" charset="-120"/>
                </a:rPr>
                <a:t>Samoa)</a:t>
              </a:r>
            </a:p>
            <a:p>
              <a:pPr>
                <a:spcBef>
                  <a:spcPct val="55000"/>
                </a:spcBef>
              </a:pPr>
              <a:r>
                <a:rPr lang="en-US" altLang="zh-TW" sz="1800">
                  <a:latin typeface="標楷體" pitchFamily="65" charset="-120"/>
                  <a:ea typeface="標楷體" pitchFamily="65" charset="-120"/>
                </a:rPr>
                <a:t>P3</a:t>
              </a:r>
            </a:p>
          </p:txBody>
        </p:sp>
        <p:sp>
          <p:nvSpPr>
            <p:cNvPr id="83" name="Line 26"/>
            <p:cNvSpPr>
              <a:spLocks noChangeShapeType="1"/>
            </p:cNvSpPr>
            <p:nvPr/>
          </p:nvSpPr>
          <p:spPr bwMode="auto">
            <a:xfrm>
              <a:off x="3600" y="1536"/>
              <a:ext cx="816" cy="0"/>
            </a:xfrm>
            <a:prstGeom prst="line">
              <a:avLst/>
            </a:prstGeom>
            <a:noFill/>
            <a:ln w="9525">
              <a:solidFill>
                <a:srgbClr val="A11D26"/>
              </a:solidFill>
              <a:round/>
              <a:headEnd/>
              <a:tailEnd/>
            </a:ln>
          </p:spPr>
          <p:txBody>
            <a:bodyPr/>
            <a:lstStyle/>
            <a:p>
              <a:endParaRPr lang="zh-TW" altLang="en-US">
                <a:latin typeface="標楷體" panose="03000509000000000000" pitchFamily="65" charset="-120"/>
                <a:ea typeface="標楷體" panose="03000509000000000000" pitchFamily="65" charset="-120"/>
              </a:endParaRPr>
            </a:p>
          </p:txBody>
        </p:sp>
      </p:grpSp>
      <p:sp>
        <p:nvSpPr>
          <p:cNvPr id="84" name="Line 28"/>
          <p:cNvSpPr>
            <a:spLocks noChangeShapeType="1"/>
          </p:cNvSpPr>
          <p:nvPr/>
        </p:nvSpPr>
        <p:spPr bwMode="auto">
          <a:xfrm>
            <a:off x="6442075" y="2315518"/>
            <a:ext cx="376238" cy="0"/>
          </a:xfrm>
          <a:prstGeom prst="line">
            <a:avLst/>
          </a:prstGeom>
          <a:noFill/>
          <a:ln w="9525">
            <a:solidFill>
              <a:srgbClr val="A11D26"/>
            </a:solidFill>
            <a:round/>
            <a:headEnd/>
            <a:tailEnd type="triangle" w="med" len="med"/>
          </a:ln>
        </p:spPr>
        <p:txBody>
          <a:bodyPr/>
          <a:lstStyle/>
          <a:p>
            <a:endParaRPr lang="zh-TW" altLang="en-US">
              <a:latin typeface="標楷體" panose="03000509000000000000" pitchFamily="65" charset="-120"/>
              <a:ea typeface="標楷體" panose="03000509000000000000" pitchFamily="65" charset="-120"/>
            </a:endParaRPr>
          </a:p>
        </p:txBody>
      </p:sp>
      <p:grpSp>
        <p:nvGrpSpPr>
          <p:cNvPr id="85" name="Group 33"/>
          <p:cNvGrpSpPr>
            <a:grpSpLocks/>
          </p:cNvGrpSpPr>
          <p:nvPr/>
        </p:nvGrpSpPr>
        <p:grpSpPr bwMode="auto">
          <a:xfrm>
            <a:off x="7016750" y="1934518"/>
            <a:ext cx="1031875" cy="1143000"/>
            <a:chOff x="4704" y="1152"/>
            <a:chExt cx="650" cy="720"/>
          </a:xfrm>
        </p:grpSpPr>
        <p:sp>
          <p:nvSpPr>
            <p:cNvPr id="86" name="Text Box 30"/>
            <p:cNvSpPr txBox="1">
              <a:spLocks noChangeArrowheads="1"/>
            </p:cNvSpPr>
            <p:nvPr/>
          </p:nvSpPr>
          <p:spPr bwMode="auto">
            <a:xfrm>
              <a:off x="4704" y="1152"/>
              <a:ext cx="650" cy="720"/>
            </a:xfrm>
            <a:prstGeom prst="rect">
              <a:avLst/>
            </a:prstGeom>
            <a:noFill/>
            <a:ln w="9525">
              <a:solidFill>
                <a:srgbClr val="A11D26"/>
              </a:solidFill>
              <a:miter lim="800000"/>
              <a:headEnd/>
              <a:tailEnd/>
            </a:ln>
          </p:spPr>
          <p:txBody>
            <a:bodyPr/>
            <a:lstStyle/>
            <a:p>
              <a:r>
                <a:rPr lang="zh-TW" altLang="en-US" sz="1800" dirty="0" smtClean="0">
                  <a:latin typeface="標楷體" pitchFamily="65" charset="-120"/>
                  <a:ea typeface="標楷體" pitchFamily="65" charset="-120"/>
                </a:rPr>
                <a:t>美國子公司</a:t>
              </a:r>
              <a:endParaRPr lang="zh-TW" altLang="en-US" sz="1800" dirty="0">
                <a:latin typeface="標楷體" pitchFamily="65" charset="-120"/>
                <a:ea typeface="標楷體" pitchFamily="65" charset="-120"/>
              </a:endParaRPr>
            </a:p>
            <a:p>
              <a:pPr>
                <a:spcBef>
                  <a:spcPct val="45000"/>
                </a:spcBef>
              </a:pPr>
              <a:r>
                <a:rPr lang="en-US" altLang="zh-TW" sz="1800" dirty="0">
                  <a:latin typeface="標楷體" pitchFamily="65" charset="-120"/>
                  <a:ea typeface="標楷體" pitchFamily="65" charset="-120"/>
                </a:rPr>
                <a:t>P4</a:t>
              </a:r>
            </a:p>
          </p:txBody>
        </p:sp>
        <p:sp>
          <p:nvSpPr>
            <p:cNvPr id="87" name="Line 31"/>
            <p:cNvSpPr>
              <a:spLocks noChangeShapeType="1"/>
            </p:cNvSpPr>
            <p:nvPr/>
          </p:nvSpPr>
          <p:spPr bwMode="auto">
            <a:xfrm>
              <a:off x="4711" y="1536"/>
              <a:ext cx="633" cy="0"/>
            </a:xfrm>
            <a:prstGeom prst="line">
              <a:avLst/>
            </a:prstGeom>
            <a:noFill/>
            <a:ln w="9525">
              <a:solidFill>
                <a:srgbClr val="A11D26"/>
              </a:solidFill>
              <a:round/>
              <a:headEnd/>
              <a:tailEnd/>
            </a:ln>
          </p:spPr>
          <p:txBody>
            <a:bodyPr/>
            <a:lstStyle/>
            <a:p>
              <a:endParaRPr lang="zh-TW" altLang="en-US">
                <a:latin typeface="標楷體" panose="03000509000000000000" pitchFamily="65" charset="-120"/>
                <a:ea typeface="標楷體" panose="03000509000000000000" pitchFamily="65" charset="-120"/>
              </a:endParaRPr>
            </a:p>
          </p:txBody>
        </p:sp>
      </p:grpSp>
      <p:sp>
        <p:nvSpPr>
          <p:cNvPr id="88" name="Text Box 32"/>
          <p:cNvSpPr txBox="1">
            <a:spLocks noChangeArrowheads="1"/>
          </p:cNvSpPr>
          <p:nvPr/>
        </p:nvSpPr>
        <p:spPr bwMode="auto">
          <a:xfrm>
            <a:off x="6407150" y="2391718"/>
            <a:ext cx="685800" cy="523220"/>
          </a:xfrm>
          <a:prstGeom prst="rect">
            <a:avLst/>
          </a:prstGeom>
          <a:noFill/>
          <a:ln w="9525">
            <a:noFill/>
            <a:miter lim="800000"/>
            <a:headEnd/>
            <a:tailEnd/>
          </a:ln>
        </p:spPr>
        <p:txBody>
          <a:bodyPr>
            <a:spAutoFit/>
          </a:bodyPr>
          <a:lstStyle/>
          <a:p>
            <a:pPr algn="l"/>
            <a:r>
              <a:rPr lang="zh-TW" altLang="en-US" sz="1400">
                <a:latin typeface="標楷體" pitchFamily="65" charset="-120"/>
                <a:ea typeface="標楷體" pitchFamily="65" charset="-120"/>
              </a:rPr>
              <a:t>售價：</a:t>
            </a:r>
            <a:r>
              <a:rPr lang="en-US" altLang="zh-TW" sz="1400">
                <a:latin typeface="標楷體" pitchFamily="65" charset="-120"/>
                <a:ea typeface="標楷體" pitchFamily="65" charset="-120"/>
              </a:rPr>
              <a:t>$150</a:t>
            </a:r>
          </a:p>
        </p:txBody>
      </p:sp>
      <p:sp>
        <p:nvSpPr>
          <p:cNvPr id="89" name="Line 34"/>
          <p:cNvSpPr>
            <a:spLocks noChangeShapeType="1"/>
          </p:cNvSpPr>
          <p:nvPr/>
        </p:nvSpPr>
        <p:spPr bwMode="auto">
          <a:xfrm>
            <a:off x="7539038" y="3074343"/>
            <a:ext cx="0" cy="493712"/>
          </a:xfrm>
          <a:prstGeom prst="line">
            <a:avLst/>
          </a:prstGeom>
          <a:noFill/>
          <a:ln w="9525">
            <a:solidFill>
              <a:srgbClr val="A11D26"/>
            </a:solidFill>
            <a:round/>
            <a:headEnd/>
            <a:tailEnd type="triangle" w="med" len="med"/>
          </a:ln>
        </p:spPr>
        <p:txBody>
          <a:bodyPr/>
          <a:lstStyle/>
          <a:p>
            <a:endParaRPr lang="zh-TW" altLang="en-US">
              <a:latin typeface="標楷體" panose="03000509000000000000" pitchFamily="65" charset="-120"/>
              <a:ea typeface="標楷體" panose="03000509000000000000" pitchFamily="65" charset="-120"/>
            </a:endParaRPr>
          </a:p>
        </p:txBody>
      </p:sp>
      <p:sp>
        <p:nvSpPr>
          <p:cNvPr id="90" name="矩形 89"/>
          <p:cNvSpPr/>
          <p:nvPr/>
        </p:nvSpPr>
        <p:spPr>
          <a:xfrm>
            <a:off x="611560" y="1340768"/>
            <a:ext cx="2444900" cy="369332"/>
          </a:xfrm>
          <a:prstGeom prst="rect">
            <a:avLst/>
          </a:prstGeom>
        </p:spPr>
        <p:txBody>
          <a:bodyPr wrap="none">
            <a:spAutoFit/>
          </a:bodyPr>
          <a:lstStyle/>
          <a:p>
            <a:pPr>
              <a:buFont typeface="Wingdings" pitchFamily="2" charset="2"/>
              <a:buChar char="Ø"/>
            </a:pPr>
            <a:r>
              <a:rPr lang="zh-TW" altLang="en-US" b="1" dirty="0" smtClean="0">
                <a:latin typeface="標楷體" panose="03000509000000000000" pitchFamily="65" charset="-120"/>
                <a:ea typeface="標楷體" panose="03000509000000000000" pitchFamily="65" charset="-120"/>
              </a:rPr>
              <a:t>跨國關係企業間交易</a:t>
            </a:r>
          </a:p>
        </p:txBody>
      </p:sp>
    </p:spTree>
    <p:extLst>
      <p:ext uri="{BB962C8B-B14F-4D97-AF65-F5344CB8AC3E}">
        <p14:creationId xmlns:p14="http://schemas.microsoft.com/office/powerpoint/2010/main" xmlns="" val="244066550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41412" y="307504"/>
            <a:ext cx="8077200" cy="914400"/>
          </a:xfrm>
        </p:spPr>
        <p:txBody>
          <a:bodyPr>
            <a:normAutofit fontScale="90000"/>
          </a:bodyPr>
          <a:lstStyle/>
          <a:p>
            <a:r>
              <a:rPr lang="en-US" altLang="zh-TW" sz="4000" b="1" dirty="0" smtClean="0">
                <a:latin typeface="標楷體" panose="03000509000000000000" pitchFamily="65" charset="-120"/>
                <a:ea typeface="標楷體" panose="03000509000000000000" pitchFamily="65" charset="-120"/>
              </a:rPr>
              <a:t>2.8 </a:t>
            </a:r>
            <a:r>
              <a:rPr lang="zh-TW" altLang="en-US" sz="4000" b="1" dirty="0" smtClean="0">
                <a:latin typeface="標楷體" panose="03000509000000000000" pitchFamily="65" charset="-120"/>
                <a:ea typeface="標楷體" panose="03000509000000000000" pitchFamily="65" charset="-120"/>
              </a:rPr>
              <a:t>智慧財產權交易型態及稅務考量</a:t>
            </a:r>
            <a:endParaRPr lang="zh-TW" altLang="en-US" sz="4000" b="1" dirty="0">
              <a:latin typeface="標楷體" panose="03000509000000000000" pitchFamily="65" charset="-120"/>
              <a:ea typeface="標楷體" panose="03000509000000000000" pitchFamily="65" charset="-120"/>
            </a:endParaRPr>
          </a:p>
        </p:txBody>
      </p:sp>
      <p:sp>
        <p:nvSpPr>
          <p:cNvPr id="7" name="矩形 6"/>
          <p:cNvSpPr/>
          <p:nvPr/>
        </p:nvSpPr>
        <p:spPr bwMode="ltGray">
          <a:xfrm>
            <a:off x="755576" y="1412776"/>
            <a:ext cx="1728192" cy="720080"/>
          </a:xfrm>
          <a:prstGeom prst="rect">
            <a:avLst/>
          </a:prstGeom>
          <a:solidFill>
            <a:schemeClr val="tx2"/>
          </a:solid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b="1" dirty="0" smtClean="0">
                <a:solidFill>
                  <a:schemeClr val="bg1"/>
                </a:solidFill>
                <a:latin typeface="標楷體" panose="03000509000000000000" pitchFamily="65" charset="-120"/>
                <a:ea typeface="標楷體" panose="03000509000000000000" pitchFamily="65" charset="-120"/>
              </a:rPr>
              <a:t>(I)</a:t>
            </a:r>
          </a:p>
          <a:p>
            <a:pPr algn="ctr"/>
            <a:r>
              <a:rPr lang="zh-TW" altLang="en-US" b="1" dirty="0" smtClean="0">
                <a:solidFill>
                  <a:schemeClr val="bg1"/>
                </a:solidFill>
                <a:latin typeface="標楷體" panose="03000509000000000000" pitchFamily="65" charset="-120"/>
                <a:ea typeface="標楷體" panose="03000509000000000000" pitchFamily="65" charset="-120"/>
              </a:rPr>
              <a:t>取得</a:t>
            </a:r>
            <a:r>
              <a:rPr lang="en-US" altLang="zh-TW" b="1" dirty="0" smtClean="0">
                <a:solidFill>
                  <a:schemeClr val="bg1"/>
                </a:solidFill>
                <a:latin typeface="標楷體" panose="03000509000000000000" pitchFamily="65" charset="-120"/>
                <a:ea typeface="標楷體" panose="03000509000000000000" pitchFamily="65" charset="-120"/>
              </a:rPr>
              <a:t>/</a:t>
            </a:r>
            <a:r>
              <a:rPr lang="zh-TW" altLang="en-US" b="1" dirty="0" smtClean="0">
                <a:solidFill>
                  <a:schemeClr val="bg1"/>
                </a:solidFill>
                <a:latin typeface="標楷體" panose="03000509000000000000" pitchFamily="65" charset="-120"/>
                <a:ea typeface="標楷體" panose="03000509000000000000" pitchFamily="65" charset="-120"/>
              </a:rPr>
              <a:t>投入研發</a:t>
            </a:r>
          </a:p>
        </p:txBody>
      </p:sp>
      <p:sp>
        <p:nvSpPr>
          <p:cNvPr id="8" name="文字方塊 7"/>
          <p:cNvSpPr txBox="1"/>
          <p:nvPr/>
        </p:nvSpPr>
        <p:spPr>
          <a:xfrm>
            <a:off x="3635896" y="2348880"/>
            <a:ext cx="2304256" cy="1152128"/>
          </a:xfrm>
          <a:prstGeom prst="rect">
            <a:avLst/>
          </a:prstGeom>
          <a:noFill/>
        </p:spPr>
        <p:txBody>
          <a:bodyPr wrap="square" lIns="0" tIns="0" rIns="0" bIns="0" rtlCol="0">
            <a:noAutofit/>
          </a:bodyPr>
          <a:lstStyle/>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自用</a:t>
            </a:r>
            <a:endParaRPr lang="en-US" altLang="zh-TW" dirty="0" smtClean="0">
              <a:latin typeface="標楷體" panose="03000509000000000000" pitchFamily="65" charset="-120"/>
              <a:ea typeface="標楷體" panose="03000509000000000000" pitchFamily="65" charset="-120"/>
            </a:endParaRPr>
          </a:p>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授權</a:t>
            </a:r>
            <a:endParaRPr lang="en-US" altLang="zh-TW" dirty="0" smtClean="0">
              <a:latin typeface="標楷體" panose="03000509000000000000" pitchFamily="65" charset="-120"/>
              <a:ea typeface="標楷體" panose="03000509000000000000" pitchFamily="65" charset="-120"/>
            </a:endParaRPr>
          </a:p>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作價投資</a:t>
            </a:r>
            <a:endParaRPr lang="en-US" altLang="zh-TW" dirty="0" smtClean="0">
              <a:latin typeface="標楷體" panose="03000509000000000000" pitchFamily="65" charset="-120"/>
              <a:ea typeface="標楷體" panose="03000509000000000000" pitchFamily="65" charset="-120"/>
            </a:endParaRPr>
          </a:p>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授權集團公司使用</a:t>
            </a:r>
            <a:endParaRPr lang="en-US" altLang="zh-TW" dirty="0" smtClean="0">
              <a:latin typeface="標楷體" panose="03000509000000000000" pitchFamily="65" charset="-120"/>
              <a:ea typeface="標楷體" panose="03000509000000000000" pitchFamily="65" charset="-120"/>
            </a:endParaRPr>
          </a:p>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籌資</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融資</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證券化</a:t>
            </a:r>
          </a:p>
        </p:txBody>
      </p:sp>
      <p:sp>
        <p:nvSpPr>
          <p:cNvPr id="9" name="向右箭號 8"/>
          <p:cNvSpPr/>
          <p:nvPr/>
        </p:nvSpPr>
        <p:spPr bwMode="ltGray">
          <a:xfrm>
            <a:off x="2771800" y="1556792"/>
            <a:ext cx="504056" cy="432048"/>
          </a:xfrm>
          <a:prstGeom prst="rightArrow">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err="1" smtClean="0">
              <a:solidFill>
                <a:schemeClr val="bg1"/>
              </a:solidFill>
              <a:latin typeface="Georgia" pitchFamily="18" charset="0"/>
            </a:endParaRPr>
          </a:p>
        </p:txBody>
      </p:sp>
      <p:sp>
        <p:nvSpPr>
          <p:cNvPr id="11" name="矩形 10"/>
          <p:cNvSpPr/>
          <p:nvPr/>
        </p:nvSpPr>
        <p:spPr bwMode="ltGray">
          <a:xfrm>
            <a:off x="3635896" y="1412776"/>
            <a:ext cx="1728192" cy="720080"/>
          </a:xfrm>
          <a:prstGeom prst="rect">
            <a:avLst/>
          </a:prstGeom>
          <a:solidFill>
            <a:schemeClr val="tx2"/>
          </a:solid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b="1" dirty="0" smtClean="0">
                <a:solidFill>
                  <a:schemeClr val="bg1"/>
                </a:solidFill>
                <a:latin typeface="標楷體" panose="03000509000000000000" pitchFamily="65" charset="-120"/>
                <a:ea typeface="標楷體" panose="03000509000000000000" pitchFamily="65" charset="-120"/>
              </a:rPr>
              <a:t>(II)</a:t>
            </a:r>
            <a:r>
              <a:rPr lang="zh-TW" altLang="en-US" b="1" dirty="0" smtClean="0">
                <a:solidFill>
                  <a:schemeClr val="bg1"/>
                </a:solidFill>
                <a:latin typeface="標楷體" panose="03000509000000000000" pitchFamily="65" charset="-120"/>
                <a:ea typeface="標楷體" panose="03000509000000000000" pitchFamily="65" charset="-120"/>
              </a:rPr>
              <a:t>規劃</a:t>
            </a:r>
            <a:r>
              <a:rPr lang="en-US" altLang="zh-TW" b="1" dirty="0" smtClean="0">
                <a:solidFill>
                  <a:schemeClr val="bg1"/>
                </a:solidFill>
                <a:latin typeface="標楷體" panose="03000509000000000000" pitchFamily="65" charset="-120"/>
                <a:ea typeface="標楷體" panose="03000509000000000000" pitchFamily="65" charset="-120"/>
              </a:rPr>
              <a:t>/</a:t>
            </a:r>
            <a:r>
              <a:rPr lang="zh-TW" altLang="en-US" b="1" dirty="0" smtClean="0">
                <a:solidFill>
                  <a:schemeClr val="bg1"/>
                </a:solidFill>
                <a:latin typeface="標楷體" panose="03000509000000000000" pitchFamily="65" charset="-120"/>
                <a:ea typeface="標楷體" panose="03000509000000000000" pitchFamily="65" charset="-120"/>
              </a:rPr>
              <a:t>運用</a:t>
            </a:r>
          </a:p>
        </p:txBody>
      </p:sp>
      <p:sp>
        <p:nvSpPr>
          <p:cNvPr id="12" name="矩形 11"/>
          <p:cNvSpPr/>
          <p:nvPr/>
        </p:nvSpPr>
        <p:spPr bwMode="ltGray">
          <a:xfrm>
            <a:off x="6588224" y="1412776"/>
            <a:ext cx="1728192" cy="720080"/>
          </a:xfrm>
          <a:prstGeom prst="rect">
            <a:avLst/>
          </a:prstGeom>
          <a:solidFill>
            <a:schemeClr val="tx2"/>
          </a:solid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b="1" dirty="0" smtClean="0">
                <a:solidFill>
                  <a:schemeClr val="bg1"/>
                </a:solidFill>
                <a:latin typeface="標楷體" panose="03000509000000000000" pitchFamily="65" charset="-120"/>
                <a:ea typeface="標楷體" panose="03000509000000000000" pitchFamily="65" charset="-120"/>
              </a:rPr>
              <a:t>(III)</a:t>
            </a:r>
            <a:r>
              <a:rPr lang="zh-TW" altLang="en-US" b="1" dirty="0" smtClean="0">
                <a:solidFill>
                  <a:schemeClr val="bg1"/>
                </a:solidFill>
                <a:latin typeface="標楷體" panose="03000509000000000000" pitchFamily="65" charset="-120"/>
                <a:ea typeface="標楷體" panose="03000509000000000000" pitchFamily="65" charset="-120"/>
              </a:rPr>
              <a:t>處分</a:t>
            </a:r>
          </a:p>
        </p:txBody>
      </p:sp>
      <p:sp>
        <p:nvSpPr>
          <p:cNvPr id="13" name="向右箭號 12"/>
          <p:cNvSpPr/>
          <p:nvPr/>
        </p:nvSpPr>
        <p:spPr bwMode="ltGray">
          <a:xfrm>
            <a:off x="5796136" y="1556792"/>
            <a:ext cx="504056" cy="432048"/>
          </a:xfrm>
          <a:prstGeom prst="rightArrow">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err="1" smtClean="0">
              <a:solidFill>
                <a:schemeClr val="bg1"/>
              </a:solidFill>
              <a:latin typeface="Georgia" pitchFamily="18" charset="0"/>
            </a:endParaRPr>
          </a:p>
        </p:txBody>
      </p:sp>
      <p:sp>
        <p:nvSpPr>
          <p:cNvPr id="16" name="文字方塊 15"/>
          <p:cNvSpPr txBox="1"/>
          <p:nvPr/>
        </p:nvSpPr>
        <p:spPr>
          <a:xfrm>
            <a:off x="755576" y="2348880"/>
            <a:ext cx="1728192" cy="936104"/>
          </a:xfrm>
          <a:prstGeom prst="rect">
            <a:avLst/>
          </a:prstGeom>
          <a:noFill/>
        </p:spPr>
        <p:txBody>
          <a:bodyPr wrap="square" lIns="0" tIns="0" rIns="0" bIns="0" rtlCol="0">
            <a:noAutofit/>
          </a:bodyPr>
          <a:lstStyle/>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購入</a:t>
            </a:r>
            <a:endParaRPr lang="en-US" altLang="zh-TW" dirty="0" smtClean="0">
              <a:latin typeface="標楷體" panose="03000509000000000000" pitchFamily="65" charset="-120"/>
              <a:ea typeface="標楷體" panose="03000509000000000000" pitchFamily="65" charset="-120"/>
            </a:endParaRPr>
          </a:p>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自行研發</a:t>
            </a:r>
            <a:endParaRPr lang="en-US" altLang="zh-TW" dirty="0" smtClean="0">
              <a:latin typeface="標楷體" panose="03000509000000000000" pitchFamily="65" charset="-120"/>
              <a:ea typeface="標楷體" panose="03000509000000000000" pitchFamily="65" charset="-120"/>
            </a:endParaRPr>
          </a:p>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委託研發</a:t>
            </a:r>
            <a:endParaRPr lang="en-US" altLang="zh-TW" dirty="0" smtClean="0">
              <a:latin typeface="標楷體" panose="03000509000000000000" pitchFamily="65" charset="-120"/>
              <a:ea typeface="標楷體" panose="03000509000000000000" pitchFamily="65" charset="-120"/>
            </a:endParaRPr>
          </a:p>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共同研發</a:t>
            </a:r>
            <a:endParaRPr lang="en-US" altLang="zh-TW" dirty="0" smtClean="0">
              <a:latin typeface="標楷體" panose="03000509000000000000" pitchFamily="65" charset="-120"/>
              <a:ea typeface="標楷體" panose="03000509000000000000" pitchFamily="65" charset="-120"/>
            </a:endParaRPr>
          </a:p>
        </p:txBody>
      </p:sp>
      <p:sp>
        <p:nvSpPr>
          <p:cNvPr id="17" name="文字方塊 16"/>
          <p:cNvSpPr txBox="1"/>
          <p:nvPr/>
        </p:nvSpPr>
        <p:spPr>
          <a:xfrm>
            <a:off x="6588224" y="2348880"/>
            <a:ext cx="1728192" cy="936104"/>
          </a:xfrm>
          <a:prstGeom prst="rect">
            <a:avLst/>
          </a:prstGeom>
          <a:noFill/>
        </p:spPr>
        <p:txBody>
          <a:bodyPr wrap="square" lIns="0" tIns="0" rIns="0" bIns="0" rtlCol="0">
            <a:noAutofit/>
          </a:bodyPr>
          <a:lstStyle/>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出售資產</a:t>
            </a:r>
            <a:endParaRPr lang="en-US" altLang="zh-TW" dirty="0" smtClean="0">
              <a:latin typeface="標楷體" panose="03000509000000000000" pitchFamily="65" charset="-120"/>
              <a:ea typeface="標楷體" panose="03000509000000000000" pitchFamily="65" charset="-120"/>
            </a:endParaRPr>
          </a:p>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出售股權</a:t>
            </a:r>
            <a:endParaRPr lang="en-US" altLang="zh-TW" dirty="0" smtClean="0">
              <a:latin typeface="標楷體" panose="03000509000000000000" pitchFamily="65" charset="-120"/>
              <a:ea typeface="標楷體" panose="03000509000000000000" pitchFamily="65" charset="-120"/>
            </a:endParaRPr>
          </a:p>
        </p:txBody>
      </p:sp>
      <p:cxnSp>
        <p:nvCxnSpPr>
          <p:cNvPr id="19" name="直線接點 18"/>
          <p:cNvCxnSpPr/>
          <p:nvPr/>
        </p:nvCxnSpPr>
        <p:spPr>
          <a:xfrm>
            <a:off x="755576" y="4005064"/>
            <a:ext cx="756084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0" name="文字方塊 19"/>
          <p:cNvSpPr txBox="1"/>
          <p:nvPr/>
        </p:nvSpPr>
        <p:spPr>
          <a:xfrm>
            <a:off x="827584" y="4365104"/>
            <a:ext cx="1728192" cy="1584176"/>
          </a:xfrm>
          <a:prstGeom prst="rect">
            <a:avLst/>
          </a:prstGeom>
          <a:noFill/>
        </p:spPr>
        <p:txBody>
          <a:bodyPr wrap="square" lIns="0" tIns="0" rIns="0" bIns="0" rtlCol="0">
            <a:noAutofit/>
          </a:bodyPr>
          <a:lstStyle/>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交易成本考量</a:t>
            </a:r>
            <a:endParaRPr lang="en-US" altLang="zh-TW" dirty="0" smtClean="0">
              <a:latin typeface="標楷體" panose="03000509000000000000" pitchFamily="65" charset="-120"/>
              <a:ea typeface="標楷體" panose="03000509000000000000" pitchFamily="65" charset="-120"/>
            </a:endParaRPr>
          </a:p>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租稅優惠適用</a:t>
            </a:r>
            <a:endParaRPr lang="en-US" altLang="zh-TW" dirty="0" smtClean="0">
              <a:latin typeface="標楷體" panose="03000509000000000000" pitchFamily="65" charset="-120"/>
              <a:ea typeface="標楷體" panose="03000509000000000000" pitchFamily="65" charset="-120"/>
            </a:endParaRPr>
          </a:p>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投資抵減</a:t>
            </a:r>
            <a:endParaRPr lang="en-US" altLang="zh-TW" dirty="0" smtClean="0">
              <a:latin typeface="標楷體" panose="03000509000000000000" pitchFamily="65" charset="-120"/>
              <a:ea typeface="標楷體" panose="03000509000000000000" pitchFamily="65" charset="-120"/>
            </a:endParaRPr>
          </a:p>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成本分攤</a:t>
            </a:r>
            <a:endParaRPr lang="en-US" altLang="zh-TW" dirty="0" smtClean="0">
              <a:latin typeface="標楷體" panose="03000509000000000000" pitchFamily="65" charset="-120"/>
              <a:ea typeface="標楷體" panose="03000509000000000000" pitchFamily="65" charset="-120"/>
            </a:endParaRPr>
          </a:p>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扣繳</a:t>
            </a:r>
            <a:endParaRPr lang="en-US" altLang="zh-TW" dirty="0" smtClean="0">
              <a:latin typeface="標楷體" panose="03000509000000000000" pitchFamily="65" charset="-120"/>
              <a:ea typeface="標楷體" panose="03000509000000000000" pitchFamily="65" charset="-120"/>
            </a:endParaRPr>
          </a:p>
          <a:p>
            <a:pPr marL="0" lvl="2">
              <a:buFont typeface="Arial" pitchFamily="34" charset="0"/>
              <a:buChar char="•"/>
            </a:pPr>
            <a:endParaRPr lang="en-US" altLang="zh-TW" dirty="0" smtClean="0">
              <a:latin typeface="標楷體" panose="03000509000000000000" pitchFamily="65" charset="-120"/>
              <a:ea typeface="標楷體" panose="03000509000000000000" pitchFamily="65" charset="-120"/>
            </a:endParaRPr>
          </a:p>
        </p:txBody>
      </p:sp>
      <p:sp>
        <p:nvSpPr>
          <p:cNvPr id="21" name="文字方塊 20"/>
          <p:cNvSpPr txBox="1"/>
          <p:nvPr/>
        </p:nvSpPr>
        <p:spPr>
          <a:xfrm>
            <a:off x="3707904" y="4365104"/>
            <a:ext cx="1944216" cy="1656184"/>
          </a:xfrm>
          <a:prstGeom prst="rect">
            <a:avLst/>
          </a:prstGeom>
          <a:noFill/>
        </p:spPr>
        <p:txBody>
          <a:bodyPr wrap="square" lIns="0" tIns="0" rIns="0" bIns="0" rtlCol="0">
            <a:noAutofit/>
          </a:bodyPr>
          <a:lstStyle/>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權利金支出</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收入</a:t>
            </a:r>
            <a:endParaRPr lang="en-US" altLang="zh-TW" dirty="0" smtClean="0">
              <a:latin typeface="標楷體" panose="03000509000000000000" pitchFamily="65" charset="-120"/>
              <a:ea typeface="標楷體" panose="03000509000000000000" pitchFamily="65" charset="-120"/>
            </a:endParaRPr>
          </a:p>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租稅優惠適用</a:t>
            </a:r>
            <a:endParaRPr lang="en-US" altLang="zh-TW" dirty="0" smtClean="0">
              <a:latin typeface="標楷體" panose="03000509000000000000" pitchFamily="65" charset="-120"/>
              <a:ea typeface="標楷體" panose="03000509000000000000" pitchFamily="65" charset="-120"/>
            </a:endParaRPr>
          </a:p>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境外稅額扣抵</a:t>
            </a:r>
            <a:endParaRPr lang="en-US" altLang="zh-TW" dirty="0" smtClean="0">
              <a:latin typeface="標楷體" panose="03000509000000000000" pitchFamily="65" charset="-120"/>
              <a:ea typeface="標楷體" panose="03000509000000000000" pitchFamily="65" charset="-120"/>
            </a:endParaRPr>
          </a:p>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扣繳</a:t>
            </a:r>
            <a:endParaRPr lang="en-US" altLang="zh-TW" dirty="0" smtClean="0">
              <a:latin typeface="標楷體" panose="03000509000000000000" pitchFamily="65" charset="-120"/>
              <a:ea typeface="標楷體" panose="03000509000000000000" pitchFamily="65" charset="-120"/>
            </a:endParaRPr>
          </a:p>
          <a:p>
            <a:pPr marL="0" lvl="2">
              <a:buFont typeface="Arial" pitchFamily="34" charset="0"/>
              <a:buChar char="•"/>
            </a:pPr>
            <a:r>
              <a:rPr lang="en-US" altLang="zh-TW" dirty="0" smtClean="0">
                <a:latin typeface="標楷體" panose="03000509000000000000" pitchFamily="65" charset="-120"/>
                <a:ea typeface="標楷體" panose="03000509000000000000" pitchFamily="65" charset="-120"/>
              </a:rPr>
              <a:t>IP Center</a:t>
            </a:r>
            <a:r>
              <a:rPr lang="zh-TW" altLang="en-US" dirty="0" smtClean="0">
                <a:latin typeface="標楷體" panose="03000509000000000000" pitchFamily="65" charset="-120"/>
                <a:ea typeface="標楷體" panose="03000509000000000000" pitchFamily="65" charset="-120"/>
              </a:rPr>
              <a:t>規劃</a:t>
            </a:r>
            <a:endParaRPr lang="en-US" altLang="zh-TW" dirty="0" smtClean="0">
              <a:latin typeface="標楷體" panose="03000509000000000000" pitchFamily="65" charset="-120"/>
              <a:ea typeface="標楷體" panose="03000509000000000000" pitchFamily="65" charset="-120"/>
            </a:endParaRPr>
          </a:p>
          <a:p>
            <a:pPr marL="0" lvl="2"/>
            <a:endParaRPr lang="zh-TW" altLang="en-US" dirty="0" smtClean="0">
              <a:latin typeface="標楷體" panose="03000509000000000000" pitchFamily="65" charset="-120"/>
              <a:ea typeface="標楷體" panose="03000509000000000000" pitchFamily="65" charset="-120"/>
            </a:endParaRPr>
          </a:p>
        </p:txBody>
      </p:sp>
      <p:sp>
        <p:nvSpPr>
          <p:cNvPr id="22" name="文字方塊 21"/>
          <p:cNvSpPr txBox="1"/>
          <p:nvPr/>
        </p:nvSpPr>
        <p:spPr>
          <a:xfrm>
            <a:off x="6588224" y="4365104"/>
            <a:ext cx="1944216" cy="1368152"/>
          </a:xfrm>
          <a:prstGeom prst="rect">
            <a:avLst/>
          </a:prstGeom>
          <a:noFill/>
        </p:spPr>
        <p:txBody>
          <a:bodyPr wrap="square" lIns="0" tIns="0" rIns="0" bIns="0" rtlCol="0">
            <a:noAutofit/>
          </a:bodyPr>
          <a:lstStyle/>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移轉訂價議題</a:t>
            </a:r>
            <a:endParaRPr lang="en-US" altLang="zh-TW" dirty="0" smtClean="0">
              <a:latin typeface="標楷體" panose="03000509000000000000" pitchFamily="65" charset="-120"/>
              <a:ea typeface="標楷體" panose="03000509000000000000" pitchFamily="65" charset="-120"/>
            </a:endParaRPr>
          </a:p>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處分損益課稅</a:t>
            </a:r>
            <a:endParaRPr lang="en-US" altLang="zh-TW" dirty="0" smtClean="0">
              <a:latin typeface="標楷體" panose="03000509000000000000" pitchFamily="65" charset="-120"/>
              <a:ea typeface="標楷體" panose="03000509000000000000" pitchFamily="65" charset="-120"/>
            </a:endParaRPr>
          </a:p>
          <a:p>
            <a:pPr marL="0" lvl="2">
              <a:buFont typeface="Arial" pitchFamily="34" charset="0"/>
              <a:buChar char="•"/>
            </a:pPr>
            <a:r>
              <a:rPr lang="zh-TW" altLang="en-US" dirty="0" smtClean="0">
                <a:latin typeface="標楷體" panose="03000509000000000000" pitchFamily="65" charset="-120"/>
                <a:ea typeface="標楷體" panose="03000509000000000000" pitchFamily="65" charset="-120"/>
              </a:rPr>
              <a:t>無形資產鑑價</a:t>
            </a:r>
            <a:endParaRPr lang="en-US" altLang="zh-TW" dirty="0" smtClean="0">
              <a:latin typeface="標楷體" panose="03000509000000000000" pitchFamily="65" charset="-120"/>
              <a:ea typeface="標楷體" panose="03000509000000000000" pitchFamily="65" charset="-120"/>
            </a:endParaRPr>
          </a:p>
          <a:p>
            <a:pPr marL="0" lvl="2">
              <a:buFont typeface="Arial" pitchFamily="34" charset="0"/>
              <a:buChar char="•"/>
            </a:pPr>
            <a:endParaRPr lang="en-US" altLang="zh-TW" dirty="0" smtClean="0">
              <a:latin typeface="標楷體" panose="03000509000000000000" pitchFamily="65" charset="-120"/>
              <a:ea typeface="標楷體" panose="03000509000000000000" pitchFamily="65" charset="-120"/>
            </a:endParaRPr>
          </a:p>
        </p:txBody>
      </p:sp>
      <p:sp>
        <p:nvSpPr>
          <p:cNvPr id="23" name="文字方塊 22"/>
          <p:cNvSpPr txBox="1"/>
          <p:nvPr/>
        </p:nvSpPr>
        <p:spPr>
          <a:xfrm>
            <a:off x="179512" y="3717032"/>
            <a:ext cx="683568" cy="504056"/>
          </a:xfrm>
          <a:prstGeom prst="rect">
            <a:avLst/>
          </a:prstGeom>
          <a:noFill/>
        </p:spPr>
        <p:txBody>
          <a:bodyPr wrap="square" lIns="0" tIns="0" rIns="0" bIns="0" rtlCol="0">
            <a:noAutofit/>
          </a:bodyPr>
          <a:lstStyle/>
          <a:p>
            <a:pPr indent="-274320">
              <a:spcAft>
                <a:spcPts val="900"/>
              </a:spcAft>
            </a:pPr>
            <a:r>
              <a:rPr lang="zh-TW" altLang="en-US" sz="2000" b="1" dirty="0" smtClean="0">
                <a:solidFill>
                  <a:schemeClr val="tx2"/>
                </a:solidFill>
                <a:latin typeface="標楷體" panose="03000509000000000000" pitchFamily="65" charset="-120"/>
                <a:ea typeface="標楷體" panose="03000509000000000000" pitchFamily="65" charset="-120"/>
              </a:rPr>
              <a:t>租稅考量</a:t>
            </a:r>
          </a:p>
        </p:txBody>
      </p:sp>
      <p:sp>
        <p:nvSpPr>
          <p:cNvPr id="24" name="投影片編號版面配置區 23"/>
          <p:cNvSpPr>
            <a:spLocks noGrp="1"/>
          </p:cNvSpPr>
          <p:nvPr>
            <p:ph type="sldNum" sz="quarter" idx="4294967295"/>
          </p:nvPr>
        </p:nvSpPr>
        <p:spPr>
          <a:xfrm>
            <a:off x="7236296" y="6237312"/>
            <a:ext cx="1527048" cy="152400"/>
          </a:xfrm>
          <a:prstGeom prst="rect">
            <a:avLst/>
          </a:prstGeom>
        </p:spPr>
        <p:txBody>
          <a:bodyPr/>
          <a:lstStyle/>
          <a:p>
            <a:fld id="{0A6C7C35-EAE8-450E-98DC-001287AB85EB}" type="slidenum">
              <a:rPr lang="en-US" altLang="zh-TW" smtClean="0"/>
              <a:pPr/>
              <a:t>43</a:t>
            </a:fld>
            <a:endParaRPr lang="zh-TW" altLang="en-US" dirty="0"/>
          </a:p>
        </p:txBody>
      </p:sp>
    </p:spTree>
    <p:extLst>
      <p:ext uri="{BB962C8B-B14F-4D97-AF65-F5344CB8AC3E}">
        <p14:creationId xmlns:p14="http://schemas.microsoft.com/office/powerpoint/2010/main" xmlns="" val="352486606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1963"/>
            <a:ext cx="8077200" cy="870992"/>
          </a:xfrm>
        </p:spPr>
        <p:txBody>
          <a:bodyPr>
            <a:normAutofit/>
          </a:bodyPr>
          <a:lstStyle/>
          <a:p>
            <a:r>
              <a:rPr lang="en-US" altLang="zh-TW" sz="3600" b="1" dirty="0" smtClean="0">
                <a:latin typeface="標楷體" panose="03000509000000000000" pitchFamily="65" charset="-120"/>
                <a:ea typeface="標楷體" panose="03000509000000000000" pitchFamily="65" charset="-120"/>
              </a:rPr>
              <a:t>2.8</a:t>
            </a:r>
            <a:r>
              <a:rPr lang="zh-TW" altLang="en-US" sz="3600" b="1" dirty="0" smtClean="0">
                <a:latin typeface="標楷體" panose="03000509000000000000" pitchFamily="65" charset="-120"/>
                <a:ea typeface="標楷體" panose="03000509000000000000" pitchFamily="65" charset="-120"/>
              </a:rPr>
              <a:t>無形資產稅務策略之各項影響</a:t>
            </a:r>
          </a:p>
        </p:txBody>
      </p:sp>
      <p:sp>
        <p:nvSpPr>
          <p:cNvPr id="11" name="投影片編號版面配置區 10"/>
          <p:cNvSpPr>
            <a:spLocks noGrp="1"/>
          </p:cNvSpPr>
          <p:nvPr>
            <p:ph type="sldNum" sz="quarter" idx="4294967295"/>
          </p:nvPr>
        </p:nvSpPr>
        <p:spPr>
          <a:xfrm>
            <a:off x="7086600" y="6477000"/>
            <a:ext cx="1527048" cy="152400"/>
          </a:xfrm>
          <a:prstGeom prst="rect">
            <a:avLst/>
          </a:prstGeom>
        </p:spPr>
        <p:txBody>
          <a:bodyPr/>
          <a:lstStyle/>
          <a:p>
            <a:fld id="{CDF8E015-2CF4-4D2F-8817-203940186BBF}" type="slidenum">
              <a:rPr lang="zh-TW" altLang="en-US" smtClean="0"/>
              <a:pPr/>
              <a:t>44</a:t>
            </a:fld>
            <a:endParaRPr lang="zh-TW" altLang="en-US" dirty="0"/>
          </a:p>
        </p:txBody>
      </p:sp>
      <p:graphicFrame>
        <p:nvGraphicFramePr>
          <p:cNvPr id="15" name="資料庫圖表 14"/>
          <p:cNvGraphicFramePr/>
          <p:nvPr>
            <p:extLst>
              <p:ext uri="{D42A27DB-BD31-4B8C-83A1-F6EECF244321}">
                <p14:modId xmlns:p14="http://schemas.microsoft.com/office/powerpoint/2010/main" xmlns="" val="1235633229"/>
              </p:ext>
            </p:extLst>
          </p:nvPr>
        </p:nvGraphicFramePr>
        <p:xfrm>
          <a:off x="251520" y="1268760"/>
          <a:ext cx="8460432" cy="5040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矩形圖說文字 5"/>
          <p:cNvSpPr/>
          <p:nvPr/>
        </p:nvSpPr>
        <p:spPr bwMode="ltGray">
          <a:xfrm flipH="1">
            <a:off x="221196" y="1196752"/>
            <a:ext cx="2586608" cy="1388368"/>
          </a:xfrm>
          <a:prstGeom prst="wedgeRectCallout">
            <a:avLst/>
          </a:prstGeom>
          <a:ln/>
        </p:spPr>
        <p:style>
          <a:lnRef idx="1">
            <a:schemeClr val="accent4"/>
          </a:lnRef>
          <a:fillRef idx="2">
            <a:schemeClr val="accent4"/>
          </a:fillRef>
          <a:effectRef idx="1">
            <a:schemeClr val="accent4"/>
          </a:effectRef>
          <a:fontRef idx="minor">
            <a:schemeClr val="dk1"/>
          </a:fontRef>
        </p:style>
        <p:txBody>
          <a:bodyPr rtlCol="0" anchor="ctr"/>
          <a:lstStyle/>
          <a:p>
            <a:r>
              <a:rPr lang="zh-TW" altLang="en-US" sz="1600" u="sng" dirty="0" smtClean="0">
                <a:solidFill>
                  <a:schemeClr val="tx1"/>
                </a:solidFill>
                <a:latin typeface="標楷體" panose="03000509000000000000" pitchFamily="65" charset="-120"/>
                <a:ea typeface="標楷體" panose="03000509000000000000" pitchFamily="65" charset="-120"/>
              </a:rPr>
              <a:t>稅務議題</a:t>
            </a:r>
            <a:r>
              <a:rPr lang="zh-TW" altLang="en-US" sz="1600" dirty="0" smtClean="0">
                <a:solidFill>
                  <a:schemeClr val="tx1"/>
                </a:solidFill>
                <a:latin typeface="標楷體" panose="03000509000000000000" pitchFamily="65" charset="-120"/>
                <a:ea typeface="標楷體" panose="03000509000000000000" pitchFamily="65" charset="-120"/>
              </a:rPr>
              <a:t>：</a:t>
            </a:r>
            <a:endParaRPr lang="en-US" altLang="zh-TW" sz="1600" dirty="0" smtClean="0">
              <a:solidFill>
                <a:schemeClr val="tx1"/>
              </a:solidFill>
              <a:latin typeface="標楷體" panose="03000509000000000000" pitchFamily="65" charset="-120"/>
              <a:ea typeface="標楷體" panose="03000509000000000000" pitchFamily="65" charset="-120"/>
            </a:endParaRPr>
          </a:p>
          <a:p>
            <a:r>
              <a:rPr lang="en-US" altLang="zh-TW" sz="1600" dirty="0" smtClean="0">
                <a:solidFill>
                  <a:schemeClr val="tx1"/>
                </a:solidFill>
                <a:latin typeface="標楷體" panose="03000509000000000000" pitchFamily="65" charset="-120"/>
                <a:ea typeface="標楷體" panose="03000509000000000000" pitchFamily="65" charset="-120"/>
              </a:rPr>
              <a:t>1.</a:t>
            </a:r>
            <a:r>
              <a:rPr lang="zh-TW" altLang="en-US" sz="1600" dirty="0" smtClean="0">
                <a:solidFill>
                  <a:schemeClr val="tx1"/>
                </a:solidFill>
                <a:latin typeface="標楷體" panose="03000509000000000000" pitchFamily="65" charset="-120"/>
                <a:ea typeface="標楷體" panose="03000509000000000000" pitchFamily="65" charset="-120"/>
              </a:rPr>
              <a:t>非台灣接單，費用認列</a:t>
            </a:r>
            <a:r>
              <a:rPr lang="en-US" altLang="zh-TW" sz="1600" dirty="0" smtClean="0">
                <a:solidFill>
                  <a:schemeClr val="tx1"/>
                </a:solidFill>
                <a:latin typeface="標楷體" panose="03000509000000000000" pitchFamily="65" charset="-120"/>
                <a:ea typeface="標楷體" panose="03000509000000000000" pitchFamily="65" charset="-120"/>
              </a:rPr>
              <a:t>?</a:t>
            </a:r>
          </a:p>
          <a:p>
            <a:r>
              <a:rPr lang="en-US" altLang="zh-TW" sz="1600" dirty="0" smtClean="0">
                <a:solidFill>
                  <a:schemeClr val="tx1"/>
                </a:solidFill>
                <a:latin typeface="標楷體" panose="03000509000000000000" pitchFamily="65" charset="-120"/>
                <a:ea typeface="標楷體" panose="03000509000000000000" pitchFamily="65" charset="-120"/>
              </a:rPr>
              <a:t>2.</a:t>
            </a:r>
            <a:r>
              <a:rPr lang="zh-TW" altLang="en-US" sz="1600" dirty="0" smtClean="0">
                <a:solidFill>
                  <a:schemeClr val="tx1"/>
                </a:solidFill>
                <a:latin typeface="標楷體" panose="03000509000000000000" pitchFamily="65" charset="-120"/>
                <a:ea typeface="標楷體" panose="03000509000000000000" pitchFamily="65" charset="-120"/>
              </a:rPr>
              <a:t>無形資產可否攤銷</a:t>
            </a:r>
            <a:r>
              <a:rPr lang="en-US" altLang="zh-TW" sz="1600" dirty="0" smtClean="0">
                <a:solidFill>
                  <a:schemeClr val="tx1"/>
                </a:solidFill>
                <a:latin typeface="標楷體" panose="03000509000000000000" pitchFamily="65" charset="-120"/>
                <a:ea typeface="標楷體" panose="03000509000000000000" pitchFamily="65" charset="-120"/>
              </a:rPr>
              <a:t>?</a:t>
            </a:r>
          </a:p>
          <a:p>
            <a:r>
              <a:rPr lang="en-US" altLang="zh-TW" sz="1600" dirty="0" smtClean="0">
                <a:solidFill>
                  <a:schemeClr val="tx1"/>
                </a:solidFill>
                <a:latin typeface="標楷體" panose="03000509000000000000" pitchFamily="65" charset="-120"/>
                <a:ea typeface="標楷體" panose="03000509000000000000" pitchFamily="65" charset="-120"/>
              </a:rPr>
              <a:t>3.</a:t>
            </a:r>
            <a:r>
              <a:rPr lang="zh-TW" altLang="en-US" sz="1600" dirty="0" smtClean="0">
                <a:solidFill>
                  <a:schemeClr val="tx1"/>
                </a:solidFill>
                <a:latin typeface="標楷體" panose="03000509000000000000" pitchFamily="65" charset="-120"/>
                <a:ea typeface="標楷體" panose="03000509000000000000" pitchFamily="65" charset="-120"/>
              </a:rPr>
              <a:t>是否具備高度創新</a:t>
            </a:r>
            <a:r>
              <a:rPr lang="en-US" altLang="zh-TW" sz="1600" dirty="0" smtClean="0">
                <a:solidFill>
                  <a:schemeClr val="tx1"/>
                </a:solidFill>
                <a:latin typeface="標楷體" panose="03000509000000000000" pitchFamily="65" charset="-120"/>
                <a:ea typeface="標楷體" panose="03000509000000000000" pitchFamily="65" charset="-120"/>
              </a:rPr>
              <a:t>?</a:t>
            </a:r>
          </a:p>
        </p:txBody>
      </p:sp>
      <p:sp>
        <p:nvSpPr>
          <p:cNvPr id="7" name="矩形圖說文字 6"/>
          <p:cNvSpPr/>
          <p:nvPr/>
        </p:nvSpPr>
        <p:spPr bwMode="ltGray">
          <a:xfrm>
            <a:off x="5333764" y="780492"/>
            <a:ext cx="2838636" cy="1136340"/>
          </a:xfrm>
          <a:prstGeom prst="wedgeRectCallout">
            <a:avLst>
              <a:gd name="adj1" fmla="val -63648"/>
              <a:gd name="adj2" fmla="val 26598"/>
            </a:avLst>
          </a:prstGeom>
          <a:ln/>
        </p:spPr>
        <p:style>
          <a:lnRef idx="1">
            <a:schemeClr val="accent4"/>
          </a:lnRef>
          <a:fillRef idx="2">
            <a:schemeClr val="accent4"/>
          </a:fillRef>
          <a:effectRef idx="1">
            <a:schemeClr val="accent4"/>
          </a:effectRef>
          <a:fontRef idx="minor">
            <a:schemeClr val="dk1"/>
          </a:fontRef>
        </p:style>
        <p:txBody>
          <a:bodyPr rtlCol="0" anchor="ctr"/>
          <a:lstStyle/>
          <a:p>
            <a:r>
              <a:rPr lang="zh-TW" altLang="en-US" sz="1600" u="sng" dirty="0" smtClean="0">
                <a:solidFill>
                  <a:schemeClr val="tx1"/>
                </a:solidFill>
                <a:latin typeface="標楷體" panose="03000509000000000000" pitchFamily="65" charset="-120"/>
                <a:ea typeface="標楷體" panose="03000509000000000000" pitchFamily="65" charset="-120"/>
              </a:rPr>
              <a:t>稅務議題</a:t>
            </a:r>
            <a:r>
              <a:rPr lang="zh-TW" altLang="en-US" sz="1600" dirty="0" smtClean="0">
                <a:solidFill>
                  <a:schemeClr val="tx1"/>
                </a:solidFill>
                <a:latin typeface="標楷體" panose="03000509000000000000" pitchFamily="65" charset="-120"/>
                <a:ea typeface="標楷體" panose="03000509000000000000" pitchFamily="65" charset="-120"/>
              </a:rPr>
              <a:t>：</a:t>
            </a:r>
            <a:endParaRPr lang="en-US" altLang="zh-TW" sz="1600" dirty="0" smtClean="0">
              <a:solidFill>
                <a:schemeClr val="tx1"/>
              </a:solidFill>
              <a:latin typeface="標楷體" panose="03000509000000000000" pitchFamily="65" charset="-120"/>
              <a:ea typeface="標楷體" panose="03000509000000000000" pitchFamily="65" charset="-120"/>
            </a:endParaRPr>
          </a:p>
          <a:p>
            <a:r>
              <a:rPr lang="en-US" altLang="zh-TW" sz="1600" dirty="0" smtClean="0">
                <a:solidFill>
                  <a:schemeClr val="tx1"/>
                </a:solidFill>
                <a:latin typeface="標楷體" panose="03000509000000000000" pitchFamily="65" charset="-120"/>
                <a:ea typeface="標楷體" panose="03000509000000000000" pitchFamily="65" charset="-120"/>
              </a:rPr>
              <a:t>1.</a:t>
            </a:r>
            <a:r>
              <a:rPr lang="zh-TW" altLang="en-US" sz="1600" dirty="0" smtClean="0">
                <a:solidFill>
                  <a:schemeClr val="tx1"/>
                </a:solidFill>
                <a:latin typeface="標楷體" panose="03000509000000000000" pitchFamily="65" charset="-120"/>
                <a:ea typeface="標楷體" panose="03000509000000000000" pitchFamily="65" charset="-120"/>
              </a:rPr>
              <a:t>租稅協定適用</a:t>
            </a:r>
            <a:r>
              <a:rPr lang="en-US" altLang="zh-TW" sz="1600" dirty="0" smtClean="0">
                <a:solidFill>
                  <a:schemeClr val="tx1"/>
                </a:solidFill>
                <a:latin typeface="標楷體" panose="03000509000000000000" pitchFamily="65" charset="-120"/>
                <a:ea typeface="標楷體" panose="03000509000000000000" pitchFamily="65" charset="-120"/>
              </a:rPr>
              <a:t>?</a:t>
            </a:r>
          </a:p>
          <a:p>
            <a:r>
              <a:rPr lang="en-US" altLang="zh-TW" sz="1600" dirty="0" smtClean="0">
                <a:solidFill>
                  <a:schemeClr val="tx1"/>
                </a:solidFill>
                <a:latin typeface="標楷體" panose="03000509000000000000" pitchFamily="65" charset="-120"/>
                <a:ea typeface="標楷體" panose="03000509000000000000" pitchFamily="65" charset="-120"/>
              </a:rPr>
              <a:t>2.</a:t>
            </a:r>
            <a:r>
              <a:rPr lang="zh-TW" altLang="en-US" sz="1600" dirty="0">
                <a:solidFill>
                  <a:schemeClr val="tx1"/>
                </a:solidFill>
                <a:latin typeface="標楷體" panose="03000509000000000000" pitchFamily="65" charset="-120"/>
                <a:ea typeface="標楷體" panose="03000509000000000000" pitchFamily="65" charset="-120"/>
              </a:rPr>
              <a:t>所得稅法第</a:t>
            </a:r>
            <a:r>
              <a:rPr lang="en-US" altLang="zh-TW" sz="1600" dirty="0">
                <a:solidFill>
                  <a:schemeClr val="tx1"/>
                </a:solidFill>
                <a:latin typeface="標楷體" panose="03000509000000000000" pitchFamily="65" charset="-120"/>
                <a:ea typeface="標楷體" panose="03000509000000000000" pitchFamily="65" charset="-120"/>
              </a:rPr>
              <a:t>4</a:t>
            </a:r>
            <a:r>
              <a:rPr lang="zh-TW" altLang="en-US" sz="1600" dirty="0">
                <a:solidFill>
                  <a:schemeClr val="tx1"/>
                </a:solidFill>
                <a:latin typeface="標楷體" panose="03000509000000000000" pitchFamily="65" charset="-120"/>
                <a:ea typeface="標楷體" panose="03000509000000000000" pitchFamily="65" charset="-120"/>
              </a:rPr>
              <a:t>條</a:t>
            </a:r>
            <a:r>
              <a:rPr lang="en-US" altLang="zh-TW" sz="1600" dirty="0">
                <a:solidFill>
                  <a:schemeClr val="tx1"/>
                </a:solidFill>
                <a:latin typeface="標楷體" panose="03000509000000000000" pitchFamily="65" charset="-120"/>
                <a:ea typeface="標楷體" panose="03000509000000000000" pitchFamily="65" charset="-120"/>
              </a:rPr>
              <a:t>21</a:t>
            </a:r>
            <a:r>
              <a:rPr lang="zh-TW" altLang="en-US" sz="1600" dirty="0">
                <a:solidFill>
                  <a:schemeClr val="tx1"/>
                </a:solidFill>
                <a:latin typeface="標楷體" panose="03000509000000000000" pitchFamily="65" charset="-120"/>
                <a:ea typeface="標楷體" panose="03000509000000000000" pitchFamily="65" charset="-120"/>
              </a:rPr>
              <a:t>款適用</a:t>
            </a:r>
            <a:r>
              <a:rPr lang="en-US" altLang="zh-TW" sz="1600" dirty="0" smtClean="0">
                <a:solidFill>
                  <a:schemeClr val="tx1"/>
                </a:solidFill>
                <a:latin typeface="標楷體" panose="03000509000000000000" pitchFamily="65" charset="-120"/>
                <a:ea typeface="標楷體" panose="03000509000000000000" pitchFamily="65" charset="-120"/>
              </a:rPr>
              <a:t>?</a:t>
            </a:r>
          </a:p>
          <a:p>
            <a:r>
              <a:rPr lang="en-US" altLang="zh-TW" sz="1600" dirty="0" smtClean="0">
                <a:solidFill>
                  <a:schemeClr val="tx1"/>
                </a:solidFill>
                <a:latin typeface="標楷體" panose="03000509000000000000" pitchFamily="65" charset="-120"/>
                <a:ea typeface="標楷體" panose="03000509000000000000" pitchFamily="65" charset="-120"/>
              </a:rPr>
              <a:t>3.</a:t>
            </a:r>
            <a:r>
              <a:rPr lang="zh-TW" altLang="en-US" sz="1600" dirty="0" smtClean="0">
                <a:solidFill>
                  <a:schemeClr val="tx1"/>
                </a:solidFill>
                <a:latin typeface="標楷體" panose="03000509000000000000" pitchFamily="65" charset="-120"/>
                <a:ea typeface="標楷體" panose="03000509000000000000" pitchFamily="65" charset="-120"/>
              </a:rPr>
              <a:t>扣繳稅款抵減</a:t>
            </a:r>
            <a:r>
              <a:rPr lang="en-US" altLang="zh-TW" sz="1600" dirty="0" smtClean="0">
                <a:solidFill>
                  <a:schemeClr val="tx1"/>
                </a:solidFill>
                <a:latin typeface="標楷體" panose="03000509000000000000" pitchFamily="65" charset="-120"/>
                <a:ea typeface="標楷體" panose="03000509000000000000" pitchFamily="65" charset="-120"/>
              </a:rPr>
              <a:t>?</a:t>
            </a:r>
            <a:endParaRPr lang="zh-TW" altLang="en-US" sz="1600" dirty="0" smtClean="0">
              <a:solidFill>
                <a:schemeClr val="tx1"/>
              </a:solidFill>
              <a:latin typeface="標楷體" panose="03000509000000000000" pitchFamily="65" charset="-120"/>
              <a:ea typeface="標楷體" panose="03000509000000000000" pitchFamily="65" charset="-120"/>
            </a:endParaRPr>
          </a:p>
        </p:txBody>
      </p:sp>
      <p:sp>
        <p:nvSpPr>
          <p:cNvPr id="8" name="矩形圖說文字 7"/>
          <p:cNvSpPr/>
          <p:nvPr/>
        </p:nvSpPr>
        <p:spPr bwMode="ltGray">
          <a:xfrm>
            <a:off x="7164796" y="2328664"/>
            <a:ext cx="1943708" cy="1388368"/>
          </a:xfrm>
          <a:prstGeom prst="wedgeRectCallout">
            <a:avLst>
              <a:gd name="adj1" fmla="val -67877"/>
              <a:gd name="adj2" fmla="val -15521"/>
            </a:avLst>
          </a:prstGeom>
          <a:ln/>
        </p:spPr>
        <p:style>
          <a:lnRef idx="1">
            <a:schemeClr val="accent4"/>
          </a:lnRef>
          <a:fillRef idx="2">
            <a:schemeClr val="accent4"/>
          </a:fillRef>
          <a:effectRef idx="1">
            <a:schemeClr val="accent4"/>
          </a:effectRef>
          <a:fontRef idx="minor">
            <a:schemeClr val="dk1"/>
          </a:fontRef>
        </p:style>
        <p:txBody>
          <a:bodyPr rtlCol="0" anchor="ctr"/>
          <a:lstStyle/>
          <a:p>
            <a:r>
              <a:rPr lang="zh-TW" altLang="en-US" sz="1600" u="sng" dirty="0" smtClean="0">
                <a:solidFill>
                  <a:schemeClr val="tx1"/>
                </a:solidFill>
                <a:latin typeface="標楷體" panose="03000509000000000000" pitchFamily="65" charset="-120"/>
                <a:ea typeface="標楷體" panose="03000509000000000000" pitchFamily="65" charset="-120"/>
              </a:rPr>
              <a:t>稅務議題</a:t>
            </a:r>
            <a:r>
              <a:rPr lang="zh-TW" altLang="en-US" sz="1600" dirty="0" smtClean="0">
                <a:solidFill>
                  <a:schemeClr val="tx1"/>
                </a:solidFill>
                <a:latin typeface="標楷體" panose="03000509000000000000" pitchFamily="65" charset="-120"/>
                <a:ea typeface="標楷體" panose="03000509000000000000" pitchFamily="65" charset="-120"/>
              </a:rPr>
              <a:t>：</a:t>
            </a:r>
            <a:endParaRPr lang="en-US" altLang="zh-TW" sz="1600" dirty="0" smtClean="0">
              <a:solidFill>
                <a:schemeClr val="tx1"/>
              </a:solidFill>
              <a:latin typeface="標楷體" panose="03000509000000000000" pitchFamily="65" charset="-120"/>
              <a:ea typeface="標楷體" panose="03000509000000000000" pitchFamily="65" charset="-120"/>
            </a:endParaRPr>
          </a:p>
          <a:p>
            <a:r>
              <a:rPr lang="zh-TW" altLang="en-US" sz="1600" dirty="0" smtClean="0">
                <a:solidFill>
                  <a:schemeClr val="tx1"/>
                </a:solidFill>
                <a:latin typeface="標楷體" panose="03000509000000000000" pitchFamily="65" charset="-120"/>
                <a:ea typeface="標楷體" panose="03000509000000000000" pitchFamily="65" charset="-120"/>
              </a:rPr>
              <a:t>台灣授權國外權利金收入可否適用零稅率</a:t>
            </a:r>
            <a:r>
              <a:rPr lang="en-US" altLang="zh-TW" sz="1600" dirty="0" smtClean="0">
                <a:solidFill>
                  <a:schemeClr val="tx1"/>
                </a:solidFill>
                <a:latin typeface="標楷體" panose="03000509000000000000" pitchFamily="65" charset="-120"/>
                <a:ea typeface="標楷體" panose="03000509000000000000" pitchFamily="65" charset="-120"/>
              </a:rPr>
              <a:t>?</a:t>
            </a:r>
            <a:endParaRPr lang="zh-TW" altLang="en-US" sz="1600" dirty="0" smtClean="0">
              <a:solidFill>
                <a:schemeClr val="tx1"/>
              </a:solidFill>
              <a:latin typeface="標楷體" panose="03000509000000000000" pitchFamily="65" charset="-120"/>
              <a:ea typeface="標楷體" panose="03000509000000000000" pitchFamily="65" charset="-120"/>
            </a:endParaRPr>
          </a:p>
        </p:txBody>
      </p:sp>
      <p:sp>
        <p:nvSpPr>
          <p:cNvPr id="9" name="矩形圖說文字 8"/>
          <p:cNvSpPr/>
          <p:nvPr/>
        </p:nvSpPr>
        <p:spPr bwMode="ltGray">
          <a:xfrm>
            <a:off x="6804248" y="4581128"/>
            <a:ext cx="2304256" cy="1692188"/>
          </a:xfrm>
          <a:prstGeom prst="wedgeRectCallout">
            <a:avLst>
              <a:gd name="adj1" fmla="val -70795"/>
              <a:gd name="adj2" fmla="val 1705"/>
            </a:avLst>
          </a:prstGeom>
          <a:ln/>
        </p:spPr>
        <p:style>
          <a:lnRef idx="1">
            <a:schemeClr val="accent4"/>
          </a:lnRef>
          <a:fillRef idx="2">
            <a:schemeClr val="accent4"/>
          </a:fillRef>
          <a:effectRef idx="1">
            <a:schemeClr val="accent4"/>
          </a:effectRef>
          <a:fontRef idx="minor">
            <a:schemeClr val="dk1"/>
          </a:fontRef>
        </p:style>
        <p:txBody>
          <a:bodyPr rtlCol="0" anchor="ctr"/>
          <a:lstStyle/>
          <a:p>
            <a:r>
              <a:rPr lang="zh-TW" altLang="en-US" sz="1600" u="sng" dirty="0" smtClean="0">
                <a:solidFill>
                  <a:schemeClr val="tx1"/>
                </a:solidFill>
                <a:latin typeface="標楷體" panose="03000509000000000000" pitchFamily="65" charset="-120"/>
                <a:ea typeface="標楷體" panose="03000509000000000000" pitchFamily="65" charset="-120"/>
              </a:rPr>
              <a:t>稅務議題</a:t>
            </a:r>
            <a:r>
              <a:rPr lang="zh-TW" altLang="en-US" sz="1600" dirty="0" smtClean="0">
                <a:solidFill>
                  <a:schemeClr val="tx1"/>
                </a:solidFill>
                <a:latin typeface="標楷體" panose="03000509000000000000" pitchFamily="65" charset="-120"/>
                <a:ea typeface="標楷體" panose="03000509000000000000" pitchFamily="65" charset="-120"/>
              </a:rPr>
              <a:t>：</a:t>
            </a:r>
            <a:endParaRPr lang="en-US" altLang="zh-TW" sz="1600" dirty="0" smtClean="0">
              <a:solidFill>
                <a:schemeClr val="tx1"/>
              </a:solidFill>
              <a:latin typeface="標楷體" panose="03000509000000000000" pitchFamily="65" charset="-120"/>
              <a:ea typeface="標楷體" panose="03000509000000000000" pitchFamily="65" charset="-120"/>
            </a:endParaRPr>
          </a:p>
          <a:p>
            <a:r>
              <a:rPr lang="en-US" altLang="zh-TW" sz="1600" dirty="0" smtClean="0">
                <a:solidFill>
                  <a:schemeClr val="tx1"/>
                </a:solidFill>
                <a:latin typeface="標楷體" panose="03000509000000000000" pitchFamily="65" charset="-120"/>
                <a:ea typeface="標楷體" panose="03000509000000000000" pitchFamily="65" charset="-120"/>
              </a:rPr>
              <a:t>1.</a:t>
            </a:r>
            <a:r>
              <a:rPr lang="zh-TW" altLang="en-US" sz="1600" dirty="0" smtClean="0">
                <a:solidFill>
                  <a:schemeClr val="tx1"/>
                </a:solidFill>
                <a:latin typeface="標楷體" panose="03000509000000000000" pitchFamily="65" charset="-120"/>
                <a:ea typeface="標楷體" panose="03000509000000000000" pitchFamily="65" charset="-120"/>
              </a:rPr>
              <a:t>集團公司間交易計價</a:t>
            </a:r>
            <a:r>
              <a:rPr lang="en-US" altLang="zh-TW" sz="1600" dirty="0" smtClean="0">
                <a:solidFill>
                  <a:schemeClr val="tx1"/>
                </a:solidFill>
                <a:latin typeface="標楷體" panose="03000509000000000000" pitchFamily="65" charset="-120"/>
                <a:ea typeface="標楷體" panose="03000509000000000000" pitchFamily="65" charset="-120"/>
              </a:rPr>
              <a:t>(</a:t>
            </a:r>
            <a:r>
              <a:rPr lang="zh-TW" altLang="en-US" sz="1600" dirty="0" smtClean="0">
                <a:solidFill>
                  <a:schemeClr val="tx1"/>
                </a:solidFill>
                <a:latin typeface="標楷體" panose="03000509000000000000" pitchFamily="65" charset="-120"/>
                <a:ea typeface="標楷體" panose="03000509000000000000" pitchFamily="65" charset="-120"/>
              </a:rPr>
              <a:t>買賣</a:t>
            </a:r>
            <a:r>
              <a:rPr lang="en-US" altLang="zh-TW" sz="1600" dirty="0" smtClean="0">
                <a:solidFill>
                  <a:schemeClr val="tx1"/>
                </a:solidFill>
                <a:latin typeface="標楷體" panose="03000509000000000000" pitchFamily="65" charset="-120"/>
                <a:ea typeface="標楷體" panose="03000509000000000000" pitchFamily="65" charset="-120"/>
              </a:rPr>
              <a:t>/</a:t>
            </a:r>
            <a:r>
              <a:rPr lang="zh-TW" altLang="en-US" sz="1600" dirty="0" smtClean="0">
                <a:solidFill>
                  <a:schemeClr val="tx1"/>
                </a:solidFill>
                <a:latin typeface="標楷體" panose="03000509000000000000" pitchFamily="65" charset="-120"/>
                <a:ea typeface="標楷體" panose="03000509000000000000" pitchFamily="65" charset="-120"/>
              </a:rPr>
              <a:t>技術</a:t>
            </a:r>
            <a:r>
              <a:rPr lang="en-US" altLang="zh-TW" sz="1600" dirty="0" smtClean="0">
                <a:solidFill>
                  <a:schemeClr val="tx1"/>
                </a:solidFill>
                <a:latin typeface="標楷體" panose="03000509000000000000" pitchFamily="65" charset="-120"/>
                <a:ea typeface="標楷體" panose="03000509000000000000" pitchFamily="65" charset="-120"/>
              </a:rPr>
              <a:t>/IP</a:t>
            </a:r>
            <a:r>
              <a:rPr lang="zh-TW" altLang="en-US" sz="1600" dirty="0" smtClean="0">
                <a:solidFill>
                  <a:schemeClr val="tx1"/>
                </a:solidFill>
                <a:latin typeface="標楷體" panose="03000509000000000000" pitchFamily="65" charset="-120"/>
                <a:ea typeface="標楷體" panose="03000509000000000000" pitchFamily="65" charset="-120"/>
              </a:rPr>
              <a:t>授權</a:t>
            </a:r>
            <a:r>
              <a:rPr lang="en-US" altLang="zh-TW" sz="1600" dirty="0" smtClean="0">
                <a:solidFill>
                  <a:schemeClr val="tx1"/>
                </a:solidFill>
                <a:latin typeface="標楷體" panose="03000509000000000000" pitchFamily="65" charset="-120"/>
                <a:ea typeface="標楷體" panose="03000509000000000000" pitchFamily="65" charset="-120"/>
              </a:rPr>
              <a:t>)?</a:t>
            </a:r>
          </a:p>
          <a:p>
            <a:r>
              <a:rPr lang="en-US" altLang="zh-TW" sz="1600" dirty="0" smtClean="0">
                <a:solidFill>
                  <a:schemeClr val="tx1"/>
                </a:solidFill>
                <a:latin typeface="標楷體" panose="03000509000000000000" pitchFamily="65" charset="-120"/>
                <a:ea typeface="標楷體" panose="03000509000000000000" pitchFamily="65" charset="-120"/>
              </a:rPr>
              <a:t>4.</a:t>
            </a:r>
            <a:r>
              <a:rPr lang="zh-TW" altLang="en-US" sz="1600" dirty="0" smtClean="0">
                <a:solidFill>
                  <a:schemeClr val="tx1"/>
                </a:solidFill>
                <a:latin typeface="標楷體" panose="03000509000000000000" pitchFamily="65" charset="-120"/>
                <a:ea typeface="標楷體" panose="03000509000000000000" pitchFamily="65" charset="-120"/>
              </a:rPr>
              <a:t>集團利潤配置</a:t>
            </a:r>
            <a:r>
              <a:rPr lang="en-US" altLang="zh-TW" sz="1600" dirty="0" smtClean="0">
                <a:solidFill>
                  <a:schemeClr val="tx1"/>
                </a:solidFill>
                <a:latin typeface="標楷體" panose="03000509000000000000" pitchFamily="65" charset="-120"/>
                <a:ea typeface="標楷體" panose="03000509000000000000" pitchFamily="65" charset="-120"/>
              </a:rPr>
              <a:t>?</a:t>
            </a:r>
            <a:endParaRPr lang="zh-TW" altLang="en-US" sz="1600" dirty="0" smtClean="0">
              <a:solidFill>
                <a:schemeClr val="tx1"/>
              </a:solidFill>
              <a:latin typeface="標楷體" panose="03000509000000000000" pitchFamily="65" charset="-120"/>
              <a:ea typeface="標楷體" panose="03000509000000000000" pitchFamily="65" charset="-120"/>
            </a:endParaRPr>
          </a:p>
        </p:txBody>
      </p:sp>
      <p:sp>
        <p:nvSpPr>
          <p:cNvPr id="10" name="矩形圖說文字 9"/>
          <p:cNvSpPr/>
          <p:nvPr/>
        </p:nvSpPr>
        <p:spPr bwMode="ltGray">
          <a:xfrm flipH="1">
            <a:off x="191243" y="4733038"/>
            <a:ext cx="2196244" cy="1388368"/>
          </a:xfrm>
          <a:prstGeom prst="wedgeRectCallout">
            <a:avLst>
              <a:gd name="adj1" fmla="val -65670"/>
              <a:gd name="adj2" fmla="val 15890"/>
            </a:avLst>
          </a:prstGeom>
          <a:ln/>
        </p:spPr>
        <p:style>
          <a:lnRef idx="1">
            <a:schemeClr val="accent4"/>
          </a:lnRef>
          <a:fillRef idx="2">
            <a:schemeClr val="accent4"/>
          </a:fillRef>
          <a:effectRef idx="1">
            <a:schemeClr val="accent4"/>
          </a:effectRef>
          <a:fontRef idx="minor">
            <a:schemeClr val="dk1"/>
          </a:fontRef>
        </p:style>
        <p:txBody>
          <a:bodyPr rtlCol="0" anchor="ctr"/>
          <a:lstStyle/>
          <a:p>
            <a:r>
              <a:rPr lang="zh-TW" altLang="en-US" sz="1600" u="sng" dirty="0" smtClean="0">
                <a:solidFill>
                  <a:schemeClr val="tx1"/>
                </a:solidFill>
                <a:latin typeface="標楷體" panose="03000509000000000000" pitchFamily="65" charset="-120"/>
                <a:ea typeface="標楷體" panose="03000509000000000000" pitchFamily="65" charset="-120"/>
              </a:rPr>
              <a:t>稅務議題</a:t>
            </a:r>
            <a:r>
              <a:rPr lang="zh-TW" altLang="en-US" sz="1600" dirty="0" smtClean="0">
                <a:solidFill>
                  <a:schemeClr val="tx1"/>
                </a:solidFill>
                <a:latin typeface="標楷體" panose="03000509000000000000" pitchFamily="65" charset="-120"/>
                <a:ea typeface="標楷體" panose="03000509000000000000" pitchFamily="65" charset="-120"/>
              </a:rPr>
              <a:t>：</a:t>
            </a:r>
            <a:endParaRPr lang="en-US" altLang="zh-TW" sz="1600" dirty="0" smtClean="0">
              <a:solidFill>
                <a:schemeClr val="tx1"/>
              </a:solidFill>
              <a:latin typeface="標楷體" panose="03000509000000000000" pitchFamily="65" charset="-120"/>
              <a:ea typeface="標楷體" panose="03000509000000000000" pitchFamily="65" charset="-120"/>
            </a:endParaRPr>
          </a:p>
          <a:p>
            <a:r>
              <a:rPr lang="en-US" altLang="zh-TW" sz="1600" dirty="0" smtClean="0">
                <a:solidFill>
                  <a:schemeClr val="tx1"/>
                </a:solidFill>
                <a:latin typeface="標楷體" panose="03000509000000000000" pitchFamily="65" charset="-120"/>
                <a:ea typeface="標楷體" panose="03000509000000000000" pitchFamily="65" charset="-120"/>
              </a:rPr>
              <a:t>1.</a:t>
            </a:r>
            <a:r>
              <a:rPr lang="zh-TW" altLang="en-US" sz="1600" dirty="0" smtClean="0">
                <a:solidFill>
                  <a:schemeClr val="tx1"/>
                </a:solidFill>
                <a:latin typeface="標楷體" panose="03000509000000000000" pitchFamily="65" charset="-120"/>
                <a:ea typeface="標楷體" panose="03000509000000000000" pitchFamily="65" charset="-120"/>
              </a:rPr>
              <a:t>法律保護</a:t>
            </a:r>
            <a:r>
              <a:rPr lang="en-US" altLang="zh-TW" sz="1600" dirty="0" smtClean="0">
                <a:solidFill>
                  <a:schemeClr val="tx1"/>
                </a:solidFill>
                <a:latin typeface="標楷體" panose="03000509000000000000" pitchFamily="65" charset="-120"/>
                <a:ea typeface="標楷體" panose="03000509000000000000" pitchFamily="65" charset="-120"/>
              </a:rPr>
              <a:t>?</a:t>
            </a:r>
          </a:p>
          <a:p>
            <a:r>
              <a:rPr lang="en-US" altLang="zh-TW" sz="1600" dirty="0" smtClean="0">
                <a:solidFill>
                  <a:schemeClr val="tx1"/>
                </a:solidFill>
                <a:latin typeface="標楷體" panose="03000509000000000000" pitchFamily="65" charset="-120"/>
                <a:ea typeface="標楷體" panose="03000509000000000000" pitchFamily="65" charset="-120"/>
              </a:rPr>
              <a:t>2.</a:t>
            </a:r>
            <a:r>
              <a:rPr lang="zh-TW" altLang="en-US" sz="1600" dirty="0" smtClean="0">
                <a:solidFill>
                  <a:schemeClr val="tx1"/>
                </a:solidFill>
                <a:latin typeface="標楷體" panose="03000509000000000000" pitchFamily="65" charset="-120"/>
                <a:ea typeface="標楷體" panose="03000509000000000000" pitchFamily="65" charset="-120"/>
              </a:rPr>
              <a:t>集團整體租稅考量</a:t>
            </a:r>
            <a:r>
              <a:rPr lang="en-US" altLang="zh-TW" sz="1600" dirty="0" smtClean="0">
                <a:solidFill>
                  <a:schemeClr val="tx1"/>
                </a:solidFill>
                <a:latin typeface="標楷體" panose="03000509000000000000" pitchFamily="65" charset="-120"/>
                <a:ea typeface="標楷體" panose="03000509000000000000" pitchFamily="65" charset="-120"/>
              </a:rPr>
              <a:t>?</a:t>
            </a:r>
          </a:p>
          <a:p>
            <a:r>
              <a:rPr lang="en-US" altLang="zh-TW" sz="1600" dirty="0" smtClean="0">
                <a:solidFill>
                  <a:schemeClr val="tx1"/>
                </a:solidFill>
                <a:latin typeface="標楷體" panose="03000509000000000000" pitchFamily="65" charset="-120"/>
                <a:ea typeface="標楷體" panose="03000509000000000000" pitchFamily="65" charset="-120"/>
              </a:rPr>
              <a:t>3.</a:t>
            </a:r>
            <a:r>
              <a:rPr lang="zh-TW" altLang="en-US" sz="1600" dirty="0" smtClean="0">
                <a:solidFill>
                  <a:schemeClr val="tx1"/>
                </a:solidFill>
                <a:latin typeface="標楷體" panose="03000509000000000000" pitchFamily="65" charset="-120"/>
                <a:ea typeface="標楷體" panose="03000509000000000000" pitchFamily="65" charset="-120"/>
              </a:rPr>
              <a:t>租稅優惠適用</a:t>
            </a:r>
            <a:r>
              <a:rPr lang="en-US" altLang="zh-TW" sz="1600" dirty="0" smtClean="0">
                <a:solidFill>
                  <a:schemeClr val="tx1"/>
                </a:solidFill>
                <a:latin typeface="標楷體" panose="03000509000000000000" pitchFamily="65" charset="-120"/>
                <a:ea typeface="標楷體" panose="03000509000000000000" pitchFamily="65" charset="-120"/>
              </a:rPr>
              <a:t>?</a:t>
            </a:r>
          </a:p>
          <a:p>
            <a:r>
              <a:rPr lang="en-US" altLang="zh-TW" sz="1600" dirty="0" smtClean="0">
                <a:solidFill>
                  <a:schemeClr val="tx1"/>
                </a:solidFill>
                <a:latin typeface="標楷體" panose="03000509000000000000" pitchFamily="65" charset="-120"/>
                <a:ea typeface="標楷體" panose="03000509000000000000" pitchFamily="65" charset="-120"/>
              </a:rPr>
              <a:t>4.</a:t>
            </a:r>
            <a:r>
              <a:rPr lang="zh-TW" altLang="en-US" sz="1600" dirty="0" smtClean="0">
                <a:solidFill>
                  <a:schemeClr val="tx1"/>
                </a:solidFill>
                <a:latin typeface="標楷體" panose="03000509000000000000" pitchFamily="65" charset="-120"/>
                <a:ea typeface="標楷體" panose="03000509000000000000" pitchFamily="65" charset="-120"/>
              </a:rPr>
              <a:t>移轉方式</a:t>
            </a:r>
            <a:r>
              <a:rPr lang="en-US" altLang="zh-TW" sz="1600" dirty="0" smtClean="0">
                <a:solidFill>
                  <a:schemeClr val="tx1"/>
                </a:solidFill>
                <a:latin typeface="標楷體" panose="03000509000000000000" pitchFamily="65" charset="-120"/>
                <a:ea typeface="標楷體" panose="03000509000000000000" pitchFamily="65" charset="-120"/>
              </a:rPr>
              <a:t>?</a:t>
            </a:r>
            <a:endParaRPr lang="zh-TW" altLang="en-US" sz="1600" dirty="0" smtClean="0">
              <a:solidFill>
                <a:schemeClr val="tx1"/>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xmlns="" val="2659493619"/>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直線接點 21"/>
          <p:cNvCxnSpPr/>
          <p:nvPr/>
        </p:nvCxnSpPr>
        <p:spPr>
          <a:xfrm>
            <a:off x="4394530" y="1278774"/>
            <a:ext cx="24202" cy="2294242"/>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graphicFrame>
        <p:nvGraphicFramePr>
          <p:cNvPr id="7" name="內容版面配置區 6"/>
          <p:cNvGraphicFramePr>
            <a:graphicFrameLocks noGrp="1"/>
          </p:cNvGraphicFramePr>
          <p:nvPr>
            <p:ph sz="quarter" idx="15"/>
            <p:extLst>
              <p:ext uri="{D42A27DB-BD31-4B8C-83A1-F6EECF244321}">
                <p14:modId xmlns:p14="http://schemas.microsoft.com/office/powerpoint/2010/main" xmlns="" val="2924039672"/>
              </p:ext>
            </p:extLst>
          </p:nvPr>
        </p:nvGraphicFramePr>
        <p:xfrm>
          <a:off x="474100" y="3212976"/>
          <a:ext cx="8136904" cy="1517362"/>
        </p:xfrm>
        <a:graphic>
          <a:graphicData uri="http://schemas.openxmlformats.org/drawingml/2006/table">
            <a:tbl>
              <a:tblPr firstRow="1" bandRow="1">
                <a:tableStyleId>{ED083AE6-46FA-4A59-8FB0-9F97EB10719F}</a:tableStyleId>
              </a:tblPr>
              <a:tblGrid>
                <a:gridCol w="2297700"/>
                <a:gridCol w="1224136"/>
                <a:gridCol w="2166796"/>
                <a:gridCol w="2448272"/>
              </a:tblGrid>
              <a:tr h="511522">
                <a:tc>
                  <a:txBody>
                    <a:bodyPr/>
                    <a:lstStyle/>
                    <a:p>
                      <a:pPr algn="ctr"/>
                      <a:r>
                        <a:rPr lang="zh-TW" altLang="en-US" sz="1600" dirty="0" smtClean="0">
                          <a:latin typeface="Times New Roman" panose="02020603050405020304" pitchFamily="18" charset="0"/>
                          <a:ea typeface="標楷體" panose="03000509000000000000" pitchFamily="65" charset="-120"/>
                          <a:cs typeface="Times New Roman" panose="02020603050405020304" pitchFamily="18" charset="0"/>
                        </a:rPr>
                        <a:t>甲君應稅所得</a:t>
                      </a:r>
                      <a:endParaRPr lang="zh-TW" altLang="en-US" sz="16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solidFill>
                      <a:schemeClr val="accent4">
                        <a:lumMod val="60000"/>
                        <a:lumOff val="40000"/>
                      </a:schemeClr>
                    </a:solidFill>
                  </a:tcPr>
                </a:tc>
                <a:tc>
                  <a:txBody>
                    <a:bodyPr/>
                    <a:lstStyle/>
                    <a:p>
                      <a:pPr algn="ctr"/>
                      <a:r>
                        <a:rPr lang="zh-TW" altLang="en-US" sz="1600" dirty="0" smtClean="0">
                          <a:latin typeface="Times New Roman" panose="02020603050405020304" pitchFamily="18" charset="0"/>
                          <a:ea typeface="標楷體" panose="03000509000000000000" pitchFamily="65" charset="-120"/>
                          <a:cs typeface="Times New Roman" panose="02020603050405020304" pitchFamily="18" charset="0"/>
                        </a:rPr>
                        <a:t>兩岸現況</a:t>
                      </a:r>
                      <a:endParaRPr lang="zh-TW" altLang="en-US" sz="16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solidFill>
                      <a:schemeClr val="accent4">
                        <a:lumMod val="60000"/>
                        <a:lumOff val="40000"/>
                      </a:schemeClr>
                    </a:solidFill>
                  </a:tcPr>
                </a:tc>
                <a:tc>
                  <a:txBody>
                    <a:bodyPr/>
                    <a:lstStyle/>
                    <a:p>
                      <a:pPr algn="ctr"/>
                      <a:r>
                        <a:rPr lang="zh-TW" altLang="en-US" sz="1600" dirty="0" smtClean="0">
                          <a:latin typeface="Times New Roman" panose="02020603050405020304" pitchFamily="18" charset="0"/>
                          <a:ea typeface="標楷體" panose="03000509000000000000" pitchFamily="65" charset="-120"/>
                          <a:cs typeface="Times New Roman" panose="02020603050405020304" pitchFamily="18" charset="0"/>
                        </a:rPr>
                        <a:t>兩岸租稅協議生效後</a:t>
                      </a:r>
                      <a:endParaRPr lang="zh-TW" altLang="en-US" sz="16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solidFill>
                      <a:schemeClr val="accent4">
                        <a:lumMod val="60000"/>
                        <a:lumOff val="40000"/>
                      </a:schemeClr>
                    </a:solidFill>
                  </a:tcPr>
                </a:tc>
                <a:tc>
                  <a:txBody>
                    <a:bodyPr/>
                    <a:lstStyle/>
                    <a:p>
                      <a:pPr algn="ctr"/>
                      <a:r>
                        <a:rPr lang="zh-TW" altLang="en-US" sz="1600" dirty="0" smtClean="0">
                          <a:latin typeface="Times New Roman" panose="02020603050405020304" pitchFamily="18" charset="0"/>
                          <a:ea typeface="標楷體" panose="03000509000000000000" pitchFamily="65" charset="-120"/>
                          <a:cs typeface="Times New Roman" panose="02020603050405020304" pitchFamily="18" charset="0"/>
                        </a:rPr>
                        <a:t>甲君應稅所得影響</a:t>
                      </a:r>
                      <a:endParaRPr lang="zh-TW" altLang="en-US" sz="16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solidFill>
                      <a:schemeClr val="accent4">
                        <a:lumMod val="60000"/>
                        <a:lumOff val="40000"/>
                      </a:schemeClr>
                    </a:solidFill>
                  </a:tcPr>
                </a:tc>
              </a:tr>
              <a:tr h="300896">
                <a:tc>
                  <a:txBody>
                    <a:bodyPr/>
                    <a:lstStyle/>
                    <a:p>
                      <a:r>
                        <a:rPr lang="zh-TW" altLang="en-US" sz="1600" dirty="0" smtClean="0">
                          <a:latin typeface="Times New Roman" panose="02020603050405020304" pitchFamily="18" charset="0"/>
                          <a:ea typeface="標楷體" panose="03000509000000000000" pitchFamily="65" charset="-120"/>
                          <a:cs typeface="Times New Roman" panose="02020603050405020304" pitchFamily="18" charset="0"/>
                        </a:rPr>
                        <a:t>在大陸</a:t>
                      </a:r>
                      <a:r>
                        <a:rPr lang="en-US" altLang="zh-TW" sz="1600" dirty="0" smtClean="0">
                          <a:latin typeface="Times New Roman" panose="02020603050405020304" pitchFamily="18" charset="0"/>
                          <a:ea typeface="標楷體" panose="03000509000000000000" pitchFamily="65" charset="-120"/>
                          <a:cs typeface="Times New Roman" panose="02020603050405020304" pitchFamily="18" charset="0"/>
                        </a:rPr>
                        <a:t>B</a:t>
                      </a:r>
                      <a:r>
                        <a:rPr lang="zh-TW" altLang="en-US" sz="1600" dirty="0" smtClean="0">
                          <a:latin typeface="Times New Roman" panose="02020603050405020304" pitchFamily="18" charset="0"/>
                          <a:ea typeface="標楷體" panose="03000509000000000000" pitchFamily="65" charset="-120"/>
                          <a:cs typeface="Times New Roman" panose="02020603050405020304" pitchFamily="18" charset="0"/>
                        </a:rPr>
                        <a:t>公司</a:t>
                      </a:r>
                      <a:r>
                        <a:rPr lang="en-US" altLang="zh-TW" sz="1600" dirty="0" smtClean="0">
                          <a:latin typeface="Times New Roman" panose="02020603050405020304" pitchFamily="18" charset="0"/>
                          <a:ea typeface="標楷體" panose="03000509000000000000" pitchFamily="65" charset="-120"/>
                          <a:cs typeface="Times New Roman" panose="02020603050405020304" pitchFamily="18" charset="0"/>
                        </a:rPr>
                        <a:t>(120*1/3)</a:t>
                      </a:r>
                      <a:endParaRPr lang="zh-TW" altLang="en-US" sz="1600" dirty="0">
                        <a:latin typeface="Times New Roman" panose="02020603050405020304" pitchFamily="18" charset="0"/>
                        <a:ea typeface="標楷體" panose="03000509000000000000" pitchFamily="65" charset="-120"/>
                        <a:cs typeface="Times New Roman" panose="02020603050405020304" pitchFamily="18" charset="0"/>
                      </a:endParaRPr>
                    </a:p>
                  </a:txBody>
                  <a:tcPr/>
                </a:tc>
                <a:tc>
                  <a:txBody>
                    <a:bodyPr/>
                    <a:lstStyle/>
                    <a:p>
                      <a:pPr algn="ctr"/>
                      <a:r>
                        <a:rPr lang="en-US" altLang="zh-TW" sz="1600" dirty="0" smtClean="0">
                          <a:latin typeface="Times New Roman" panose="02020603050405020304" pitchFamily="18" charset="0"/>
                          <a:ea typeface="標楷體" panose="03000509000000000000" pitchFamily="65" charset="-120"/>
                          <a:cs typeface="Times New Roman" panose="02020603050405020304" pitchFamily="18" charset="0"/>
                        </a:rPr>
                        <a:t>40</a:t>
                      </a:r>
                      <a:r>
                        <a:rPr lang="zh-TW" altLang="en-US" sz="1600" dirty="0" smtClean="0">
                          <a:latin typeface="Times New Roman" panose="02020603050405020304" pitchFamily="18" charset="0"/>
                          <a:ea typeface="標楷體" panose="03000509000000000000" pitchFamily="65" charset="-120"/>
                          <a:cs typeface="Times New Roman" panose="02020603050405020304" pitchFamily="18" charset="0"/>
                        </a:rPr>
                        <a:t>萬元</a:t>
                      </a:r>
                      <a:endParaRPr lang="zh-TW" altLang="en-US" sz="16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tc>
                <a:tc>
                  <a:txBody>
                    <a:bodyPr/>
                    <a:lstStyle/>
                    <a:p>
                      <a:pPr algn="ctr"/>
                      <a:r>
                        <a:rPr lang="zh-TW" altLang="en-US" sz="1600"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6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tc>
                <a:tc>
                  <a:txBody>
                    <a:bodyPr/>
                    <a:lstStyle/>
                    <a:p>
                      <a:pPr algn="ctr"/>
                      <a:r>
                        <a:rPr lang="en-US" altLang="zh-TW" sz="1600" dirty="0" smtClean="0">
                          <a:latin typeface="Times New Roman" panose="02020603050405020304" pitchFamily="18" charset="0"/>
                          <a:ea typeface="標楷體" panose="03000509000000000000" pitchFamily="65" charset="-120"/>
                          <a:cs typeface="Times New Roman" panose="02020603050405020304" pitchFamily="18" charset="0"/>
                        </a:rPr>
                        <a:t>-40</a:t>
                      </a:r>
                      <a:r>
                        <a:rPr lang="zh-TW" altLang="en-US" sz="1600" dirty="0" smtClean="0">
                          <a:latin typeface="Times New Roman" panose="02020603050405020304" pitchFamily="18" charset="0"/>
                          <a:ea typeface="標楷體" panose="03000509000000000000" pitchFamily="65" charset="-120"/>
                          <a:cs typeface="Times New Roman" panose="02020603050405020304" pitchFamily="18" charset="0"/>
                        </a:rPr>
                        <a:t>萬元</a:t>
                      </a:r>
                      <a:endParaRPr lang="zh-TW" altLang="en-US" sz="16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tc>
              </a:tr>
              <a:tr h="300896">
                <a:tc>
                  <a:txBody>
                    <a:bodyPr/>
                    <a:lstStyle/>
                    <a:p>
                      <a:r>
                        <a:rPr lang="zh-TW" altLang="en-US" sz="1600" dirty="0" smtClean="0">
                          <a:latin typeface="Times New Roman" panose="02020603050405020304" pitchFamily="18" charset="0"/>
                          <a:ea typeface="標楷體" panose="03000509000000000000" pitchFamily="65" charset="-120"/>
                          <a:cs typeface="Times New Roman" panose="02020603050405020304" pitchFamily="18" charset="0"/>
                        </a:rPr>
                        <a:t>在台灣</a:t>
                      </a:r>
                      <a:r>
                        <a:rPr lang="en-US" altLang="zh-TW" sz="1600" dirty="0" smtClean="0">
                          <a:latin typeface="Times New Roman" panose="02020603050405020304" pitchFamily="18" charset="0"/>
                          <a:ea typeface="標楷體" panose="03000509000000000000" pitchFamily="65" charset="-120"/>
                          <a:cs typeface="Times New Roman" panose="02020603050405020304" pitchFamily="18" charset="0"/>
                        </a:rPr>
                        <a:t>A</a:t>
                      </a:r>
                      <a:r>
                        <a:rPr lang="zh-TW" altLang="en-US" sz="1600" dirty="0" smtClean="0">
                          <a:latin typeface="Times New Roman" panose="02020603050405020304" pitchFamily="18" charset="0"/>
                          <a:ea typeface="標楷體" panose="03000509000000000000" pitchFamily="65" charset="-120"/>
                          <a:cs typeface="Times New Roman" panose="02020603050405020304" pitchFamily="18" charset="0"/>
                        </a:rPr>
                        <a:t>公司</a:t>
                      </a:r>
                      <a:endParaRPr lang="zh-TW" altLang="en-US" sz="1600" dirty="0">
                        <a:latin typeface="Times New Roman" panose="02020603050405020304" pitchFamily="18" charset="0"/>
                        <a:ea typeface="標楷體" panose="03000509000000000000" pitchFamily="65" charset="-120"/>
                        <a:cs typeface="Times New Roman" panose="02020603050405020304" pitchFamily="18" charset="0"/>
                      </a:endParaRPr>
                    </a:p>
                  </a:txBody>
                  <a:tcPr/>
                </a:tc>
                <a:tc>
                  <a:txBody>
                    <a:bodyPr/>
                    <a:lstStyle/>
                    <a:p>
                      <a:pPr algn="ctr"/>
                      <a:r>
                        <a:rPr lang="en-US" altLang="zh-TW" sz="1600" dirty="0" smtClean="0">
                          <a:latin typeface="Times New Roman" panose="02020603050405020304" pitchFamily="18" charset="0"/>
                          <a:ea typeface="標楷體" panose="03000509000000000000" pitchFamily="65" charset="-120"/>
                          <a:cs typeface="Times New Roman" panose="02020603050405020304" pitchFamily="18" charset="0"/>
                        </a:rPr>
                        <a:t>120</a:t>
                      </a:r>
                      <a:r>
                        <a:rPr lang="zh-TW" altLang="en-US" sz="1600" dirty="0" smtClean="0">
                          <a:latin typeface="Times New Roman" panose="02020603050405020304" pitchFamily="18" charset="0"/>
                          <a:ea typeface="標楷體" panose="03000509000000000000" pitchFamily="65" charset="-120"/>
                          <a:cs typeface="Times New Roman" panose="02020603050405020304" pitchFamily="18" charset="0"/>
                        </a:rPr>
                        <a:t>萬元</a:t>
                      </a:r>
                      <a:endParaRPr lang="zh-TW" altLang="en-US" sz="16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tc>
                <a:tc>
                  <a:txBody>
                    <a:bodyPr/>
                    <a:lstStyle/>
                    <a:p>
                      <a:pPr algn="ctr"/>
                      <a:r>
                        <a:rPr lang="en-US" altLang="zh-TW" sz="1600" dirty="0" smtClean="0">
                          <a:latin typeface="Times New Roman" panose="02020603050405020304" pitchFamily="18" charset="0"/>
                          <a:ea typeface="標楷體" panose="03000509000000000000" pitchFamily="65" charset="-120"/>
                          <a:cs typeface="Times New Roman" panose="02020603050405020304" pitchFamily="18" charset="0"/>
                        </a:rPr>
                        <a:t>120</a:t>
                      </a:r>
                      <a:r>
                        <a:rPr lang="zh-TW" altLang="en-US" sz="1600" dirty="0" smtClean="0">
                          <a:latin typeface="Times New Roman" panose="02020603050405020304" pitchFamily="18" charset="0"/>
                          <a:ea typeface="標楷體" panose="03000509000000000000" pitchFamily="65" charset="-120"/>
                          <a:cs typeface="Times New Roman" panose="02020603050405020304" pitchFamily="18" charset="0"/>
                        </a:rPr>
                        <a:t>萬元</a:t>
                      </a:r>
                      <a:endParaRPr lang="zh-TW" altLang="en-US" sz="16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tc>
                <a:tc>
                  <a:txBody>
                    <a:bodyPr/>
                    <a:lstStyle/>
                    <a:p>
                      <a:pPr algn="ctr"/>
                      <a:r>
                        <a:rPr lang="en-US" altLang="zh-TW" sz="1600" dirty="0" smtClean="0">
                          <a:latin typeface="Times New Roman" panose="02020603050405020304" pitchFamily="18" charset="0"/>
                          <a:ea typeface="標楷體" panose="03000509000000000000" pitchFamily="65" charset="-120"/>
                          <a:cs typeface="Times New Roman" panose="02020603050405020304" pitchFamily="18" charset="0"/>
                        </a:rPr>
                        <a:t>0</a:t>
                      </a:r>
                      <a:r>
                        <a:rPr lang="zh-TW" altLang="en-US" sz="1600" dirty="0" smtClean="0">
                          <a:latin typeface="Times New Roman" panose="02020603050405020304" pitchFamily="18" charset="0"/>
                          <a:ea typeface="標楷體" panose="03000509000000000000" pitchFamily="65" charset="-120"/>
                          <a:cs typeface="Times New Roman" panose="02020603050405020304" pitchFamily="18" charset="0"/>
                        </a:rPr>
                        <a:t>萬元</a:t>
                      </a:r>
                      <a:endParaRPr lang="zh-TW" altLang="en-US" sz="16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tc>
              </a:tr>
              <a:tr h="300896">
                <a:tc>
                  <a:txBody>
                    <a:bodyPr/>
                    <a:lstStyle/>
                    <a:p>
                      <a:r>
                        <a:rPr lang="zh-TW" altLang="en-US" sz="1600" dirty="0" smtClean="0">
                          <a:latin typeface="Times New Roman" panose="02020603050405020304" pitchFamily="18" charset="0"/>
                          <a:ea typeface="標楷體" panose="03000509000000000000" pitchFamily="65" charset="-120"/>
                          <a:cs typeface="Times New Roman" panose="02020603050405020304" pitchFamily="18" charset="0"/>
                        </a:rPr>
                        <a:t>甲君總應稅所得</a:t>
                      </a:r>
                      <a:endParaRPr lang="zh-TW" altLang="en-US" sz="1600" dirty="0">
                        <a:latin typeface="Times New Roman" panose="02020603050405020304" pitchFamily="18" charset="0"/>
                        <a:ea typeface="標楷體" panose="03000509000000000000" pitchFamily="65" charset="-120"/>
                        <a:cs typeface="Times New Roman" panose="02020603050405020304" pitchFamily="18" charset="0"/>
                      </a:endParaRPr>
                    </a:p>
                  </a:txBody>
                  <a:tcPr/>
                </a:tc>
                <a:tc>
                  <a:txBody>
                    <a:bodyPr/>
                    <a:lstStyle/>
                    <a:p>
                      <a:pPr algn="ctr"/>
                      <a:r>
                        <a:rPr lang="en-US" altLang="zh-TW" sz="1600" dirty="0" smtClean="0">
                          <a:latin typeface="Times New Roman" panose="02020603050405020304" pitchFamily="18" charset="0"/>
                          <a:ea typeface="標楷體" panose="03000509000000000000" pitchFamily="65" charset="-120"/>
                          <a:cs typeface="Times New Roman" panose="02020603050405020304" pitchFamily="18" charset="0"/>
                        </a:rPr>
                        <a:t>160</a:t>
                      </a:r>
                      <a:r>
                        <a:rPr lang="zh-TW" altLang="en-US" sz="1600" dirty="0" smtClean="0">
                          <a:latin typeface="Times New Roman" panose="02020603050405020304" pitchFamily="18" charset="0"/>
                          <a:ea typeface="標楷體" panose="03000509000000000000" pitchFamily="65" charset="-120"/>
                          <a:cs typeface="Times New Roman" panose="02020603050405020304" pitchFamily="18" charset="0"/>
                        </a:rPr>
                        <a:t>萬元</a:t>
                      </a:r>
                      <a:endParaRPr lang="zh-TW" altLang="en-US" sz="16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tc>
                <a:tc>
                  <a:txBody>
                    <a:bodyPr/>
                    <a:lstStyle/>
                    <a:p>
                      <a:pPr algn="ctr"/>
                      <a:r>
                        <a:rPr lang="en-US" altLang="zh-TW" sz="1600" dirty="0" smtClean="0">
                          <a:latin typeface="Times New Roman" panose="02020603050405020304" pitchFamily="18" charset="0"/>
                          <a:ea typeface="標楷體" panose="03000509000000000000" pitchFamily="65" charset="-120"/>
                          <a:cs typeface="Times New Roman" panose="02020603050405020304" pitchFamily="18" charset="0"/>
                        </a:rPr>
                        <a:t>120</a:t>
                      </a:r>
                      <a:r>
                        <a:rPr lang="zh-TW" altLang="en-US" sz="1600" dirty="0" smtClean="0">
                          <a:latin typeface="Times New Roman" panose="02020603050405020304" pitchFamily="18" charset="0"/>
                          <a:ea typeface="標楷體" panose="03000509000000000000" pitchFamily="65" charset="-120"/>
                          <a:cs typeface="Times New Roman" panose="02020603050405020304" pitchFamily="18" charset="0"/>
                        </a:rPr>
                        <a:t>萬元</a:t>
                      </a:r>
                      <a:endParaRPr lang="zh-TW" altLang="en-US" sz="16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tc>
                <a:tc>
                  <a:txBody>
                    <a:bodyPr/>
                    <a:lstStyle/>
                    <a:p>
                      <a:pPr algn="ctr"/>
                      <a:r>
                        <a:rPr lang="en-US" altLang="zh-TW" sz="1600" dirty="0" smtClean="0">
                          <a:latin typeface="Times New Roman" panose="02020603050405020304" pitchFamily="18" charset="0"/>
                          <a:ea typeface="標楷體" panose="03000509000000000000" pitchFamily="65" charset="-120"/>
                          <a:cs typeface="Times New Roman" panose="02020603050405020304" pitchFamily="18" charset="0"/>
                        </a:rPr>
                        <a:t>-40</a:t>
                      </a:r>
                      <a:r>
                        <a:rPr lang="zh-TW" altLang="en-US" sz="1600" dirty="0" smtClean="0">
                          <a:latin typeface="Times New Roman" panose="02020603050405020304" pitchFamily="18" charset="0"/>
                          <a:ea typeface="標楷體" panose="03000509000000000000" pitchFamily="65" charset="-120"/>
                          <a:cs typeface="Times New Roman" panose="02020603050405020304" pitchFamily="18" charset="0"/>
                        </a:rPr>
                        <a:t>萬元</a:t>
                      </a:r>
                      <a:endParaRPr lang="zh-TW" altLang="en-US" sz="1600"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tc>
              </a:tr>
            </a:tbl>
          </a:graphicData>
        </a:graphic>
      </p:graphicFrame>
      <p:sp>
        <p:nvSpPr>
          <p:cNvPr id="5" name="投影片編號版面配置區 4"/>
          <p:cNvSpPr>
            <a:spLocks noGrp="1"/>
          </p:cNvSpPr>
          <p:nvPr>
            <p:ph type="sldNum" sz="quarter" idx="4294967295"/>
          </p:nvPr>
        </p:nvSpPr>
        <p:spPr>
          <a:xfrm>
            <a:off x="7086600" y="6477000"/>
            <a:ext cx="1527175" cy="152400"/>
          </a:xfrm>
          <a:prstGeom prst="rect">
            <a:avLst/>
          </a:prstGeom>
        </p:spPr>
        <p:txBody>
          <a:bodyPr/>
          <a:lstStyle/>
          <a:p>
            <a:pPr>
              <a:defRPr/>
            </a:pPr>
            <a:fld id="{5708198F-40E4-4E02-8BED-0696735C78EA}" type="slidenum">
              <a:rPr lang="en-US" altLang="zh-TW" smtClean="0">
                <a:solidFill>
                  <a:srgbClr val="000000"/>
                </a:solidFill>
                <a:latin typeface="Times New Roman" panose="02020603050405020304" pitchFamily="18" charset="0"/>
                <a:cs typeface="Times New Roman" panose="02020603050405020304" pitchFamily="18" charset="0"/>
              </a:rPr>
              <a:pPr>
                <a:defRPr/>
              </a:pPr>
              <a:t>45</a:t>
            </a:fld>
            <a:endParaRPr lang="zh-TW" altLang="en-US">
              <a:solidFill>
                <a:srgbClr val="000000"/>
              </a:solidFill>
              <a:latin typeface="Times New Roman" panose="02020603050405020304" pitchFamily="18" charset="0"/>
              <a:cs typeface="Times New Roman" panose="02020603050405020304" pitchFamily="18" charset="0"/>
            </a:endParaRPr>
          </a:p>
        </p:txBody>
      </p:sp>
      <p:sp>
        <p:nvSpPr>
          <p:cNvPr id="6" name="標題 1"/>
          <p:cNvSpPr txBox="1">
            <a:spLocks/>
          </p:cNvSpPr>
          <p:nvPr/>
        </p:nvSpPr>
        <p:spPr>
          <a:xfrm>
            <a:off x="1" y="188640"/>
            <a:ext cx="9144000" cy="1041513"/>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zh-TW" sz="4000" b="1" dirty="0" smtClean="0">
                <a:latin typeface="標楷體" panose="03000509000000000000" pitchFamily="65" charset="-120"/>
                <a:ea typeface="標楷體" panose="03000509000000000000" pitchFamily="65" charset="-120"/>
              </a:rPr>
              <a:t>2.9  </a:t>
            </a:r>
            <a:r>
              <a:rPr lang="zh-TW" altLang="en-US" sz="4000" b="1" dirty="0" smtClean="0">
                <a:latin typeface="標楷體" panose="03000509000000000000" pitchFamily="65" charset="-120"/>
                <a:ea typeface="標楷體" panose="03000509000000000000" pitchFamily="65" charset="-120"/>
              </a:rPr>
              <a:t>外派員工薪資</a:t>
            </a:r>
            <a:r>
              <a:rPr lang="en-US" altLang="zh-TW" sz="4000" b="1" dirty="0" smtClean="0">
                <a:latin typeface="標楷體" panose="03000509000000000000" pitchFamily="65" charset="-120"/>
                <a:ea typeface="標楷體" panose="03000509000000000000" pitchFamily="65" charset="-120"/>
              </a:rPr>
              <a:t>-</a:t>
            </a:r>
            <a:r>
              <a:rPr lang="zh-TW" altLang="en-US" sz="4000" b="1" dirty="0">
                <a:latin typeface="標楷體" panose="03000509000000000000" pitchFamily="65" charset="-120"/>
                <a:ea typeface="標楷體" panose="03000509000000000000" pitchFamily="65" charset="-120"/>
              </a:rPr>
              <a:t>赴大陸短期</a:t>
            </a:r>
            <a:r>
              <a:rPr lang="zh-TW" altLang="en-US" sz="4000" b="1" dirty="0" smtClean="0">
                <a:latin typeface="標楷體" panose="03000509000000000000" pitchFamily="65" charset="-120"/>
                <a:ea typeface="標楷體" panose="03000509000000000000" pitchFamily="65" charset="-120"/>
              </a:rPr>
              <a:t>出差</a:t>
            </a:r>
            <a:endParaRPr lang="zh-TW" altLang="en-US" sz="4000" b="1" dirty="0">
              <a:latin typeface="標楷體" panose="03000509000000000000" pitchFamily="65" charset="-120"/>
              <a:ea typeface="標楷體" panose="03000509000000000000" pitchFamily="65" charset="-120"/>
            </a:endParaRPr>
          </a:p>
        </p:txBody>
      </p:sp>
      <p:sp>
        <p:nvSpPr>
          <p:cNvPr id="9" name="向右箭號 8"/>
          <p:cNvSpPr/>
          <p:nvPr/>
        </p:nvSpPr>
        <p:spPr bwMode="ltGray">
          <a:xfrm>
            <a:off x="3399255" y="1584179"/>
            <a:ext cx="2412360" cy="1193469"/>
          </a:xfrm>
          <a:prstGeom prst="rightArrow">
            <a:avLst/>
          </a:prstGeom>
          <a:solidFill>
            <a:srgbClr val="0000FF"/>
          </a:solidFill>
          <a:ln w="31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err="1" smtClean="0">
              <a:solidFill>
                <a:schemeClr val="bg1"/>
              </a:solidFill>
              <a:latin typeface="Georgia" pitchFamily="18" charset="0"/>
            </a:endParaRPr>
          </a:p>
        </p:txBody>
      </p:sp>
      <p:sp>
        <p:nvSpPr>
          <p:cNvPr id="10" name="Rectangle 4"/>
          <p:cNvSpPr>
            <a:spLocks noChangeArrowheads="1"/>
          </p:cNvSpPr>
          <p:nvPr/>
        </p:nvSpPr>
        <p:spPr bwMode="auto">
          <a:xfrm>
            <a:off x="3266207" y="1266094"/>
            <a:ext cx="1152525" cy="37199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122400" tIns="62280" rIns="122400" bIns="62280" anchor="ctr">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9pPr>
          </a:lstStyle>
          <a:p>
            <a:pPr algn="ctr">
              <a:spcBef>
                <a:spcPts val="1750"/>
              </a:spcBef>
              <a:buClrTx/>
              <a:buFontTx/>
              <a:buNone/>
            </a:pPr>
            <a:r>
              <a:rPr lang="zh-TW" altLang="en-US" sz="1600" b="1" dirty="0">
                <a:latin typeface="+mj-lt"/>
                <a:ea typeface="SimSun" panose="02010600030101010101" pitchFamily="2" charset="-122"/>
              </a:rPr>
              <a:t>台</a:t>
            </a:r>
            <a:r>
              <a:rPr lang="zh-TW" altLang="zh-TW" sz="1600" b="1" dirty="0" smtClean="0">
                <a:latin typeface="+mj-lt"/>
                <a:ea typeface="SimSun" panose="02010600030101010101" pitchFamily="2" charset="-122"/>
              </a:rPr>
              <a:t>灣</a:t>
            </a:r>
            <a:endParaRPr lang="zh-TW" altLang="zh-TW" sz="1600" b="1" dirty="0">
              <a:latin typeface="+mj-lt"/>
              <a:ea typeface="SimSun" panose="02010600030101010101" pitchFamily="2" charset="-122"/>
            </a:endParaRPr>
          </a:p>
        </p:txBody>
      </p:sp>
      <p:sp>
        <p:nvSpPr>
          <p:cNvPr id="11" name="Rectangle 5"/>
          <p:cNvSpPr>
            <a:spLocks noChangeArrowheads="1"/>
          </p:cNvSpPr>
          <p:nvPr/>
        </p:nvSpPr>
        <p:spPr bwMode="auto">
          <a:xfrm>
            <a:off x="4394530" y="1278774"/>
            <a:ext cx="1152525" cy="37199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122400" tIns="62280" rIns="122400" bIns="62280" anchor="ctr">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5pPr>
            <a:lvl6pPr marL="25146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6pPr>
            <a:lvl7pPr marL="29718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7pPr>
            <a:lvl8pPr marL="34290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8pPr>
            <a:lvl9pPr marL="3886200" indent="-228600" defTabSz="449263" fontAlgn="base">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新細明體" charset="-120"/>
              </a:defRPr>
            </a:lvl9pPr>
          </a:lstStyle>
          <a:p>
            <a:pPr algn="ctr">
              <a:spcBef>
                <a:spcPts val="1750"/>
              </a:spcBef>
              <a:buClrTx/>
              <a:buFontTx/>
              <a:buNone/>
            </a:pPr>
            <a:r>
              <a:rPr lang="zh-TW" altLang="zh-TW" sz="1600" b="1" dirty="0">
                <a:latin typeface="+mj-lt"/>
                <a:ea typeface="SimSun" panose="02010600030101010101" pitchFamily="2" charset="-122"/>
              </a:rPr>
              <a:t>大陸</a:t>
            </a:r>
          </a:p>
        </p:txBody>
      </p:sp>
      <p:sp>
        <p:nvSpPr>
          <p:cNvPr id="12" name="文字方塊 11"/>
          <p:cNvSpPr txBox="1"/>
          <p:nvPr/>
        </p:nvSpPr>
        <p:spPr>
          <a:xfrm>
            <a:off x="2195736" y="2296533"/>
            <a:ext cx="1116032" cy="706434"/>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wrap="square" lIns="0" tIns="0" rIns="0" bIns="0" rtlCol="0" anchor="ctr">
            <a:noAutofit/>
          </a:bodyPr>
          <a:lstStyle>
            <a:defPPr>
              <a:defRPr lang="en-US"/>
            </a:defPPr>
            <a:lvl1pPr indent="-274320" algn="ctr">
              <a:defRPr sz="1100">
                <a:latin typeface="+mj-lt"/>
                <a:ea typeface="SimSun" panose="02010600030101010101" pitchFamily="2" charset="-122"/>
              </a:defRPr>
            </a:lvl1pPr>
          </a:lstStyle>
          <a:p>
            <a:r>
              <a:rPr lang="en-US" altLang="zh-TW" sz="1600" dirty="0"/>
              <a:t>A</a:t>
            </a:r>
            <a:r>
              <a:rPr lang="zh-TW" altLang="en-US" sz="1600" dirty="0" smtClean="0"/>
              <a:t>公司</a:t>
            </a:r>
            <a:endParaRPr lang="en-US" altLang="zh-TW" sz="1600" dirty="0"/>
          </a:p>
        </p:txBody>
      </p:sp>
      <p:sp>
        <p:nvSpPr>
          <p:cNvPr id="13" name="文字方塊 12"/>
          <p:cNvSpPr txBox="1"/>
          <p:nvPr/>
        </p:nvSpPr>
        <p:spPr>
          <a:xfrm>
            <a:off x="5832232" y="2296533"/>
            <a:ext cx="1116032" cy="706434"/>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wrap="square" lIns="0" tIns="0" rIns="0" bIns="0" rtlCol="0" anchor="ctr">
            <a:noAutofit/>
          </a:bodyPr>
          <a:lstStyle>
            <a:defPPr>
              <a:defRPr lang="en-US"/>
            </a:defPPr>
            <a:lvl1pPr indent="-274320" algn="ctr">
              <a:defRPr sz="1100">
                <a:latin typeface="+mj-lt"/>
                <a:ea typeface="SimSun" panose="02010600030101010101" pitchFamily="2" charset="-122"/>
              </a:defRPr>
            </a:lvl1pPr>
          </a:lstStyle>
          <a:p>
            <a:r>
              <a:rPr lang="en-US" altLang="zh-TW" sz="1600" dirty="0"/>
              <a:t>B</a:t>
            </a:r>
            <a:r>
              <a:rPr lang="zh-TW" altLang="en-US" sz="1600" dirty="0" smtClean="0"/>
              <a:t>公司</a:t>
            </a:r>
            <a:endParaRPr lang="en-US" altLang="zh-TW" sz="1600" dirty="0"/>
          </a:p>
        </p:txBody>
      </p:sp>
      <p:pic>
        <p:nvPicPr>
          <p:cNvPr id="14" name="Picture 10" descr="http://pic.jades.idv.tw/blog/free/0054.jpg"/>
          <p:cNvPicPr>
            <a:picLocks noChangeAspect="1" noChangeArrowheads="1"/>
          </p:cNvPicPr>
          <p:nvPr/>
        </p:nvPicPr>
        <p:blipFill>
          <a:blip r:embed="rId2" cstate="print"/>
          <a:srcRect/>
          <a:stretch>
            <a:fillRect/>
          </a:stretch>
        </p:blipFill>
        <p:spPr bwMode="auto">
          <a:xfrm>
            <a:off x="2518456" y="1556792"/>
            <a:ext cx="493499" cy="438063"/>
          </a:xfrm>
          <a:prstGeom prst="rect">
            <a:avLst/>
          </a:prstGeom>
          <a:noFill/>
        </p:spPr>
      </p:pic>
      <p:pic>
        <p:nvPicPr>
          <p:cNvPr id="15" name="Picture 10" descr="http://pic.jades.idv.tw/blog/free/0054.jpg"/>
          <p:cNvPicPr>
            <a:picLocks noChangeAspect="1" noChangeArrowheads="1"/>
          </p:cNvPicPr>
          <p:nvPr/>
        </p:nvPicPr>
        <p:blipFill>
          <a:blip r:embed="rId2" cstate="print"/>
          <a:srcRect/>
          <a:stretch>
            <a:fillRect/>
          </a:stretch>
        </p:blipFill>
        <p:spPr bwMode="auto">
          <a:xfrm>
            <a:off x="6166733" y="1562807"/>
            <a:ext cx="493499" cy="438063"/>
          </a:xfrm>
          <a:prstGeom prst="rect">
            <a:avLst/>
          </a:prstGeom>
          <a:noFill/>
        </p:spPr>
      </p:pic>
      <p:sp>
        <p:nvSpPr>
          <p:cNvPr id="16" name="文字方塊 15"/>
          <p:cNvSpPr txBox="1"/>
          <p:nvPr/>
        </p:nvSpPr>
        <p:spPr>
          <a:xfrm>
            <a:off x="2319135" y="2017454"/>
            <a:ext cx="884713" cy="242834"/>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wrap="square" lIns="0" tIns="0" rIns="0" bIns="0" rtlCol="0" anchor="ctr">
            <a:noAutofit/>
          </a:bodyPr>
          <a:lstStyle>
            <a:defPPr>
              <a:defRPr lang="en-US"/>
            </a:defPPr>
            <a:lvl1pPr indent="-274320" algn="ctr">
              <a:defRPr sz="1000">
                <a:latin typeface="+mj-lt"/>
                <a:ea typeface="SimSun" panose="02010600030101010101" pitchFamily="2" charset="-122"/>
              </a:defRPr>
            </a:lvl1pPr>
          </a:lstStyle>
          <a:p>
            <a:r>
              <a:rPr lang="zh-TW" altLang="en-US" sz="1200" dirty="0" smtClean="0">
                <a:solidFill>
                  <a:schemeClr val="tx1"/>
                </a:solidFill>
              </a:rPr>
              <a:t>甲個人</a:t>
            </a:r>
            <a:endParaRPr lang="en-US" altLang="zh-TW" sz="1200" dirty="0">
              <a:solidFill>
                <a:schemeClr val="tx1"/>
              </a:solidFill>
            </a:endParaRPr>
          </a:p>
        </p:txBody>
      </p:sp>
      <p:sp>
        <p:nvSpPr>
          <p:cNvPr id="17" name="文字方塊 16"/>
          <p:cNvSpPr txBox="1"/>
          <p:nvPr/>
        </p:nvSpPr>
        <p:spPr>
          <a:xfrm>
            <a:off x="5991543" y="2040053"/>
            <a:ext cx="884713" cy="242834"/>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wrap="square" lIns="0" tIns="0" rIns="0" bIns="0" rtlCol="0" anchor="ctr">
            <a:noAutofit/>
          </a:bodyPr>
          <a:lstStyle>
            <a:defPPr>
              <a:defRPr lang="en-US"/>
            </a:defPPr>
            <a:lvl1pPr indent="-274320" algn="ctr">
              <a:defRPr sz="1000">
                <a:latin typeface="+mj-lt"/>
                <a:ea typeface="SimSun" panose="02010600030101010101" pitchFamily="2" charset="-122"/>
              </a:defRPr>
            </a:lvl1pPr>
          </a:lstStyle>
          <a:p>
            <a:r>
              <a:rPr lang="zh-TW" altLang="en-US" sz="1200" dirty="0">
                <a:solidFill>
                  <a:schemeClr val="tx1"/>
                </a:solidFill>
              </a:rPr>
              <a:t>甲</a:t>
            </a:r>
            <a:r>
              <a:rPr lang="zh-TW" altLang="en-US" sz="1200" dirty="0" smtClean="0">
                <a:solidFill>
                  <a:schemeClr val="tx1"/>
                </a:solidFill>
              </a:rPr>
              <a:t>個人</a:t>
            </a:r>
            <a:endParaRPr lang="en-US" altLang="zh-TW" sz="1200" dirty="0">
              <a:solidFill>
                <a:schemeClr val="tx1"/>
              </a:solidFill>
            </a:endParaRPr>
          </a:p>
        </p:txBody>
      </p:sp>
      <p:sp>
        <p:nvSpPr>
          <p:cNvPr id="18" name="文字方塊 17"/>
          <p:cNvSpPr txBox="1"/>
          <p:nvPr/>
        </p:nvSpPr>
        <p:spPr>
          <a:xfrm>
            <a:off x="3109578" y="2101791"/>
            <a:ext cx="2792001" cy="18804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wrap="square" lIns="0" tIns="0" rIns="0" bIns="0" rtlCol="0" anchor="ctr">
            <a:noAutofit/>
          </a:bodyPr>
          <a:lstStyle>
            <a:defPPr>
              <a:defRPr lang="en-US"/>
            </a:defPPr>
            <a:lvl1pPr indent="-274320" algn="ctr">
              <a:defRPr sz="1000">
                <a:latin typeface="+mj-lt"/>
                <a:ea typeface="SimSun" panose="02010600030101010101" pitchFamily="2" charset="-122"/>
              </a:defRPr>
            </a:lvl1pPr>
          </a:lstStyle>
          <a:p>
            <a:r>
              <a:rPr lang="zh-TW" altLang="en-US" sz="1600" b="1" dirty="0">
                <a:solidFill>
                  <a:schemeClr val="bg1"/>
                </a:solidFill>
              </a:rPr>
              <a:t>派</a:t>
            </a:r>
            <a:r>
              <a:rPr lang="zh-TW" altLang="en-US" sz="1600" b="1" dirty="0" smtClean="0">
                <a:solidFill>
                  <a:schemeClr val="bg1"/>
                </a:solidFill>
              </a:rPr>
              <a:t>至</a:t>
            </a:r>
            <a:r>
              <a:rPr lang="en-US" altLang="zh-TW" sz="1600" b="1" dirty="0">
                <a:solidFill>
                  <a:schemeClr val="bg1"/>
                </a:solidFill>
              </a:rPr>
              <a:t>B</a:t>
            </a:r>
            <a:r>
              <a:rPr lang="zh-TW" altLang="en-US" sz="1600" b="1" dirty="0" smtClean="0">
                <a:solidFill>
                  <a:schemeClr val="bg1"/>
                </a:solidFill>
              </a:rPr>
              <a:t>公司出差</a:t>
            </a:r>
            <a:r>
              <a:rPr lang="en-US" altLang="zh-TW" sz="1600" b="1" dirty="0" smtClean="0">
                <a:solidFill>
                  <a:schemeClr val="bg1"/>
                </a:solidFill>
              </a:rPr>
              <a:t>120</a:t>
            </a:r>
            <a:r>
              <a:rPr lang="zh-TW" altLang="en-US" sz="1600" b="1" dirty="0" smtClean="0">
                <a:solidFill>
                  <a:schemeClr val="bg1"/>
                </a:solidFill>
              </a:rPr>
              <a:t>天</a:t>
            </a:r>
            <a:endParaRPr lang="en-US" altLang="zh-TW" sz="1600" b="1" dirty="0" smtClean="0">
              <a:solidFill>
                <a:schemeClr val="bg1"/>
              </a:solidFill>
            </a:endParaRPr>
          </a:p>
          <a:p>
            <a:r>
              <a:rPr lang="en-US" altLang="zh-TW" sz="1600" b="1" dirty="0" smtClean="0">
                <a:solidFill>
                  <a:schemeClr val="bg1"/>
                </a:solidFill>
              </a:rPr>
              <a:t>(120/360</a:t>
            </a:r>
            <a:r>
              <a:rPr lang="zh-TW" altLang="en-US" sz="1600" b="1" dirty="0" smtClean="0">
                <a:solidFill>
                  <a:schemeClr val="bg1"/>
                </a:solidFill>
              </a:rPr>
              <a:t>約</a:t>
            </a:r>
            <a:r>
              <a:rPr lang="en-US" altLang="zh-TW" sz="1600" b="1" dirty="0" smtClean="0">
                <a:solidFill>
                  <a:schemeClr val="bg1"/>
                </a:solidFill>
              </a:rPr>
              <a:t>1/3)</a:t>
            </a:r>
            <a:endParaRPr lang="en-US" altLang="zh-TW" sz="1600" b="1" dirty="0">
              <a:solidFill>
                <a:schemeClr val="bg1"/>
              </a:solidFill>
            </a:endParaRPr>
          </a:p>
        </p:txBody>
      </p:sp>
      <p:sp>
        <p:nvSpPr>
          <p:cNvPr id="19" name="弧形箭號 (左彎) 18"/>
          <p:cNvSpPr/>
          <p:nvPr/>
        </p:nvSpPr>
        <p:spPr bwMode="ltGray">
          <a:xfrm rot="10800000">
            <a:off x="1641943" y="1778831"/>
            <a:ext cx="481785" cy="848524"/>
          </a:xfrm>
          <a:prstGeom prst="curvedLeftArrow">
            <a:avLst/>
          </a:prstGeom>
          <a:solidFill>
            <a:srgbClr val="0000FF"/>
          </a:solidFill>
          <a:ln w="31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err="1" smtClean="0">
              <a:solidFill>
                <a:schemeClr val="bg1"/>
              </a:solidFill>
              <a:latin typeface="+mj-lt"/>
              <a:ea typeface="SimSun" panose="02010600030101010101" pitchFamily="2" charset="-122"/>
            </a:endParaRPr>
          </a:p>
        </p:txBody>
      </p:sp>
      <p:sp>
        <p:nvSpPr>
          <p:cNvPr id="20" name="文字方塊 19"/>
          <p:cNvSpPr txBox="1"/>
          <p:nvPr/>
        </p:nvSpPr>
        <p:spPr>
          <a:xfrm>
            <a:off x="734959" y="2112061"/>
            <a:ext cx="884713" cy="242834"/>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wrap="square" lIns="0" tIns="0" rIns="0" bIns="0" rtlCol="0" anchor="ctr">
            <a:noAutofit/>
          </a:bodyPr>
          <a:lstStyle>
            <a:defPPr>
              <a:defRPr lang="en-US"/>
            </a:defPPr>
            <a:lvl1pPr indent="-274320" algn="ctr">
              <a:defRPr sz="1000">
                <a:latin typeface="+mj-lt"/>
                <a:ea typeface="SimSun" panose="02010600030101010101" pitchFamily="2" charset="-122"/>
              </a:defRPr>
            </a:lvl1pPr>
          </a:lstStyle>
          <a:p>
            <a:r>
              <a:rPr lang="zh-TW" altLang="en-US" sz="1600" dirty="0" smtClean="0">
                <a:solidFill>
                  <a:schemeClr val="tx1"/>
                </a:solidFill>
              </a:rPr>
              <a:t>支付薪資</a:t>
            </a:r>
            <a:r>
              <a:rPr lang="en-US" altLang="zh-TW" sz="1600" dirty="0" smtClean="0">
                <a:solidFill>
                  <a:schemeClr val="tx1"/>
                </a:solidFill>
              </a:rPr>
              <a:t>$120</a:t>
            </a:r>
            <a:r>
              <a:rPr lang="zh-TW" altLang="en-US" sz="1600" dirty="0" smtClean="0">
                <a:solidFill>
                  <a:schemeClr val="tx1"/>
                </a:solidFill>
              </a:rPr>
              <a:t>萬</a:t>
            </a:r>
            <a:endParaRPr lang="en-US" altLang="zh-TW" sz="1600" dirty="0">
              <a:solidFill>
                <a:schemeClr val="tx1"/>
              </a:solidFill>
            </a:endParaRPr>
          </a:p>
        </p:txBody>
      </p:sp>
      <p:sp>
        <p:nvSpPr>
          <p:cNvPr id="21" name="矩形 20"/>
          <p:cNvSpPr/>
          <p:nvPr/>
        </p:nvSpPr>
        <p:spPr>
          <a:xfrm>
            <a:off x="611556" y="1268760"/>
            <a:ext cx="1114409" cy="369332"/>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lgn="ctr">
              <a:spcBef>
                <a:spcPts val="1563"/>
              </a:spcBef>
              <a:buClrTx/>
              <a:buFontTx/>
              <a:buNone/>
            </a:pPr>
            <a:r>
              <a:rPr lang="zh-TW" altLang="en-US" b="1" dirty="0">
                <a:solidFill>
                  <a:schemeClr val="tx2"/>
                </a:solidFill>
                <a:ea typeface="SimSun" panose="02010600030101010101" pitchFamily="2" charset="-122"/>
              </a:rPr>
              <a:t>短期出差</a:t>
            </a:r>
            <a:endParaRPr lang="zh-TW" altLang="zh-TW" b="1" dirty="0">
              <a:solidFill>
                <a:schemeClr val="tx2"/>
              </a:solidFill>
              <a:ea typeface="SimSun" panose="02010600030101010101" pitchFamily="2" charset="-122"/>
            </a:endParaRPr>
          </a:p>
        </p:txBody>
      </p:sp>
      <p:sp>
        <p:nvSpPr>
          <p:cNvPr id="23" name="矩形 22"/>
          <p:cNvSpPr/>
          <p:nvPr/>
        </p:nvSpPr>
        <p:spPr bwMode="ltGray">
          <a:xfrm>
            <a:off x="473129" y="4869160"/>
            <a:ext cx="8140645" cy="1400383"/>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spcAft>
                <a:spcPts val="600"/>
              </a:spcAft>
            </a:pPr>
            <a:r>
              <a:rPr lang="zh-TW" altLang="en-US" sz="1600" b="1" dirty="0" smtClean="0">
                <a:latin typeface="標楷體" panose="03000509000000000000" pitchFamily="65" charset="-120"/>
                <a:ea typeface="標楷體" panose="03000509000000000000" pitchFamily="65" charset="-120"/>
              </a:rPr>
              <a:t>台灣居民因受僱而在大陸地區提供勞務所取得的報酬，同時符合下列三個條件時，僅由台灣地區課稅：</a:t>
            </a:r>
            <a:endParaRPr lang="en-US" altLang="zh-TW" sz="1600" b="1" dirty="0" smtClean="0">
              <a:latin typeface="標楷體" panose="03000509000000000000" pitchFamily="65" charset="-120"/>
              <a:ea typeface="標楷體" panose="03000509000000000000" pitchFamily="65" charset="-120"/>
            </a:endParaRPr>
          </a:p>
          <a:p>
            <a:pPr marL="285750" lvl="0" indent="-285750">
              <a:buFont typeface="Wingdings" panose="05000000000000000000" pitchFamily="2" charset="2"/>
              <a:buChar char="n"/>
            </a:pPr>
            <a:r>
              <a:rPr lang="en-US" altLang="zh-TW" sz="1600" b="1" dirty="0">
                <a:latin typeface="標楷體" panose="03000509000000000000" pitchFamily="65" charset="-120"/>
                <a:ea typeface="標楷體" panose="03000509000000000000" pitchFamily="65" charset="-120"/>
              </a:rPr>
              <a:t>12</a:t>
            </a:r>
            <a:r>
              <a:rPr lang="zh-TW" altLang="en-US" sz="1600" b="1" dirty="0">
                <a:latin typeface="標楷體" panose="03000509000000000000" pitchFamily="65" charset="-120"/>
                <a:ea typeface="標楷體" panose="03000509000000000000" pitchFamily="65" charset="-120"/>
              </a:rPr>
              <a:t>個月內居留</a:t>
            </a:r>
            <a:r>
              <a:rPr lang="en-US" altLang="zh-TW" sz="1600" b="1" dirty="0">
                <a:latin typeface="標楷體" panose="03000509000000000000" pitchFamily="65" charset="-120"/>
                <a:ea typeface="標楷體" panose="03000509000000000000" pitchFamily="65" charset="-120"/>
              </a:rPr>
              <a:t>&lt;183</a:t>
            </a:r>
            <a:r>
              <a:rPr lang="zh-TW" altLang="en-US" sz="1600" b="1" dirty="0" smtClean="0">
                <a:latin typeface="標楷體" panose="03000509000000000000" pitchFamily="65" charset="-120"/>
                <a:ea typeface="標楷體" panose="03000509000000000000" pitchFamily="65" charset="-120"/>
              </a:rPr>
              <a:t>天</a:t>
            </a:r>
            <a:r>
              <a:rPr lang="en-US" altLang="zh-TW" sz="1600" b="1" dirty="0" smtClean="0">
                <a:latin typeface="標楷體" panose="03000509000000000000" pitchFamily="65" charset="-120"/>
                <a:ea typeface="標楷體" panose="03000509000000000000" pitchFamily="65" charset="-120"/>
              </a:rPr>
              <a:t>(</a:t>
            </a:r>
            <a:r>
              <a:rPr lang="zh-TW" altLang="en-US" sz="1600" b="1" dirty="0" smtClean="0">
                <a:latin typeface="標楷體" panose="03000509000000000000" pitchFamily="65" charset="-120"/>
                <a:ea typeface="標楷體" panose="03000509000000000000" pitchFamily="65" charset="-120"/>
              </a:rPr>
              <a:t>原</a:t>
            </a:r>
            <a:r>
              <a:rPr lang="en-US" altLang="zh-TW" sz="1600" b="1" dirty="0" smtClean="0">
                <a:latin typeface="標楷體" panose="03000509000000000000" pitchFamily="65" charset="-120"/>
                <a:ea typeface="標楷體" panose="03000509000000000000" pitchFamily="65" charset="-120"/>
              </a:rPr>
              <a:t>90</a:t>
            </a:r>
            <a:r>
              <a:rPr lang="zh-TW" altLang="en-US" sz="1600" b="1" dirty="0" smtClean="0">
                <a:latin typeface="標楷體" panose="03000509000000000000" pitchFamily="65" charset="-120"/>
                <a:ea typeface="標楷體" panose="03000509000000000000" pitchFamily="65" charset="-120"/>
              </a:rPr>
              <a:t>天</a:t>
            </a:r>
            <a:r>
              <a:rPr lang="en-US" altLang="zh-TW" sz="1600" b="1" dirty="0" smtClean="0">
                <a:latin typeface="標楷體" panose="03000509000000000000" pitchFamily="65" charset="-120"/>
                <a:ea typeface="標楷體" panose="03000509000000000000" pitchFamily="65" charset="-120"/>
              </a:rPr>
              <a:t>)</a:t>
            </a:r>
            <a:endParaRPr lang="zh-TW" altLang="en-US" sz="1600" b="1" dirty="0">
              <a:latin typeface="標楷體" panose="03000509000000000000" pitchFamily="65" charset="-120"/>
              <a:ea typeface="標楷體" panose="03000509000000000000" pitchFamily="65" charset="-120"/>
            </a:endParaRPr>
          </a:p>
          <a:p>
            <a:pPr marL="285750" lvl="0" indent="-285750">
              <a:buFont typeface="Wingdings" panose="05000000000000000000" pitchFamily="2" charset="2"/>
              <a:buChar char="n"/>
            </a:pPr>
            <a:r>
              <a:rPr lang="zh-TW" altLang="en-US" sz="1600" b="1" dirty="0">
                <a:latin typeface="標楷體" panose="03000509000000000000" pitchFamily="65" charset="-120"/>
                <a:ea typeface="標楷體" panose="03000509000000000000" pitchFamily="65" charset="-120"/>
              </a:rPr>
              <a:t>非大陸雇主給付</a:t>
            </a:r>
          </a:p>
          <a:p>
            <a:pPr marL="285750" lvl="0" indent="-285750">
              <a:buFont typeface="Wingdings" panose="05000000000000000000" pitchFamily="2" charset="2"/>
              <a:buChar char="n"/>
            </a:pPr>
            <a:r>
              <a:rPr lang="zh-TW" altLang="en-US" sz="1600" b="1" dirty="0">
                <a:latin typeface="標楷體" panose="03000509000000000000" pitchFamily="65" charset="-120"/>
                <a:ea typeface="標楷體" panose="03000509000000000000" pitchFamily="65" charset="-120"/>
              </a:rPr>
              <a:t>非台灣在大陸之常設機構</a:t>
            </a:r>
            <a:r>
              <a:rPr lang="zh-TW" altLang="en-US" sz="1600" b="1" dirty="0" smtClean="0">
                <a:latin typeface="標楷體" panose="03000509000000000000" pitchFamily="65" charset="-120"/>
                <a:ea typeface="標楷體" panose="03000509000000000000" pitchFamily="65" charset="-120"/>
              </a:rPr>
              <a:t>負擔</a:t>
            </a:r>
            <a:endParaRPr lang="zh-TW" altLang="en-US" sz="1600" b="1"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xmlns="" val="25926169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46</a:t>
            </a:fld>
            <a:endParaRPr lang="zh-TW" altLang="en-US"/>
          </a:p>
        </p:txBody>
      </p:sp>
      <p:sp>
        <p:nvSpPr>
          <p:cNvPr id="5" name="Rectangle 2"/>
          <p:cNvSpPr txBox="1">
            <a:spLocks noChangeArrowheads="1"/>
          </p:cNvSpPr>
          <p:nvPr/>
        </p:nvSpPr>
        <p:spPr bwMode="auto">
          <a:xfrm>
            <a:off x="838573" y="260648"/>
            <a:ext cx="7848227" cy="1254745"/>
          </a:xfrm>
          <a:prstGeom prst="rect">
            <a:avLst/>
          </a:prstGeom>
          <a:noFill/>
          <a:ln w="9525">
            <a:noFill/>
            <a:miter lim="800000"/>
            <a:headEnd/>
            <a:tailEnd/>
          </a:ln>
          <a:effectLst>
            <a:outerShdw dist="35921" dir="2700000" algn="ctr" rotWithShape="0">
              <a:srgbClr val="DDDDDD">
                <a:alpha val="50000"/>
              </a:srgbClr>
            </a:outerShdw>
          </a:effectLst>
        </p:spPr>
        <p:txBody>
          <a:bodyPr anchor="ctr"/>
          <a:lstStyle/>
          <a:p>
            <a:pPr algn="ctr">
              <a:defRPr/>
            </a:pPr>
            <a:r>
              <a:rPr lang="zh-TW" altLang="en-US" sz="4000" b="1" kern="0" dirty="0" smtClean="0">
                <a:latin typeface="標楷體" pitchFamily="65" charset="-120"/>
                <a:ea typeface="標楷體" pitchFamily="65" charset="-120"/>
                <a:cs typeface="+mj-cs"/>
              </a:rPr>
              <a:t>第三章 附件</a:t>
            </a:r>
            <a:endParaRPr lang="zh-TW" altLang="en-US" sz="4400" b="1" kern="0" dirty="0">
              <a:solidFill>
                <a:schemeClr val="tx2"/>
              </a:solidFill>
              <a:latin typeface="標楷體" pitchFamily="65" charset="-120"/>
              <a:ea typeface="標楷體" pitchFamily="65" charset="-120"/>
              <a:cs typeface="+mj-cs"/>
            </a:endParaRPr>
          </a:p>
        </p:txBody>
      </p:sp>
      <p:sp>
        <p:nvSpPr>
          <p:cNvPr id="7" name="副標題 10"/>
          <p:cNvSpPr txBox="1">
            <a:spLocks/>
          </p:cNvSpPr>
          <p:nvPr/>
        </p:nvSpPr>
        <p:spPr>
          <a:xfrm>
            <a:off x="323528" y="2171675"/>
            <a:ext cx="8496944" cy="352839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695325">
              <a:spcBef>
                <a:spcPts val="900"/>
              </a:spcBef>
              <a:buNone/>
            </a:pPr>
            <a:r>
              <a:rPr kumimoji="1" lang="en-US" altLang="zh-TW" dirty="0" smtClean="0">
                <a:latin typeface="標楷體" panose="03000509000000000000" pitchFamily="65" charset="-120"/>
                <a:ea typeface="標楷體" panose="03000509000000000000" pitchFamily="65" charset="-120"/>
                <a:cs typeface="Times New Roman" pitchFamily="18" charset="0"/>
              </a:rPr>
              <a:t>3.1</a:t>
            </a:r>
            <a:r>
              <a:rPr kumimoji="1" lang="zh-TW" altLang="en-US" dirty="0" smtClean="0">
                <a:latin typeface="標楷體" panose="03000509000000000000" pitchFamily="65" charset="-120"/>
                <a:ea typeface="標楷體" panose="03000509000000000000" pitchFamily="65" charset="-120"/>
                <a:cs typeface="Times New Roman" pitchFamily="18" charset="0"/>
              </a:rPr>
              <a:t>農林漁牧業稅務解釋令</a:t>
            </a:r>
            <a:endParaRPr lang="en-US" altLang="zh-TW" dirty="0" smtClean="0">
              <a:latin typeface="標楷體" panose="03000509000000000000" pitchFamily="65" charset="-120"/>
              <a:ea typeface="標楷體" panose="03000509000000000000" pitchFamily="65" charset="-120"/>
            </a:endParaRPr>
          </a:p>
          <a:p>
            <a:pPr marL="0" indent="0" defTabSz="695325">
              <a:spcBef>
                <a:spcPts val="900"/>
              </a:spcBef>
              <a:buNone/>
            </a:pPr>
            <a:r>
              <a:rPr lang="en-US" altLang="zh-TW" dirty="0" smtClean="0">
                <a:latin typeface="標楷體" panose="03000509000000000000" pitchFamily="65" charset="-120"/>
                <a:ea typeface="標楷體" panose="03000509000000000000" pitchFamily="65" charset="-120"/>
              </a:rPr>
              <a:t>3.2</a:t>
            </a:r>
            <a:r>
              <a:rPr lang="zh-TW" altLang="en-US" dirty="0" smtClean="0">
                <a:latin typeface="標楷體" panose="03000509000000000000" pitchFamily="65" charset="-120"/>
                <a:ea typeface="標楷體" panose="03000509000000000000" pitchFamily="65" charset="-120"/>
              </a:rPr>
              <a:t>農產品免營業稅之適用範圍</a:t>
            </a:r>
            <a:endParaRPr lang="en-US" altLang="zh-TW" dirty="0" smtClean="0">
              <a:latin typeface="標楷體" panose="03000509000000000000" pitchFamily="65" charset="-120"/>
              <a:ea typeface="標楷體" panose="03000509000000000000" pitchFamily="65" charset="-120"/>
            </a:endParaRPr>
          </a:p>
          <a:p>
            <a:pPr marL="0" indent="0" defTabSz="695325">
              <a:spcBef>
                <a:spcPts val="900"/>
              </a:spcBef>
              <a:buNone/>
            </a:pPr>
            <a:r>
              <a:rPr lang="en-US" altLang="zh-TW" dirty="0" smtClean="0">
                <a:latin typeface="標楷體" panose="03000509000000000000" pitchFamily="65" charset="-120"/>
                <a:ea typeface="標楷體" panose="03000509000000000000" pitchFamily="65" charset="-120"/>
              </a:rPr>
              <a:t>3.3</a:t>
            </a:r>
            <a:r>
              <a:rPr lang="zh-TW" altLang="en-US" dirty="0" smtClean="0">
                <a:latin typeface="標楷體" panose="03000509000000000000" pitchFamily="65" charset="-120"/>
                <a:ea typeface="標楷體" panose="03000509000000000000" pitchFamily="65" charset="-120"/>
              </a:rPr>
              <a:t>農林漁業之利潤率</a:t>
            </a:r>
            <a:endParaRPr lang="en-US" altLang="zh-TW" dirty="0" smtClean="0">
              <a:latin typeface="標楷體" panose="03000509000000000000" pitchFamily="65" charset="-120"/>
              <a:ea typeface="標楷體" panose="03000509000000000000" pitchFamily="65" charset="-120"/>
            </a:endParaRPr>
          </a:p>
          <a:p>
            <a:pPr marL="355600" indent="-355600" defTabSz="695325">
              <a:spcBef>
                <a:spcPts val="900"/>
              </a:spcBef>
              <a:buFont typeface="Wingdings" pitchFamily="2" charset="2"/>
              <a:buChar char="p"/>
            </a:pPr>
            <a:endParaRPr lang="en-US" altLang="zh-TW" dirty="0" smtClean="0">
              <a:latin typeface="標楷體" panose="03000509000000000000" pitchFamily="65" charset="-120"/>
              <a:ea typeface="標楷體" panose="03000509000000000000" pitchFamily="65" charset="-120"/>
            </a:endParaRPr>
          </a:p>
          <a:p>
            <a:endParaRPr lang="zh-TW" altLang="en-US"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xmlns="" val="262337182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47</a:t>
            </a:fld>
            <a:endParaRPr lang="zh-TW" altLang="en-US"/>
          </a:p>
        </p:txBody>
      </p:sp>
      <p:sp>
        <p:nvSpPr>
          <p:cNvPr id="5" name="Rectangle 2"/>
          <p:cNvSpPr txBox="1">
            <a:spLocks noChangeArrowheads="1"/>
          </p:cNvSpPr>
          <p:nvPr/>
        </p:nvSpPr>
        <p:spPr>
          <a:xfrm>
            <a:off x="467544" y="116632"/>
            <a:ext cx="8352928" cy="72008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695325">
              <a:spcBef>
                <a:spcPts val="900"/>
              </a:spcBef>
            </a:pPr>
            <a:r>
              <a:rPr kumimoji="1" lang="en-US" altLang="zh-TW" sz="4000" b="1" dirty="0" smtClean="0">
                <a:latin typeface="標楷體" panose="03000509000000000000" pitchFamily="65" charset="-120"/>
                <a:ea typeface="標楷體" panose="03000509000000000000" pitchFamily="65" charset="-120"/>
                <a:cs typeface="Times New Roman" pitchFamily="18" charset="0"/>
              </a:rPr>
              <a:t>3.1 </a:t>
            </a:r>
            <a:r>
              <a:rPr kumimoji="1" lang="zh-TW" altLang="en-US" sz="4000" b="1" dirty="0" smtClean="0">
                <a:latin typeface="標楷體" panose="03000509000000000000" pitchFamily="65" charset="-120"/>
                <a:ea typeface="標楷體" panose="03000509000000000000" pitchFamily="65" charset="-120"/>
                <a:cs typeface="Times New Roman" pitchFamily="18" charset="0"/>
              </a:rPr>
              <a:t>農林漁牧業稅務解釋令</a:t>
            </a:r>
            <a:endParaRPr lang="en-US" altLang="zh-TW" sz="4000" b="1" dirty="0" smtClean="0">
              <a:latin typeface="標楷體" panose="03000509000000000000" pitchFamily="65" charset="-120"/>
              <a:ea typeface="標楷體" panose="03000509000000000000" pitchFamily="65" charset="-120"/>
            </a:endParaRPr>
          </a:p>
        </p:txBody>
      </p:sp>
      <p:sp>
        <p:nvSpPr>
          <p:cNvPr id="32" name="Rectangle 1"/>
          <p:cNvSpPr>
            <a:spLocks noChangeArrowheads="1"/>
          </p:cNvSpPr>
          <p:nvPr/>
        </p:nvSpPr>
        <p:spPr bwMode="auto">
          <a:xfrm>
            <a:off x="467544" y="1273502"/>
            <a:ext cx="7776864" cy="6360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ts val="200"/>
              </a:spcBef>
              <a:spcAft>
                <a:spcPts val="200"/>
              </a:spcAft>
            </a:pPr>
            <a:r>
              <a:rPr kumimoji="1" lang="zh-TW" altLang="en-US" sz="1600" dirty="0">
                <a:latin typeface="標楷體" panose="03000509000000000000" pitchFamily="65" charset="-120"/>
                <a:ea typeface="標楷體" panose="03000509000000000000" pitchFamily="65" charset="-120"/>
                <a:cs typeface="Times New Roman" pitchFamily="18" charset="0"/>
              </a:rPr>
              <a:t>財政部１０５０１２</a:t>
            </a:r>
            <a:r>
              <a:rPr kumimoji="1" lang="zh-TW" altLang="en-US" sz="1600" dirty="0" smtClean="0">
                <a:latin typeface="標楷體" panose="03000509000000000000" pitchFamily="65" charset="-120"/>
                <a:ea typeface="標楷體" panose="03000509000000000000" pitchFamily="65" charset="-120"/>
                <a:cs typeface="Times New Roman" pitchFamily="18" charset="0"/>
              </a:rPr>
              <a:t>６</a:t>
            </a:r>
            <a:r>
              <a:rPr kumimoji="1" lang="zh-TW" altLang="en-US" sz="16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台財稅字</a:t>
            </a:r>
            <a:r>
              <a:rPr kumimoji="1" lang="zh-TW" altLang="en-US" sz="1600" dirty="0">
                <a:latin typeface="標楷體" panose="03000509000000000000" pitchFamily="65" charset="-120"/>
                <a:ea typeface="標楷體" panose="03000509000000000000" pitchFamily="65" charset="-120"/>
                <a:cs typeface="Times New Roman" pitchFamily="18" charset="0"/>
              </a:rPr>
              <a:t>第１０５０４５００２９</a:t>
            </a:r>
            <a:r>
              <a:rPr kumimoji="1" lang="zh-TW" altLang="en-US" sz="1600" dirty="0" smtClean="0">
                <a:latin typeface="標楷體" panose="03000509000000000000" pitchFamily="65" charset="-120"/>
                <a:ea typeface="標楷體" panose="03000509000000000000" pitchFamily="65" charset="-120"/>
                <a:cs typeface="Times New Roman" pitchFamily="18" charset="0"/>
              </a:rPr>
              <a:t>１</a:t>
            </a:r>
            <a:r>
              <a:rPr kumimoji="1" lang="zh-TW" altLang="en-US" sz="16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號令</a:t>
            </a:r>
            <a:endParaRPr kumimoji="1" lang="en-US" altLang="zh-TW" sz="16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endParaRPr>
          </a:p>
          <a:p>
            <a:pPr marL="0" marR="0" lvl="0" indent="0" algn="l" defTabSz="914400" rtl="0" eaLnBrk="0" fontAlgn="base" latinLnBrk="0" hangingPunct="0">
              <a:spcBef>
                <a:spcPts val="200"/>
              </a:spcBef>
              <a:spcAft>
                <a:spcPts val="200"/>
              </a:spcAft>
              <a:buClrTx/>
              <a:buSzTx/>
              <a:buFontTx/>
              <a:buNone/>
              <a:tabLst/>
            </a:pPr>
            <a:r>
              <a:rPr kumimoji="1" lang="zh-TW" altLang="en-US" sz="16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訂定「</a:t>
            </a:r>
            <a:r>
              <a:rPr kumimoji="1" lang="en-US" altLang="zh-TW" sz="1600" dirty="0" smtClean="0">
                <a:latin typeface="標楷體" panose="03000509000000000000" pitchFamily="65" charset="-120"/>
                <a:ea typeface="標楷體" panose="03000509000000000000" pitchFamily="65" charset="-120"/>
                <a:cs typeface="Times New Roman" pitchFamily="18" charset="0"/>
              </a:rPr>
              <a:t>104</a:t>
            </a:r>
            <a:r>
              <a:rPr kumimoji="1" lang="zh-TW" altLang="en-US" sz="16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年度自力耕作漁林牧收入成本及必要費用標準」，並自即日生效。</a:t>
            </a:r>
            <a:endParaRPr kumimoji="1" lang="zh-TW" altLang="en-US" sz="16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新細明體" pitchFamily="18" charset="-120"/>
            </a:endParaRPr>
          </a:p>
        </p:txBody>
      </p:sp>
      <p:graphicFrame>
        <p:nvGraphicFramePr>
          <p:cNvPr id="33" name="表格 32"/>
          <p:cNvGraphicFramePr>
            <a:graphicFrameLocks noGrp="1"/>
          </p:cNvGraphicFramePr>
          <p:nvPr>
            <p:extLst>
              <p:ext uri="{D42A27DB-BD31-4B8C-83A1-F6EECF244321}">
                <p14:modId xmlns:p14="http://schemas.microsoft.com/office/powerpoint/2010/main" xmlns="" val="619159458"/>
              </p:ext>
            </p:extLst>
          </p:nvPr>
        </p:nvGraphicFramePr>
        <p:xfrm>
          <a:off x="539552" y="1988840"/>
          <a:ext cx="8136905" cy="4216400"/>
        </p:xfrm>
        <a:graphic>
          <a:graphicData uri="http://schemas.openxmlformats.org/drawingml/2006/table">
            <a:tbl>
              <a:tblPr firstCol="1" bandRow="1">
                <a:tableStyleId>{5C22544A-7EE6-4342-B048-85BDC9FD1C3A}</a:tableStyleId>
              </a:tblPr>
              <a:tblGrid>
                <a:gridCol w="1800200"/>
                <a:gridCol w="6336705"/>
              </a:tblGrid>
              <a:tr h="370840">
                <a:tc rowSpan="3">
                  <a:txBody>
                    <a:bodyPr/>
                    <a:lstStyle/>
                    <a:p>
                      <a:pPr marL="342900" indent="-342900">
                        <a:buFont typeface="+mj-lt"/>
                        <a:buAutoNum type="arabicPeriod"/>
                      </a:pPr>
                      <a:r>
                        <a:rPr kumimoji="1" lang="zh-TW" altLang="en-US" sz="1800" b="1" i="0" u="none" strike="noStrike" cap="none" normalizeH="0" baseline="0" dirty="0" smtClean="0">
                          <a:ln>
                            <a:noFill/>
                          </a:ln>
                          <a:solidFill>
                            <a:schemeClr val="bg2"/>
                          </a:solidFill>
                          <a:effectLst/>
                          <a:latin typeface="標楷體" panose="03000509000000000000" pitchFamily="65" charset="-120"/>
                          <a:ea typeface="標楷體" panose="03000509000000000000" pitchFamily="65" charset="-120"/>
                          <a:cs typeface="Times New Roman" pitchFamily="18" charset="0"/>
                        </a:rPr>
                        <a:t>有賦額土地：</a:t>
                      </a:r>
                      <a:endParaRPr lang="zh-TW" altLang="en-US" b="1" dirty="0">
                        <a:solidFill>
                          <a:schemeClr val="bg2"/>
                        </a:solidFill>
                        <a:latin typeface="標楷體" panose="03000509000000000000" pitchFamily="65" charset="-120"/>
                        <a:ea typeface="標楷體" panose="03000509000000000000" pitchFamily="65" charset="-120"/>
                      </a:endParaRPr>
                    </a:p>
                  </a:txBody>
                  <a:tcPr anchor="ctr"/>
                </a:tc>
                <a:tc>
                  <a:txBody>
                    <a:bodyPr/>
                    <a:lstStyle/>
                    <a:p>
                      <a:r>
                        <a:rPr kumimoji="1" lang="zh-TW" altLang="en-US" sz="1800" b="1"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不論種植何種作物，其自力</a:t>
                      </a:r>
                      <a:r>
                        <a:rPr kumimoji="1" lang="zh-TW" altLang="en-US"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耕作收入，均按</a:t>
                      </a:r>
                      <a:r>
                        <a:rPr kumimoji="1" lang="zh-TW" altLang="en-US" sz="1800" b="1"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賦額</a:t>
                      </a:r>
                      <a:r>
                        <a:rPr kumimoji="1" lang="zh-TW" altLang="en-US"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計算。</a:t>
                      </a:r>
                      <a:r>
                        <a:rPr kumimoji="1" lang="zh-TW" altLang="en-US" sz="1800" b="1"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成本及必要費用之減除：</a:t>
                      </a:r>
                      <a:endParaRPr lang="zh-TW" altLang="en-US" dirty="0">
                        <a:latin typeface="標楷體" panose="03000509000000000000" pitchFamily="65" charset="-120"/>
                        <a:ea typeface="標楷體" panose="03000509000000000000" pitchFamily="65" charset="-120"/>
                      </a:endParaRPr>
                    </a:p>
                  </a:txBody>
                  <a:tcPr/>
                </a:tc>
              </a:tr>
              <a:tr h="370840">
                <a:tc vMerge="1">
                  <a:txBody>
                    <a:bodyPr/>
                    <a:lstStyle/>
                    <a:p>
                      <a:endParaRPr lang="zh-TW" altLang="en-US" dirty="0"/>
                    </a:p>
                  </a:txBody>
                  <a:tcPr/>
                </a:tc>
                <a:tc>
                  <a:txBody>
                    <a:bodyPr/>
                    <a:lstStyle/>
                    <a:p>
                      <a:pPr marL="800100" marR="0" lvl="1" indent="-342900" algn="l" defTabSz="914400" rtl="0" eaLnBrk="1" fontAlgn="auto" latinLnBrk="0" hangingPunct="1">
                        <a:lnSpc>
                          <a:spcPct val="100000"/>
                        </a:lnSpc>
                        <a:spcBef>
                          <a:spcPts val="0"/>
                        </a:spcBef>
                        <a:spcAft>
                          <a:spcPts val="0"/>
                        </a:spcAft>
                        <a:buClrTx/>
                        <a:buSzTx/>
                        <a:buFont typeface="+mj-lt"/>
                        <a:buAutoNum type="arabicParenR"/>
                        <a:tabLst/>
                        <a:defRPr/>
                      </a:pPr>
                      <a:r>
                        <a:rPr kumimoji="1" lang="zh-TW" altLang="en-US"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自耕部分：為收入之</a:t>
                      </a:r>
                      <a:r>
                        <a:rPr kumimoji="1" lang="en-US" altLang="zh-TW"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100%</a:t>
                      </a:r>
                      <a:r>
                        <a:rPr kumimoji="1" lang="zh-TW" altLang="en-US"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a:t>
                      </a:r>
                      <a:endParaRPr kumimoji="1" lang="zh-TW" altLang="en-US"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新細明體" pitchFamily="18" charset="-120"/>
                      </a:endParaRPr>
                    </a:p>
                  </a:txBody>
                  <a:tcPr/>
                </a:tc>
              </a:tr>
              <a:tr h="370840">
                <a:tc vMerge="1">
                  <a:txBody>
                    <a:bodyPr/>
                    <a:lstStyle/>
                    <a:p>
                      <a:endParaRPr lang="zh-TW" altLang="en-US" dirty="0"/>
                    </a:p>
                  </a:txBody>
                  <a:tcPr/>
                </a:tc>
                <a:tc>
                  <a:txBody>
                    <a:bodyPr/>
                    <a:lstStyle/>
                    <a:p>
                      <a:pPr marL="800100" lvl="1" indent="-342900">
                        <a:buFont typeface="+mj-lt"/>
                        <a:buAutoNum type="arabicParenR" startAt="2"/>
                      </a:pPr>
                      <a:r>
                        <a:rPr kumimoji="1" lang="zh-TW" altLang="en-US"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承耕部分（包括三七五租金）：為收入之</a:t>
                      </a:r>
                      <a:r>
                        <a:rPr kumimoji="1" lang="en-US" altLang="zh-TW"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100%</a:t>
                      </a:r>
                      <a:r>
                        <a:rPr kumimoji="1" lang="zh-TW" altLang="en-US"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a:t>
                      </a:r>
                      <a:endParaRPr lang="zh-TW" altLang="en-US" dirty="0">
                        <a:latin typeface="標楷體" panose="03000509000000000000" pitchFamily="65" charset="-120"/>
                        <a:ea typeface="標楷體" panose="03000509000000000000" pitchFamily="65" charset="-120"/>
                      </a:endParaRPr>
                    </a:p>
                  </a:txBody>
                  <a:tcPr/>
                </a:tc>
              </a:tr>
              <a:tr h="370840">
                <a:tc>
                  <a:txBody>
                    <a:bodyPr/>
                    <a:lstStyle/>
                    <a:p>
                      <a:pPr marL="342900" indent="-342900">
                        <a:buFont typeface="+mj-lt"/>
                        <a:buAutoNum type="arabicPeriod" startAt="2"/>
                      </a:pPr>
                      <a:r>
                        <a:rPr kumimoji="1" lang="zh-TW" altLang="en-US" sz="1800" b="1" i="0" u="none" strike="noStrike" cap="none" normalizeH="0" baseline="0" dirty="0" smtClean="0">
                          <a:ln>
                            <a:noFill/>
                          </a:ln>
                          <a:solidFill>
                            <a:schemeClr val="bg2"/>
                          </a:solidFill>
                          <a:effectLst/>
                          <a:latin typeface="標楷體" panose="03000509000000000000" pitchFamily="65" charset="-120"/>
                          <a:ea typeface="標楷體" panose="03000509000000000000" pitchFamily="65" charset="-120"/>
                          <a:cs typeface="Times New Roman" pitchFamily="18" charset="0"/>
                        </a:rPr>
                        <a:t>無賦額土地：</a:t>
                      </a:r>
                      <a:endParaRPr lang="zh-TW" altLang="en-US" b="1" dirty="0">
                        <a:solidFill>
                          <a:schemeClr val="bg2"/>
                        </a:solidFill>
                        <a:latin typeface="標楷體" panose="03000509000000000000" pitchFamily="65" charset="-120"/>
                        <a:ea typeface="標楷體" panose="03000509000000000000" pitchFamily="65" charset="-120"/>
                      </a:endParaRPr>
                    </a:p>
                  </a:txBody>
                  <a:tcPr anchor="ctr"/>
                </a:tc>
                <a:tc>
                  <a:txBody>
                    <a:bodyPr/>
                    <a:lstStyle/>
                    <a:p>
                      <a:r>
                        <a:rPr lang="zh-TW" altLang="en-US" dirty="0" smtClean="0">
                          <a:latin typeface="標楷體" panose="03000509000000000000" pitchFamily="65" charset="-120"/>
                          <a:ea typeface="標楷體" panose="03000509000000000000" pitchFamily="65" charset="-120"/>
                        </a:rPr>
                        <a:t>農業收入，</a:t>
                      </a:r>
                      <a:r>
                        <a:rPr lang="zh-TW" altLang="en-US" b="1" dirty="0" smtClean="0">
                          <a:latin typeface="標楷體" panose="03000509000000000000" pitchFamily="65" charset="-120"/>
                          <a:ea typeface="標楷體" panose="03000509000000000000" pitchFamily="65" charset="-120"/>
                        </a:rPr>
                        <a:t>按調查之</a:t>
                      </a:r>
                      <a:r>
                        <a:rPr lang="zh-TW" altLang="en-US" dirty="0" smtClean="0">
                          <a:latin typeface="標楷體" panose="03000509000000000000" pitchFamily="65" charset="-120"/>
                          <a:ea typeface="標楷體" panose="03000509000000000000" pitchFamily="65" charset="-120"/>
                        </a:rPr>
                        <a:t>資料核定。成本及必要費用為收入之</a:t>
                      </a:r>
                      <a:r>
                        <a:rPr lang="en-US" altLang="zh-TW" dirty="0" smtClean="0">
                          <a:latin typeface="標楷體" panose="03000509000000000000" pitchFamily="65" charset="-120"/>
                          <a:ea typeface="標楷體" panose="03000509000000000000" pitchFamily="65" charset="-120"/>
                        </a:rPr>
                        <a:t>100%</a:t>
                      </a:r>
                      <a:r>
                        <a:rPr lang="zh-TW" altLang="en-US" dirty="0" smtClean="0">
                          <a:latin typeface="標楷體" panose="03000509000000000000" pitchFamily="65" charset="-120"/>
                          <a:ea typeface="標楷體" panose="03000509000000000000" pitchFamily="65" charset="-120"/>
                        </a:rPr>
                        <a:t>。</a:t>
                      </a:r>
                      <a:endParaRPr lang="zh-TW" altLang="en-US" dirty="0">
                        <a:latin typeface="標楷體" panose="03000509000000000000" pitchFamily="65" charset="-120"/>
                        <a:ea typeface="標楷體" panose="03000509000000000000" pitchFamily="65" charset="-120"/>
                      </a:endParaRPr>
                    </a:p>
                  </a:txBody>
                  <a:tcPr/>
                </a:tc>
              </a:tr>
              <a:tr h="370840">
                <a:tc>
                  <a:txBody>
                    <a:bodyPr/>
                    <a:lstStyle/>
                    <a:p>
                      <a:pPr marL="342900" indent="-342900" algn="l" defTabSz="914400" rtl="0" eaLnBrk="1" latinLnBrk="0" hangingPunct="1">
                        <a:buFont typeface="+mj-lt"/>
                        <a:buAutoNum type="arabicPeriod" startAt="3"/>
                      </a:pPr>
                      <a:r>
                        <a:rPr kumimoji="1" lang="zh-TW" altLang="en-US" sz="1800" b="1" i="0" u="none" strike="noStrike" kern="1200" cap="none" normalizeH="0" baseline="0" dirty="0" smtClean="0">
                          <a:ln>
                            <a:noFill/>
                          </a:ln>
                          <a:solidFill>
                            <a:schemeClr val="bg2"/>
                          </a:solidFill>
                          <a:effectLst/>
                          <a:latin typeface="標楷體" panose="03000509000000000000" pitchFamily="65" charset="-120"/>
                          <a:ea typeface="標楷體" panose="03000509000000000000" pitchFamily="65" charset="-120"/>
                          <a:cs typeface="Times New Roman" pitchFamily="18" charset="0"/>
                        </a:rPr>
                        <a:t>漁獲：</a:t>
                      </a:r>
                    </a:p>
                  </a:txBody>
                  <a:tcPr anchor="ct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養魚、養蝦、養鰻、捕魚收入，</a:t>
                      </a:r>
                      <a:r>
                        <a:rPr kumimoji="1" lang="zh-TW" altLang="en-US" sz="1800" b="1"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按調查之</a:t>
                      </a:r>
                      <a:r>
                        <a:rPr kumimoji="1" lang="zh-TW" altLang="en-US"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資料核定。成本及必要費用為收入之</a:t>
                      </a:r>
                      <a:r>
                        <a:rPr kumimoji="1" lang="en-US" altLang="zh-TW"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100%</a:t>
                      </a:r>
                      <a:r>
                        <a:rPr kumimoji="1" lang="zh-TW" altLang="en-US"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a:t>
                      </a:r>
                      <a:endParaRPr kumimoji="1" lang="en-US" altLang="zh-TW"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endParaRPr>
                    </a:p>
                  </a:txBody>
                  <a:tcPr/>
                </a:tc>
              </a:tr>
              <a:tr h="370840">
                <a:tc>
                  <a:txBody>
                    <a:bodyPr/>
                    <a:lstStyle/>
                    <a:p>
                      <a:pPr marL="342900" indent="-342900" algn="l" defTabSz="914400" rtl="0" eaLnBrk="1" latinLnBrk="0" hangingPunct="1">
                        <a:buFont typeface="+mj-lt"/>
                        <a:buAutoNum type="arabicPeriod" startAt="4"/>
                      </a:pPr>
                      <a:r>
                        <a:rPr kumimoji="1" lang="zh-TW" altLang="en-US" sz="1800" b="1" i="0" u="none" strike="noStrike" cap="none" normalizeH="0" baseline="0" dirty="0" smtClean="0">
                          <a:ln>
                            <a:noFill/>
                          </a:ln>
                          <a:solidFill>
                            <a:schemeClr val="bg2"/>
                          </a:solidFill>
                          <a:effectLst/>
                          <a:latin typeface="標楷體" panose="03000509000000000000" pitchFamily="65" charset="-120"/>
                          <a:ea typeface="標楷體" panose="03000509000000000000" pitchFamily="65" charset="-120"/>
                          <a:cs typeface="Times New Roman" pitchFamily="18" charset="0"/>
                        </a:rPr>
                        <a:t>林產：</a:t>
                      </a:r>
                      <a:endParaRPr kumimoji="1" lang="zh-TW" altLang="en-US" sz="1800" b="1" i="0" u="none" strike="noStrike" kern="1200" cap="none" normalizeH="0" baseline="0" dirty="0" smtClean="0">
                        <a:ln>
                          <a:noFill/>
                        </a:ln>
                        <a:solidFill>
                          <a:schemeClr val="bg2"/>
                        </a:solidFill>
                        <a:effectLst/>
                        <a:latin typeface="標楷體" panose="03000509000000000000" pitchFamily="65" charset="-120"/>
                        <a:ea typeface="標楷體" panose="03000509000000000000" pitchFamily="65" charset="-120"/>
                        <a:cs typeface="Times New Roman" pitchFamily="18" charset="0"/>
                      </a:endParaRPr>
                    </a:p>
                  </a:txBody>
                  <a:tcPr anchor="ct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林產收入（包括木材、薪材、竹材），</a:t>
                      </a:r>
                      <a:r>
                        <a:rPr kumimoji="1" lang="zh-TW" altLang="en-US" sz="1800" b="1"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按調查之</a:t>
                      </a:r>
                      <a:r>
                        <a:rPr kumimoji="1" lang="zh-TW" altLang="en-US"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資料核定。成本及必要費用為收入之</a:t>
                      </a:r>
                      <a:r>
                        <a:rPr kumimoji="1" lang="en-US" altLang="zh-TW"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100%</a:t>
                      </a:r>
                      <a:r>
                        <a:rPr kumimoji="1" lang="zh-TW" altLang="en-US"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a:t>
                      </a:r>
                      <a:endParaRPr kumimoji="1" lang="en-US" altLang="zh-TW"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endParaRPr>
                    </a:p>
                  </a:txBody>
                  <a:tcPr/>
                </a:tc>
              </a:tr>
              <a:tr h="370840">
                <a:tc>
                  <a:txBody>
                    <a:bodyPr/>
                    <a:lstStyle/>
                    <a:p>
                      <a:pPr marL="342900" indent="-342900" algn="l" defTabSz="914400" rtl="0" eaLnBrk="1" latinLnBrk="0" hangingPunct="1">
                        <a:buFont typeface="+mj-lt"/>
                        <a:buAutoNum type="arabicPeriod" startAt="5"/>
                      </a:pPr>
                      <a:r>
                        <a:rPr kumimoji="1" lang="zh-TW" altLang="en-US" sz="1800" b="1" i="0" u="none" strike="noStrike" cap="none" normalizeH="0" baseline="0" dirty="0" smtClean="0">
                          <a:ln>
                            <a:noFill/>
                          </a:ln>
                          <a:solidFill>
                            <a:schemeClr val="bg2"/>
                          </a:solidFill>
                          <a:effectLst/>
                          <a:latin typeface="標楷體" panose="03000509000000000000" pitchFamily="65" charset="-120"/>
                          <a:ea typeface="標楷體" panose="03000509000000000000" pitchFamily="65" charset="-120"/>
                          <a:cs typeface="Times New Roman" pitchFamily="18" charset="0"/>
                        </a:rPr>
                        <a:t>畜牧</a:t>
                      </a:r>
                      <a:r>
                        <a:rPr kumimoji="1" lang="zh-TW" altLang="en-US" sz="1800" b="0" i="0" u="none" strike="noStrike" cap="none" normalizeH="0" baseline="0" dirty="0" smtClean="0">
                          <a:ln>
                            <a:noFill/>
                          </a:ln>
                          <a:solidFill>
                            <a:schemeClr val="bg2"/>
                          </a:solidFill>
                          <a:effectLst/>
                          <a:latin typeface="標楷體" panose="03000509000000000000" pitchFamily="65" charset="-120"/>
                          <a:ea typeface="標楷體" panose="03000509000000000000" pitchFamily="65" charset="-120"/>
                          <a:cs typeface="Times New Roman" pitchFamily="18" charset="0"/>
                        </a:rPr>
                        <a:t>：</a:t>
                      </a:r>
                      <a:endParaRPr kumimoji="1" lang="zh-TW" altLang="en-US" sz="1800" b="1" i="0" u="none" strike="noStrike" kern="1200" cap="none" normalizeH="0" baseline="0" dirty="0" smtClean="0">
                        <a:ln>
                          <a:noFill/>
                        </a:ln>
                        <a:solidFill>
                          <a:schemeClr val="bg2"/>
                        </a:solidFill>
                        <a:effectLst/>
                        <a:latin typeface="標楷體" panose="03000509000000000000" pitchFamily="65" charset="-120"/>
                        <a:ea typeface="標楷體" panose="03000509000000000000" pitchFamily="65" charset="-120"/>
                        <a:cs typeface="Times New Roman" pitchFamily="18" charset="0"/>
                      </a:endParaRPr>
                    </a:p>
                  </a:txBody>
                  <a:tcPr anchor="ct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各種畜牧收入（包括一般畜牧、養豬、生乳、蛋雞、肉雞、種雞、蛋鴨、種鴨、肉鴨、養蠶、鹿茸、乳鴿），</a:t>
                      </a:r>
                      <a:r>
                        <a:rPr kumimoji="1" lang="zh-TW" altLang="en-US" sz="1800" b="1"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均按調查之</a:t>
                      </a:r>
                      <a:r>
                        <a:rPr kumimoji="1" lang="zh-TW" altLang="en-US"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資料核定。成本及必要費用為收入之</a:t>
                      </a:r>
                      <a:r>
                        <a:rPr kumimoji="1" lang="en-US" altLang="zh-TW"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100%</a:t>
                      </a:r>
                      <a:r>
                        <a:rPr kumimoji="1" lang="zh-TW" altLang="en-US"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rPr>
                        <a:t>。</a:t>
                      </a:r>
                      <a:endParaRPr kumimoji="1" lang="en-US" altLang="zh-TW" sz="18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Times New Roman" pitchFamily="18" charset="0"/>
                      </a:endParaRPr>
                    </a:p>
                  </a:txBody>
                  <a:tcPr/>
                </a:tc>
              </a:tr>
            </a:tbl>
          </a:graphicData>
        </a:graphic>
      </p:graphicFrame>
      <p:sp>
        <p:nvSpPr>
          <p:cNvPr id="6" name="矩形 5"/>
          <p:cNvSpPr/>
          <p:nvPr/>
        </p:nvSpPr>
        <p:spPr>
          <a:xfrm>
            <a:off x="10663238" y="1716772"/>
            <a:ext cx="2286000" cy="369332"/>
          </a:xfrm>
          <a:prstGeom prst="rect">
            <a:avLst/>
          </a:prstGeom>
        </p:spPr>
        <p:txBody>
          <a:bodyPr>
            <a:spAutoFit/>
          </a:bodyPr>
          <a:lstStyle/>
          <a:p>
            <a:endParaRPr lang="zh-TW" altLang="en-US" dirty="0"/>
          </a:p>
        </p:txBody>
      </p:sp>
      <p:sp>
        <p:nvSpPr>
          <p:cNvPr id="7" name="橢圓 6"/>
          <p:cNvSpPr/>
          <p:nvPr/>
        </p:nvSpPr>
        <p:spPr>
          <a:xfrm>
            <a:off x="251520" y="948790"/>
            <a:ext cx="216024" cy="21602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zh-TW" altLang="en-US"/>
          </a:p>
        </p:txBody>
      </p:sp>
      <p:sp>
        <p:nvSpPr>
          <p:cNvPr id="8" name="文字方塊 7"/>
          <p:cNvSpPr txBox="1"/>
          <p:nvPr/>
        </p:nvSpPr>
        <p:spPr>
          <a:xfrm>
            <a:off x="467544" y="836712"/>
            <a:ext cx="5878532" cy="830997"/>
          </a:xfrm>
          <a:prstGeom prst="rect">
            <a:avLst/>
          </a:prstGeom>
          <a:noFill/>
        </p:spPr>
        <p:txBody>
          <a:bodyPr wrap="none" rtlCol="0">
            <a:spAutoFit/>
          </a:bodyPr>
          <a:lstStyle/>
          <a:p>
            <a:r>
              <a:rPr lang="zh-TW" altLang="en-US" sz="2400" b="1" dirty="0" smtClean="0">
                <a:solidFill>
                  <a:srgbClr val="C00000"/>
                </a:solidFill>
                <a:latin typeface="標楷體" pitchFamily="65" charset="-120"/>
                <a:ea typeface="標楷體" pitchFamily="65" charset="-120"/>
              </a:rPr>
              <a:t>自力耕作漁林牧收入成本及必要費用標準 </a:t>
            </a:r>
            <a:endParaRPr lang="zh-TW" altLang="en-US" sz="2400" b="1" dirty="0" smtClean="0">
              <a:solidFill>
                <a:srgbClr val="C00000"/>
              </a:solidFill>
            </a:endParaRPr>
          </a:p>
          <a:p>
            <a:endParaRPr lang="zh-TW" altLang="en-US" sz="2400" b="1" dirty="0">
              <a:solidFill>
                <a:srgbClr val="C00000"/>
              </a:solidFill>
              <a:latin typeface="標楷體" pitchFamily="65" charset="-120"/>
              <a:ea typeface="標楷體" pitchFamily="65" charset="-120"/>
            </a:endParaRPr>
          </a:p>
        </p:txBody>
      </p:sp>
    </p:spTree>
    <p:extLst>
      <p:ext uri="{BB962C8B-B14F-4D97-AF65-F5344CB8AC3E}">
        <p14:creationId xmlns:p14="http://schemas.microsoft.com/office/powerpoint/2010/main" xmlns="" val="8082249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48</a:t>
            </a:fld>
            <a:endParaRPr lang="zh-TW" altLang="en-US"/>
          </a:p>
        </p:txBody>
      </p:sp>
      <p:sp>
        <p:nvSpPr>
          <p:cNvPr id="5" name="Rectangle 2"/>
          <p:cNvSpPr txBox="1">
            <a:spLocks noChangeArrowheads="1"/>
          </p:cNvSpPr>
          <p:nvPr/>
        </p:nvSpPr>
        <p:spPr>
          <a:xfrm>
            <a:off x="467544" y="116632"/>
            <a:ext cx="8352928" cy="79208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695325">
              <a:spcBef>
                <a:spcPts val="900"/>
              </a:spcBef>
            </a:pPr>
            <a:r>
              <a:rPr kumimoji="1" lang="en-US" altLang="zh-TW" b="1" dirty="0" smtClean="0">
                <a:latin typeface="標楷體" panose="03000509000000000000" pitchFamily="65" charset="-120"/>
                <a:ea typeface="標楷體" panose="03000509000000000000" pitchFamily="65" charset="-120"/>
                <a:cs typeface="Times New Roman" pitchFamily="18" charset="0"/>
              </a:rPr>
              <a:t>3.1 </a:t>
            </a:r>
            <a:r>
              <a:rPr kumimoji="1" lang="zh-TW" altLang="en-US" b="1" dirty="0" smtClean="0">
                <a:latin typeface="標楷體" panose="03000509000000000000" pitchFamily="65" charset="-120"/>
                <a:ea typeface="標楷體" panose="03000509000000000000" pitchFamily="65" charset="-120"/>
                <a:cs typeface="Times New Roman" pitchFamily="18" charset="0"/>
              </a:rPr>
              <a:t>農林漁牧業稅務解釋令</a:t>
            </a:r>
            <a:endParaRPr lang="en-US" altLang="zh-TW" b="1" dirty="0" smtClean="0">
              <a:latin typeface="標楷體" panose="03000509000000000000" pitchFamily="65" charset="-120"/>
              <a:ea typeface="標楷體" panose="03000509000000000000" pitchFamily="65" charset="-120"/>
            </a:endParaRPr>
          </a:p>
        </p:txBody>
      </p:sp>
      <p:sp>
        <p:nvSpPr>
          <p:cNvPr id="6" name="Rectangle 1"/>
          <p:cNvSpPr>
            <a:spLocks noChangeArrowheads="1"/>
          </p:cNvSpPr>
          <p:nvPr/>
        </p:nvSpPr>
        <p:spPr bwMode="auto">
          <a:xfrm>
            <a:off x="474990" y="1397387"/>
            <a:ext cx="4673074"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zh-TW" sz="14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新細明體" charset="-120"/>
              </a:rPr>
              <a:t>財政部９８０１２２台財稅第０９８０００１６２９０號</a:t>
            </a:r>
          </a:p>
        </p:txBody>
      </p:sp>
      <p:sp>
        <p:nvSpPr>
          <p:cNvPr id="7" name="矩形 6"/>
          <p:cNvSpPr/>
          <p:nvPr/>
        </p:nvSpPr>
        <p:spPr>
          <a:xfrm>
            <a:off x="539552" y="1700808"/>
            <a:ext cx="6858000" cy="307777"/>
          </a:xfrm>
          <a:prstGeom prst="rect">
            <a:avLst/>
          </a:prstGeom>
        </p:spPr>
        <p:txBody>
          <a:bodyPr wrap="square">
            <a:spAutoFit/>
          </a:bodyPr>
          <a:lstStyle/>
          <a:p>
            <a:r>
              <a:rPr lang="zh-TW" altLang="en-US" sz="1400" b="1" dirty="0" smtClean="0">
                <a:latin typeface="標楷體" panose="03000509000000000000" pitchFamily="65" charset="-120"/>
                <a:ea typeface="標楷體" panose="03000509000000000000" pitchFamily="65" charset="-120"/>
              </a:rPr>
              <a:t>農業合作社採「共同分級計價運銷」及「結價運銷」型態交易徵免釋疑</a:t>
            </a:r>
            <a:endParaRPr lang="zh-TW" altLang="en-US" sz="1400" dirty="0">
              <a:latin typeface="標楷體" panose="03000509000000000000" pitchFamily="65" charset="-120"/>
              <a:ea typeface="標楷體" panose="03000509000000000000" pitchFamily="65" charset="-120"/>
            </a:endParaRPr>
          </a:p>
        </p:txBody>
      </p:sp>
      <p:sp>
        <p:nvSpPr>
          <p:cNvPr id="8" name="矩形 7"/>
          <p:cNvSpPr/>
          <p:nvPr/>
        </p:nvSpPr>
        <p:spPr>
          <a:xfrm>
            <a:off x="467544" y="2204864"/>
            <a:ext cx="8280920" cy="738664"/>
          </a:xfrm>
          <a:prstGeom prst="rect">
            <a:avLst/>
          </a:prstGeom>
        </p:spPr>
        <p:txBody>
          <a:bodyPr wrap="square">
            <a:spAutoFit/>
          </a:bodyPr>
          <a:lstStyle/>
          <a:p>
            <a:r>
              <a:rPr lang="zh-TW" altLang="en-US" sz="1400" dirty="0" smtClean="0">
                <a:latin typeface="標楷體" panose="03000509000000000000" pitchFamily="65" charset="-120"/>
                <a:ea typeface="標楷體" panose="03000509000000000000" pitchFamily="65" charset="-120"/>
              </a:rPr>
              <a:t>農業合作社（場）現所採行「共同分級計價運銷」及「結價運銷」等運銷經營型態，其貨源及交易方式如符合農產品巿場交易法第</a:t>
            </a:r>
            <a:r>
              <a:rPr lang="en-US" altLang="zh-TW" sz="1400" dirty="0" smtClean="0">
                <a:latin typeface="標楷體" panose="03000509000000000000" pitchFamily="65" charset="-120"/>
                <a:ea typeface="標楷體" panose="03000509000000000000" pitchFamily="65" charset="-120"/>
              </a:rPr>
              <a:t>7</a:t>
            </a:r>
            <a:r>
              <a:rPr lang="zh-TW" altLang="en-US" sz="1400" dirty="0" smtClean="0">
                <a:latin typeface="標楷體" panose="03000509000000000000" pitchFamily="65" charset="-120"/>
                <a:ea typeface="標楷體" panose="03000509000000000000" pitchFamily="65" charset="-120"/>
              </a:rPr>
              <a:t>條第</a:t>
            </a:r>
            <a:r>
              <a:rPr lang="en-US" altLang="zh-TW" sz="1400" dirty="0" smtClean="0">
                <a:latin typeface="標楷體" panose="03000509000000000000" pitchFamily="65" charset="-120"/>
                <a:ea typeface="標楷體" panose="03000509000000000000" pitchFamily="65" charset="-120"/>
              </a:rPr>
              <a:t>1</a:t>
            </a:r>
            <a:r>
              <a:rPr lang="zh-TW" altLang="en-US" sz="1400" dirty="0" smtClean="0">
                <a:latin typeface="標楷體" panose="03000509000000000000" pitchFamily="65" charset="-120"/>
                <a:ea typeface="標楷體" panose="03000509000000000000" pitchFamily="65" charset="-120"/>
              </a:rPr>
              <a:t>項、第</a:t>
            </a:r>
            <a:r>
              <a:rPr lang="en-US" altLang="zh-TW" sz="1400" dirty="0" smtClean="0">
                <a:latin typeface="標楷體" panose="03000509000000000000" pitchFamily="65" charset="-120"/>
                <a:ea typeface="標楷體" panose="03000509000000000000" pitchFamily="65" charset="-120"/>
              </a:rPr>
              <a:t>11</a:t>
            </a:r>
            <a:r>
              <a:rPr lang="zh-TW" altLang="en-US" sz="1400" dirty="0" smtClean="0">
                <a:latin typeface="標楷體" panose="03000509000000000000" pitchFamily="65" charset="-120"/>
                <a:ea typeface="標楷體" panose="03000509000000000000" pitchFamily="65" charset="-120"/>
              </a:rPr>
              <a:t>條及同法施行細則第</a:t>
            </a:r>
            <a:r>
              <a:rPr lang="en-US" altLang="zh-TW" sz="1400" dirty="0" smtClean="0">
                <a:latin typeface="標楷體" panose="03000509000000000000" pitchFamily="65" charset="-120"/>
                <a:ea typeface="標楷體" panose="03000509000000000000" pitchFamily="65" charset="-120"/>
              </a:rPr>
              <a:t>5</a:t>
            </a:r>
            <a:r>
              <a:rPr lang="zh-TW" altLang="en-US" sz="1400" dirty="0" smtClean="0">
                <a:latin typeface="標楷體" panose="03000509000000000000" pitchFamily="65" charset="-120"/>
                <a:ea typeface="標楷體" panose="03000509000000000000" pitchFamily="65" charset="-120"/>
              </a:rPr>
              <a:t>條規定，且</a:t>
            </a:r>
            <a:r>
              <a:rPr lang="zh-TW" altLang="en-US" sz="1400" u="sng" dirty="0" smtClean="0">
                <a:latin typeface="標楷體" panose="03000509000000000000" pitchFamily="65" charset="-120"/>
                <a:ea typeface="標楷體" panose="03000509000000000000" pitchFamily="65" charset="-120"/>
              </a:rPr>
              <a:t>農業合作社（場）本身不負盈虧責任者</a:t>
            </a:r>
            <a:r>
              <a:rPr lang="zh-TW" altLang="en-US" sz="1400" dirty="0" smtClean="0">
                <a:latin typeface="標楷體" panose="03000509000000000000" pitchFamily="65" charset="-120"/>
                <a:ea typeface="標楷體" panose="03000509000000000000" pitchFamily="65" charset="-120"/>
              </a:rPr>
              <a:t>，應</a:t>
            </a:r>
            <a:r>
              <a:rPr lang="zh-TW" altLang="en-US" sz="1400" b="1" u="sng" dirty="0" smtClean="0">
                <a:latin typeface="標楷體" panose="03000509000000000000" pitchFamily="65" charset="-120"/>
                <a:ea typeface="標楷體" panose="03000509000000000000" pitchFamily="65" charset="-120"/>
              </a:rPr>
              <a:t>免徵「營業稅」</a:t>
            </a:r>
            <a:r>
              <a:rPr lang="zh-TW" altLang="en-US" sz="1400" u="sng" dirty="0" smtClean="0">
                <a:latin typeface="標楷體" panose="03000509000000000000" pitchFamily="65" charset="-120"/>
                <a:ea typeface="標楷體" panose="03000509000000000000" pitchFamily="65" charset="-120"/>
              </a:rPr>
              <a:t>及</a:t>
            </a:r>
            <a:r>
              <a:rPr lang="zh-TW" altLang="en-US" sz="1400" u="sng" dirty="0" smtClean="0">
                <a:latin typeface="標楷體" panose="03000509000000000000" pitchFamily="65" charset="-120"/>
                <a:ea typeface="標楷體" panose="03000509000000000000" pitchFamily="65" charset="-120"/>
                <a:hlinkClick r:id="rId2" action="ppaction://hlinkfile"/>
              </a:rPr>
              <a:t>印花稅</a:t>
            </a:r>
            <a:r>
              <a:rPr lang="zh-TW" altLang="en-US" sz="1400" dirty="0" smtClean="0">
                <a:latin typeface="標楷體" panose="03000509000000000000" pitchFamily="65" charset="-120"/>
                <a:ea typeface="標楷體" panose="03000509000000000000" pitchFamily="65" charset="-120"/>
              </a:rPr>
              <a:t>。</a:t>
            </a:r>
            <a:endParaRPr lang="zh-TW" altLang="en-US" sz="1400" dirty="0">
              <a:latin typeface="標楷體" panose="03000509000000000000" pitchFamily="65" charset="-120"/>
              <a:ea typeface="標楷體" panose="03000509000000000000" pitchFamily="65" charset="-120"/>
            </a:endParaRPr>
          </a:p>
        </p:txBody>
      </p:sp>
      <p:sp>
        <p:nvSpPr>
          <p:cNvPr id="9" name="Rectangle 3"/>
          <p:cNvSpPr>
            <a:spLocks noChangeArrowheads="1"/>
          </p:cNvSpPr>
          <p:nvPr/>
        </p:nvSpPr>
        <p:spPr bwMode="auto">
          <a:xfrm>
            <a:off x="-324544" y="3516396"/>
            <a:ext cx="612068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zh-TW" sz="1400" b="0" i="0" u="none" strike="noStrike" cap="none" normalizeH="0" baseline="0" dirty="0" smtClean="0">
                <a:ln>
                  <a:noFill/>
                </a:ln>
                <a:solidFill>
                  <a:schemeClr val="tx1"/>
                </a:solidFill>
                <a:effectLst/>
                <a:latin typeface="標楷體" panose="03000509000000000000" pitchFamily="65" charset="-120"/>
                <a:ea typeface="標楷體" panose="03000509000000000000" pitchFamily="65" charset="-120"/>
                <a:cs typeface="新細明體" charset="-120"/>
              </a:rPr>
              <a:t>財政部賦稅署９４０４１９台稅二發第０９４０４０４４２４０號</a:t>
            </a:r>
          </a:p>
        </p:txBody>
      </p:sp>
      <p:sp>
        <p:nvSpPr>
          <p:cNvPr id="10" name="矩形 9"/>
          <p:cNvSpPr/>
          <p:nvPr/>
        </p:nvSpPr>
        <p:spPr>
          <a:xfrm>
            <a:off x="467544" y="3789040"/>
            <a:ext cx="7920880" cy="523220"/>
          </a:xfrm>
          <a:prstGeom prst="rect">
            <a:avLst/>
          </a:prstGeom>
        </p:spPr>
        <p:txBody>
          <a:bodyPr wrap="square">
            <a:spAutoFit/>
          </a:bodyPr>
          <a:lstStyle/>
          <a:p>
            <a:r>
              <a:rPr lang="zh-TW" altLang="en-US" sz="1400" b="1" dirty="0" smtClean="0">
                <a:latin typeface="標楷體" panose="03000509000000000000" pitchFamily="65" charset="-120"/>
                <a:ea typeface="標楷體" panose="03000509000000000000" pitchFamily="65" charset="-120"/>
              </a:rPr>
              <a:t>農業產銷班銷售農民直接生產收穫之農產品，</a:t>
            </a:r>
            <a:r>
              <a:rPr lang="zh-TW" altLang="en-US" sz="1400" b="1" u="sng" dirty="0" smtClean="0">
                <a:latin typeface="標楷體" panose="03000509000000000000" pitchFamily="65" charset="-120"/>
                <a:ea typeface="標楷體" panose="03000509000000000000" pitchFamily="65" charset="-120"/>
              </a:rPr>
              <a:t>其「收入」扣除「手續費」後之餘額，悉數轉交農民，本身不負盈虧者，免徵營業稅並免辦理營業登記</a:t>
            </a:r>
            <a:endParaRPr lang="zh-TW" altLang="en-US" sz="1400" u="sng" dirty="0">
              <a:latin typeface="標楷體" panose="03000509000000000000" pitchFamily="65" charset="-120"/>
              <a:ea typeface="標楷體" panose="03000509000000000000" pitchFamily="65" charset="-120"/>
            </a:endParaRPr>
          </a:p>
        </p:txBody>
      </p:sp>
      <p:sp>
        <p:nvSpPr>
          <p:cNvPr id="11" name="矩形 10"/>
          <p:cNvSpPr/>
          <p:nvPr/>
        </p:nvSpPr>
        <p:spPr>
          <a:xfrm>
            <a:off x="539552" y="4581128"/>
            <a:ext cx="7848872" cy="1169551"/>
          </a:xfrm>
          <a:prstGeom prst="rect">
            <a:avLst/>
          </a:prstGeom>
        </p:spPr>
        <p:txBody>
          <a:bodyPr wrap="square">
            <a:spAutoFit/>
          </a:bodyPr>
          <a:lstStyle/>
          <a:p>
            <a:r>
              <a:rPr lang="zh-TW" altLang="en-US" sz="1400" dirty="0" smtClean="0">
                <a:latin typeface="標楷體" panose="03000509000000000000" pitchFamily="65" charset="-120"/>
                <a:ea typeface="標楷體" panose="03000509000000000000" pitchFamily="65" charset="-120"/>
              </a:rPr>
              <a:t>依財政部</a:t>
            </a:r>
            <a:r>
              <a:rPr lang="en-US" altLang="zh-TW" sz="1400" dirty="0" smtClean="0">
                <a:latin typeface="標楷體" panose="03000509000000000000" pitchFamily="65" charset="-120"/>
                <a:ea typeface="標楷體" panose="03000509000000000000" pitchFamily="65" charset="-120"/>
                <a:hlinkClick r:id="rId3" action="ppaction://hlinkfile"/>
              </a:rPr>
              <a:t>89</a:t>
            </a:r>
            <a:r>
              <a:rPr lang="zh-TW" altLang="en-US" sz="1400" dirty="0" smtClean="0">
                <a:latin typeface="標楷體" panose="03000509000000000000" pitchFamily="65" charset="-120"/>
                <a:ea typeface="標楷體" panose="03000509000000000000" pitchFamily="65" charset="-120"/>
                <a:hlinkClick r:id="rId3" action="ppaction://hlinkfile"/>
              </a:rPr>
              <a:t>年</a:t>
            </a:r>
            <a:r>
              <a:rPr lang="en-US" altLang="zh-TW" sz="1400" dirty="0" smtClean="0">
                <a:latin typeface="標楷體" panose="03000509000000000000" pitchFamily="65" charset="-120"/>
                <a:ea typeface="標楷體" panose="03000509000000000000" pitchFamily="65" charset="-120"/>
                <a:hlinkClick r:id="rId3" action="ppaction://hlinkfile"/>
              </a:rPr>
              <a:t>03</a:t>
            </a:r>
            <a:r>
              <a:rPr lang="zh-TW" altLang="en-US" sz="1400" dirty="0" smtClean="0">
                <a:latin typeface="標楷體" panose="03000509000000000000" pitchFamily="65" charset="-120"/>
                <a:ea typeface="標楷體" panose="03000509000000000000" pitchFamily="65" charset="-120"/>
                <a:hlinkClick r:id="rId3" action="ppaction://hlinkfile"/>
              </a:rPr>
              <a:t>月</a:t>
            </a:r>
            <a:r>
              <a:rPr lang="en-US" altLang="zh-TW" sz="1400" dirty="0" smtClean="0">
                <a:latin typeface="標楷體" panose="03000509000000000000" pitchFamily="65" charset="-120"/>
                <a:ea typeface="標楷體" panose="03000509000000000000" pitchFamily="65" charset="-120"/>
                <a:hlinkClick r:id="rId3" action="ppaction://hlinkfile"/>
              </a:rPr>
              <a:t>0l</a:t>
            </a:r>
            <a:r>
              <a:rPr lang="zh-TW" altLang="en-US" sz="1400" dirty="0" smtClean="0">
                <a:latin typeface="標楷體" panose="03000509000000000000" pitchFamily="65" charset="-120"/>
                <a:ea typeface="標楷體" panose="03000509000000000000" pitchFamily="65" charset="-120"/>
                <a:hlinkClick r:id="rId3" action="ppaction://hlinkfile"/>
              </a:rPr>
              <a:t>日台財稅字第</a:t>
            </a:r>
            <a:r>
              <a:rPr lang="en-US" altLang="zh-TW" sz="1400" dirty="0" smtClean="0">
                <a:latin typeface="標楷體" panose="03000509000000000000" pitchFamily="65" charset="-120"/>
                <a:ea typeface="標楷體" panose="03000509000000000000" pitchFamily="65" charset="-120"/>
                <a:hlinkClick r:id="rId3" action="ppaction://hlinkfile"/>
              </a:rPr>
              <a:t>890451861</a:t>
            </a:r>
            <a:r>
              <a:rPr lang="zh-TW" altLang="en-US" sz="1400" dirty="0" smtClean="0">
                <a:latin typeface="標楷體" panose="03000509000000000000" pitchFamily="65" charset="-120"/>
                <a:ea typeface="標楷體" panose="03000509000000000000" pitchFamily="65" charset="-120"/>
                <a:hlinkClick r:id="rId3" action="ppaction://hlinkfile"/>
              </a:rPr>
              <a:t>號</a:t>
            </a:r>
            <a:r>
              <a:rPr lang="zh-TW" altLang="en-US" sz="1400" dirty="0" smtClean="0">
                <a:latin typeface="標楷體" panose="03000509000000000000" pitchFamily="65" charset="-120"/>
                <a:ea typeface="標楷體" panose="03000509000000000000" pitchFamily="65" charset="-120"/>
              </a:rPr>
              <a:t>函規定，由農民組成並向各縣市</a:t>
            </a:r>
            <a:r>
              <a:rPr lang="zh-TW" altLang="en-US" sz="1400" b="1" dirty="0" smtClean="0">
                <a:latin typeface="標楷體" panose="03000509000000000000" pitchFamily="65" charset="-120"/>
                <a:ea typeface="標楷體" panose="03000509000000000000" pitchFamily="65" charset="-120"/>
              </a:rPr>
              <a:t>政府登記有案之</a:t>
            </a:r>
            <a:r>
              <a:rPr lang="zh-TW" altLang="en-US" sz="1400" b="1" dirty="0">
                <a:latin typeface="標楷體" panose="03000509000000000000" pitchFamily="65" charset="-120"/>
                <a:ea typeface="標楷體" panose="03000509000000000000" pitchFamily="65" charset="-120"/>
              </a:rPr>
              <a:t>「</a:t>
            </a:r>
            <a:r>
              <a:rPr lang="zh-TW" altLang="en-US" sz="1400" b="1" dirty="0" smtClean="0">
                <a:latin typeface="標楷體" panose="03000509000000000000" pitchFamily="65" charset="-120"/>
                <a:ea typeface="標楷體" panose="03000509000000000000" pitchFamily="65" charset="-120"/>
              </a:rPr>
              <a:t>農業產銷班」，銷售農民利用自己之農地及設備直接生產收穫之農產品，如其收入扣除手續費後之餘額，悉數轉交農民，本身不負盈虧責任者</a:t>
            </a:r>
            <a:r>
              <a:rPr lang="zh-TW" altLang="en-US" sz="1400" dirty="0" smtClean="0">
                <a:latin typeface="標楷體" panose="03000509000000000000" pitchFamily="65" charset="-120"/>
                <a:ea typeface="標楷體" panose="03000509000000000000" pitchFamily="65" charset="-120"/>
              </a:rPr>
              <a:t>，依</a:t>
            </a:r>
            <a:r>
              <a:rPr lang="zh-TW" altLang="en-US" sz="1400" dirty="0" smtClean="0">
                <a:latin typeface="標楷體" panose="03000509000000000000" pitchFamily="65" charset="-120"/>
                <a:ea typeface="標楷體" panose="03000509000000000000" pitchFamily="65" charset="-120"/>
                <a:hlinkClick r:id="rId4" action="ppaction://hlinkfile"/>
              </a:rPr>
              <a:t>農業發展條例第</a:t>
            </a:r>
            <a:r>
              <a:rPr lang="en-US" altLang="zh-TW" sz="1400" dirty="0" smtClean="0">
                <a:latin typeface="標楷體" panose="03000509000000000000" pitchFamily="65" charset="-120"/>
                <a:ea typeface="標楷體" panose="03000509000000000000" pitchFamily="65" charset="-120"/>
                <a:hlinkClick r:id="rId4" action="ppaction://hlinkfile"/>
              </a:rPr>
              <a:t>46</a:t>
            </a:r>
            <a:r>
              <a:rPr lang="zh-TW" altLang="en-US" sz="1400" dirty="0" smtClean="0">
                <a:latin typeface="標楷體" panose="03000509000000000000" pitchFamily="65" charset="-120"/>
                <a:ea typeface="標楷體" panose="03000509000000000000" pitchFamily="65" charset="-120"/>
                <a:hlinkClick r:id="rId4" action="ppaction://hlinkfile"/>
              </a:rPr>
              <a:t>條</a:t>
            </a:r>
            <a:r>
              <a:rPr lang="zh-TW" altLang="en-US" sz="1400" dirty="0" smtClean="0">
                <a:latin typeface="標楷體" panose="03000509000000000000" pitchFamily="65" charset="-120"/>
                <a:ea typeface="標楷體" panose="03000509000000000000" pitchFamily="65" charset="-120"/>
              </a:rPr>
              <a:t>及</a:t>
            </a:r>
            <a:r>
              <a:rPr lang="zh-TW" altLang="en-US" sz="1400" dirty="0" smtClean="0">
                <a:latin typeface="標楷體" panose="03000509000000000000" pitchFamily="65" charset="-120"/>
                <a:ea typeface="標楷體" panose="03000509000000000000" pitchFamily="65" charset="-120"/>
                <a:hlinkClick r:id="rId5" action="ppaction://hlinkfile"/>
              </a:rPr>
              <a:t>營業稅法第</a:t>
            </a:r>
            <a:r>
              <a:rPr lang="en-US" altLang="zh-TW" sz="1400" dirty="0" smtClean="0">
                <a:latin typeface="標楷體" panose="03000509000000000000" pitchFamily="65" charset="-120"/>
                <a:ea typeface="標楷體" panose="03000509000000000000" pitchFamily="65" charset="-120"/>
                <a:hlinkClick r:id="rId5" action="ppaction://hlinkfile"/>
              </a:rPr>
              <a:t>8</a:t>
            </a:r>
            <a:r>
              <a:rPr lang="zh-TW" altLang="en-US" sz="1400" dirty="0" smtClean="0">
                <a:latin typeface="標楷體" panose="03000509000000000000" pitchFamily="65" charset="-120"/>
                <a:ea typeface="標楷體" panose="03000509000000000000" pitchFamily="65" charset="-120"/>
                <a:hlinkClick r:id="rId5" action="ppaction://hlinkfile"/>
              </a:rPr>
              <a:t>條</a:t>
            </a:r>
            <a:r>
              <a:rPr lang="zh-TW" altLang="en-US" sz="1400" dirty="0" smtClean="0">
                <a:latin typeface="標楷體" panose="03000509000000000000" pitchFamily="65" charset="-120"/>
                <a:ea typeface="標楷體" panose="03000509000000000000" pitchFamily="65" charset="-120"/>
              </a:rPr>
              <a:t>第</a:t>
            </a:r>
            <a:r>
              <a:rPr lang="en-US" altLang="zh-TW" sz="1400" dirty="0" smtClean="0">
                <a:latin typeface="標楷體" panose="03000509000000000000" pitchFamily="65" charset="-120"/>
                <a:ea typeface="標楷體" panose="03000509000000000000" pitchFamily="65" charset="-120"/>
              </a:rPr>
              <a:t>l</a:t>
            </a:r>
            <a:r>
              <a:rPr lang="zh-TW" altLang="en-US" sz="1400" dirty="0" smtClean="0">
                <a:latin typeface="標楷體" panose="03000509000000000000" pitchFamily="65" charset="-120"/>
                <a:ea typeface="標楷體" panose="03000509000000000000" pitchFamily="65" charset="-120"/>
              </a:rPr>
              <a:t>項第</a:t>
            </a:r>
            <a:r>
              <a:rPr lang="en-US" altLang="zh-TW" sz="1400" dirty="0" smtClean="0">
                <a:latin typeface="標楷體" panose="03000509000000000000" pitchFamily="65" charset="-120"/>
                <a:ea typeface="標楷體" panose="03000509000000000000" pitchFamily="65" charset="-120"/>
              </a:rPr>
              <a:t>19</a:t>
            </a:r>
            <a:r>
              <a:rPr lang="zh-TW" altLang="en-US" sz="1400" dirty="0" smtClean="0">
                <a:latin typeface="標楷體" panose="03000509000000000000" pitchFamily="65" charset="-120"/>
                <a:ea typeface="標楷體" panose="03000509000000000000" pitchFamily="65" charset="-120"/>
              </a:rPr>
              <a:t>款規定修正意旨，應免徵營業稅，並依</a:t>
            </a:r>
            <a:r>
              <a:rPr lang="zh-TW" altLang="en-US" sz="1400" dirty="0" smtClean="0">
                <a:latin typeface="標楷體" panose="03000509000000000000" pitchFamily="65" charset="-120"/>
                <a:ea typeface="標楷體" panose="03000509000000000000" pitchFamily="65" charset="-120"/>
                <a:hlinkClick r:id="rId6" action="ppaction://hlinkfile"/>
              </a:rPr>
              <a:t>營業稅法第</a:t>
            </a:r>
            <a:r>
              <a:rPr lang="en-US" altLang="zh-TW" sz="1400" dirty="0" smtClean="0">
                <a:latin typeface="標楷體" panose="03000509000000000000" pitchFamily="65" charset="-120"/>
                <a:ea typeface="標楷體" panose="03000509000000000000" pitchFamily="65" charset="-120"/>
                <a:hlinkClick r:id="rId6" action="ppaction://hlinkfile"/>
              </a:rPr>
              <a:t>29</a:t>
            </a:r>
            <a:r>
              <a:rPr lang="zh-TW" altLang="en-US" sz="1400" dirty="0" smtClean="0">
                <a:latin typeface="標楷體" panose="03000509000000000000" pitchFamily="65" charset="-120"/>
                <a:ea typeface="標楷體" panose="03000509000000000000" pitchFamily="65" charset="-120"/>
                <a:hlinkClick r:id="rId6" action="ppaction://hlinkfile"/>
              </a:rPr>
              <a:t>條</a:t>
            </a:r>
            <a:r>
              <a:rPr lang="zh-TW" altLang="en-US" sz="1400" dirty="0" smtClean="0">
                <a:latin typeface="標楷體" panose="03000509000000000000" pitchFamily="65" charset="-120"/>
                <a:ea typeface="標楷體" panose="03000509000000000000" pitchFamily="65" charset="-120"/>
              </a:rPr>
              <a:t>規定免辦營業登記；至其有非屬上開情形之銷售貨物或務勞務者，仍應依法辦理營業登記，並依相關規定徵</a:t>
            </a:r>
            <a:r>
              <a:rPr lang="zh-TW" altLang="en-US" sz="1400" b="1" dirty="0" smtClean="0">
                <a:latin typeface="標楷體" panose="03000509000000000000" pitchFamily="65" charset="-120"/>
                <a:ea typeface="標楷體" panose="03000509000000000000" pitchFamily="65" charset="-120"/>
              </a:rPr>
              <a:t>免「營業稅」</a:t>
            </a:r>
            <a:r>
              <a:rPr lang="zh-TW" altLang="en-US" sz="1400" dirty="0" smtClean="0">
                <a:latin typeface="標楷體" panose="03000509000000000000" pitchFamily="65" charset="-120"/>
                <a:ea typeface="標楷體" panose="03000509000000000000" pitchFamily="65" charset="-120"/>
              </a:rPr>
              <a:t>。</a:t>
            </a:r>
            <a:endParaRPr lang="zh-TW" altLang="en-US" sz="1400" dirty="0">
              <a:latin typeface="標楷體" panose="03000509000000000000" pitchFamily="65" charset="-120"/>
              <a:ea typeface="標楷體" panose="03000509000000000000" pitchFamily="65" charset="-120"/>
            </a:endParaRPr>
          </a:p>
        </p:txBody>
      </p:sp>
      <p:sp>
        <p:nvSpPr>
          <p:cNvPr id="12" name="動作按鈕: 上一項 11">
            <a:hlinkClick r:id="rId7" action="ppaction://hlinksldjump" highlightClick="1"/>
          </p:cNvPr>
          <p:cNvSpPr/>
          <p:nvPr/>
        </p:nvSpPr>
        <p:spPr bwMode="ltGray">
          <a:xfrm>
            <a:off x="7236296" y="6237312"/>
            <a:ext cx="576064" cy="360040"/>
          </a:xfrm>
          <a:prstGeom prst="actionButtonBackPrevious">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err="1" smtClean="0">
              <a:solidFill>
                <a:schemeClr val="bg1"/>
              </a:solidFill>
              <a:latin typeface="標楷體" panose="03000509000000000000" pitchFamily="65" charset="-120"/>
              <a:ea typeface="標楷體" panose="03000509000000000000" pitchFamily="65" charset="-120"/>
            </a:endParaRPr>
          </a:p>
        </p:txBody>
      </p:sp>
      <p:sp>
        <p:nvSpPr>
          <p:cNvPr id="14" name="橢圓 13"/>
          <p:cNvSpPr/>
          <p:nvPr/>
        </p:nvSpPr>
        <p:spPr>
          <a:xfrm>
            <a:off x="251520" y="948790"/>
            <a:ext cx="216024" cy="21602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zh-TW" altLang="en-US"/>
          </a:p>
        </p:txBody>
      </p:sp>
      <p:sp>
        <p:nvSpPr>
          <p:cNvPr id="15" name="文字方塊 14"/>
          <p:cNvSpPr txBox="1"/>
          <p:nvPr/>
        </p:nvSpPr>
        <p:spPr>
          <a:xfrm>
            <a:off x="467544" y="836712"/>
            <a:ext cx="7571303" cy="830997"/>
          </a:xfrm>
          <a:prstGeom prst="rect">
            <a:avLst/>
          </a:prstGeom>
          <a:noFill/>
        </p:spPr>
        <p:txBody>
          <a:bodyPr wrap="none" rtlCol="0">
            <a:spAutoFit/>
          </a:bodyPr>
          <a:lstStyle/>
          <a:p>
            <a:r>
              <a:rPr lang="zh-TW" altLang="en-US" sz="2400" b="1" dirty="0" smtClean="0">
                <a:solidFill>
                  <a:srgbClr val="C00000"/>
                </a:solidFill>
                <a:latin typeface="標楷體" pitchFamily="65" charset="-120"/>
                <a:ea typeface="標楷體" pitchFamily="65" charset="-120"/>
              </a:rPr>
              <a:t>農業產銷班不負盈虧，免徵營業稅並免辦營利事業登記</a:t>
            </a:r>
            <a:endParaRPr lang="zh-TW" altLang="en-US" sz="2400" b="1" dirty="0" smtClean="0">
              <a:solidFill>
                <a:srgbClr val="C00000"/>
              </a:solidFill>
            </a:endParaRPr>
          </a:p>
          <a:p>
            <a:endParaRPr lang="zh-TW" altLang="en-US" sz="2400" b="1" dirty="0">
              <a:solidFill>
                <a:srgbClr val="C00000"/>
              </a:solidFill>
              <a:latin typeface="標楷體" pitchFamily="65" charset="-120"/>
              <a:ea typeface="標楷體" pitchFamily="65" charset="-120"/>
            </a:endParaRPr>
          </a:p>
        </p:txBody>
      </p:sp>
    </p:spTree>
    <p:extLst>
      <p:ext uri="{BB962C8B-B14F-4D97-AF65-F5344CB8AC3E}">
        <p14:creationId xmlns:p14="http://schemas.microsoft.com/office/powerpoint/2010/main" xmlns="" val="203957677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179512" y="44624"/>
            <a:ext cx="864096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600" b="1" dirty="0" smtClean="0">
                <a:latin typeface="標楷體" pitchFamily="65" charset="-120"/>
                <a:ea typeface="標楷體" pitchFamily="65" charset="-120"/>
              </a:rPr>
              <a:t>3.2</a:t>
            </a:r>
            <a:r>
              <a:rPr lang="zh-TW" altLang="en-US" sz="3600" b="1" dirty="0" smtClean="0">
                <a:latin typeface="標楷體" pitchFamily="65" charset="-120"/>
                <a:ea typeface="標楷體" pitchFamily="65" charset="-120"/>
              </a:rPr>
              <a:t>  農產品免營業稅之適用範圍</a:t>
            </a:r>
            <a:r>
              <a:rPr lang="en-US" altLang="zh-TW" sz="3600" b="1" dirty="0" smtClean="0">
                <a:latin typeface="標楷體" pitchFamily="65" charset="-120"/>
                <a:ea typeface="標楷體" pitchFamily="65" charset="-120"/>
              </a:rPr>
              <a:t>(1/5)</a:t>
            </a:r>
            <a:endParaRPr lang="en-US" altLang="zh-TW" sz="8000" b="1" dirty="0" smtClean="0">
              <a:latin typeface="標楷體" pitchFamily="65" charset="-120"/>
              <a:ea typeface="標楷體" pitchFamily="65" charset="-120"/>
            </a:endParaRPr>
          </a:p>
        </p:txBody>
      </p:sp>
      <p:sp>
        <p:nvSpPr>
          <p:cNvPr id="13" name="文字版面配置區 8"/>
          <p:cNvSpPr txBox="1">
            <a:spLocks/>
          </p:cNvSpPr>
          <p:nvPr/>
        </p:nvSpPr>
        <p:spPr>
          <a:xfrm>
            <a:off x="455240" y="980728"/>
            <a:ext cx="8509248" cy="720080"/>
          </a:xfrm>
          <a:prstGeom prst="rect">
            <a:avLst/>
          </a:prstGeom>
        </p:spPr>
        <p:txBody>
          <a:bodyPr/>
          <a:lstStyle/>
          <a:p>
            <a:pPr marL="639763" lvl="2" indent="-457200" algn="just">
              <a:spcBef>
                <a:spcPts val="900"/>
              </a:spcBef>
              <a:buClr>
                <a:schemeClr val="tx1"/>
              </a:buClr>
              <a:buFont typeface="+mj-lt"/>
              <a:buAutoNum type="arabicPeriod"/>
              <a:defRPr/>
            </a:pPr>
            <a:r>
              <a:rPr lang="zh-TW" altLang="en-US" sz="2000" dirty="0" smtClean="0">
                <a:latin typeface="標楷體" panose="03000509000000000000" pitchFamily="65" charset="-120"/>
                <a:ea typeface="標楷體" panose="03000509000000000000" pitchFamily="65" charset="-120"/>
                <a:hlinkClick r:id="rId2" action="ppaction://hlinkfile"/>
              </a:rPr>
              <a:t>飼料</a:t>
            </a:r>
            <a:r>
              <a:rPr lang="zh-TW" altLang="en-US" sz="2000" dirty="0" smtClean="0">
                <a:latin typeface="標楷體" panose="03000509000000000000" pitchFamily="65" charset="-120"/>
                <a:ea typeface="標楷體" panose="03000509000000000000" pitchFamily="65" charset="-120"/>
              </a:rPr>
              <a:t>及</a:t>
            </a:r>
            <a:r>
              <a:rPr lang="zh-TW" altLang="en-US" sz="2000" dirty="0" smtClean="0">
                <a:latin typeface="標楷體" panose="03000509000000000000" pitchFamily="65" charset="-120"/>
                <a:ea typeface="標楷體" panose="03000509000000000000" pitchFamily="65" charset="-120"/>
                <a:hlinkClick r:id="rId2" action="ppaction://hlinkfile"/>
              </a:rPr>
              <a:t>未經加工之生鮮農、林、漁、牧產物、副產物</a:t>
            </a:r>
            <a:r>
              <a:rPr lang="zh-TW" altLang="en-US" sz="2000" dirty="0" smtClean="0">
                <a:solidFill>
                  <a:srgbClr val="000000"/>
                </a:solidFill>
                <a:latin typeface="標楷體" panose="03000509000000000000" pitchFamily="65" charset="-120"/>
                <a:ea typeface="標楷體" panose="03000509000000000000" pitchFamily="65" charset="-120"/>
              </a:rPr>
              <a:t>。</a:t>
            </a:r>
            <a:r>
              <a:rPr lang="en-US" altLang="zh-TW" sz="2000" dirty="0" smtClean="0">
                <a:solidFill>
                  <a:srgbClr val="0033CC"/>
                </a:solidFill>
                <a:latin typeface="標楷體" panose="03000509000000000000" pitchFamily="65" charset="-120"/>
                <a:ea typeface="標楷體" panose="03000509000000000000" pitchFamily="65" charset="-120"/>
              </a:rPr>
              <a:t>—</a:t>
            </a:r>
            <a:r>
              <a:rPr lang="zh-TW" altLang="en-US" sz="2000" dirty="0" smtClean="0">
                <a:solidFill>
                  <a:srgbClr val="0033CC"/>
                </a:solidFill>
                <a:latin typeface="標楷體" panose="03000509000000000000" pitchFamily="65" charset="-120"/>
                <a:ea typeface="標楷體" panose="03000509000000000000" pitchFamily="65" charset="-120"/>
              </a:rPr>
              <a:t>營業稅法第</a:t>
            </a:r>
            <a:r>
              <a:rPr lang="en-US" altLang="zh-TW" sz="2000" dirty="0" smtClean="0">
                <a:solidFill>
                  <a:srgbClr val="0033CC"/>
                </a:solidFill>
                <a:latin typeface="標楷體" panose="03000509000000000000" pitchFamily="65" charset="-120"/>
                <a:ea typeface="標楷體" panose="03000509000000000000" pitchFamily="65" charset="-120"/>
              </a:rPr>
              <a:t>8</a:t>
            </a:r>
            <a:r>
              <a:rPr lang="zh-TW" altLang="en-US" sz="2000" dirty="0" smtClean="0">
                <a:solidFill>
                  <a:srgbClr val="0033CC"/>
                </a:solidFill>
                <a:latin typeface="標楷體" panose="03000509000000000000" pitchFamily="65" charset="-120"/>
                <a:ea typeface="標楷體" panose="03000509000000000000" pitchFamily="65" charset="-120"/>
              </a:rPr>
              <a:t>條第</a:t>
            </a:r>
            <a:r>
              <a:rPr lang="en-US" altLang="zh-TW" sz="2000" dirty="0" smtClean="0">
                <a:solidFill>
                  <a:srgbClr val="0033CC"/>
                </a:solidFill>
                <a:latin typeface="標楷體" panose="03000509000000000000" pitchFamily="65" charset="-120"/>
                <a:ea typeface="標楷體" panose="03000509000000000000" pitchFamily="65" charset="-120"/>
              </a:rPr>
              <a:t>1</a:t>
            </a:r>
            <a:r>
              <a:rPr lang="zh-TW" altLang="en-US" sz="2000" dirty="0" smtClean="0">
                <a:solidFill>
                  <a:srgbClr val="0033CC"/>
                </a:solidFill>
                <a:latin typeface="標楷體" panose="03000509000000000000" pitchFamily="65" charset="-120"/>
                <a:ea typeface="標楷體" panose="03000509000000000000" pitchFamily="65" charset="-120"/>
              </a:rPr>
              <a:t>項第</a:t>
            </a:r>
            <a:r>
              <a:rPr lang="en-US" altLang="zh-TW" sz="2000" dirty="0" smtClean="0">
                <a:solidFill>
                  <a:srgbClr val="0033CC"/>
                </a:solidFill>
                <a:latin typeface="標楷體" panose="03000509000000000000" pitchFamily="65" charset="-120"/>
                <a:ea typeface="標楷體" panose="03000509000000000000" pitchFamily="65" charset="-120"/>
              </a:rPr>
              <a:t>19</a:t>
            </a:r>
            <a:r>
              <a:rPr lang="zh-TW" altLang="en-US" sz="2000" dirty="0" smtClean="0">
                <a:solidFill>
                  <a:srgbClr val="0033CC"/>
                </a:solidFill>
                <a:latin typeface="標楷體" panose="03000509000000000000" pitchFamily="65" charset="-120"/>
                <a:ea typeface="標楷體" panose="03000509000000000000" pitchFamily="65" charset="-120"/>
              </a:rPr>
              <a:t>款</a:t>
            </a:r>
            <a:endParaRPr lang="en-US" altLang="zh-TW" sz="2000" dirty="0" smtClean="0">
              <a:solidFill>
                <a:srgbClr val="0033CC"/>
              </a:solidFill>
              <a:latin typeface="標楷體" panose="03000509000000000000" pitchFamily="65" charset="-120"/>
              <a:ea typeface="標楷體" panose="03000509000000000000" pitchFamily="65" charset="-120"/>
            </a:endParaRPr>
          </a:p>
          <a:p>
            <a:pPr marL="639763" lvl="2" indent="-457200" algn="just">
              <a:spcBef>
                <a:spcPts val="900"/>
              </a:spcBef>
              <a:buClr>
                <a:schemeClr val="tx1"/>
              </a:buClr>
              <a:buFont typeface="+mj-lt"/>
              <a:buAutoNum type="arabicPeriod"/>
              <a:defRPr/>
            </a:pPr>
            <a:endParaRPr lang="en-US" altLang="zh-TW" sz="2000" dirty="0" smtClean="0">
              <a:solidFill>
                <a:srgbClr val="0033CC"/>
              </a:solidFill>
              <a:latin typeface="標楷體" panose="03000509000000000000" pitchFamily="65" charset="-120"/>
              <a:ea typeface="標楷體" panose="03000509000000000000" pitchFamily="65" charset="-120"/>
            </a:endParaRPr>
          </a:p>
          <a:p>
            <a:pPr marL="182880" lvl="1" indent="-457200" algn="just">
              <a:spcBef>
                <a:spcPts val="900"/>
              </a:spcBef>
              <a:buClr>
                <a:schemeClr val="tx1"/>
              </a:buClr>
              <a:defRPr/>
            </a:pPr>
            <a:endParaRPr lang="en-US" altLang="zh-TW" sz="2000" dirty="0" smtClean="0">
              <a:latin typeface="標楷體" panose="03000509000000000000" pitchFamily="65" charset="-120"/>
              <a:ea typeface="標楷體" panose="03000509000000000000" pitchFamily="65" charset="-120"/>
            </a:endParaRPr>
          </a:p>
          <a:p>
            <a:pPr marL="0" lvl="1" indent="-274320" algn="just">
              <a:spcBef>
                <a:spcPts val="900"/>
              </a:spcBef>
              <a:buClr>
                <a:schemeClr val="tx1"/>
              </a:buClr>
              <a:defRPr/>
            </a:pPr>
            <a:endParaRPr lang="en-US" altLang="zh-TW" sz="2000" dirty="0" smtClean="0">
              <a:solidFill>
                <a:srgbClr val="000000"/>
              </a:solidFill>
              <a:latin typeface="標楷體" panose="03000509000000000000" pitchFamily="65" charset="-120"/>
              <a:ea typeface="標楷體" panose="03000509000000000000" pitchFamily="65" charset="-120"/>
            </a:endParaRPr>
          </a:p>
          <a:p>
            <a:pPr marL="0" lvl="1" indent="-274320" algn="just">
              <a:spcAft>
                <a:spcPts val="900"/>
              </a:spcAft>
              <a:buClr>
                <a:schemeClr val="tx1"/>
              </a:buClr>
              <a:defRPr/>
            </a:pPr>
            <a:endParaRPr lang="zh-TW" altLang="en-US" sz="2000" dirty="0" smtClean="0">
              <a:solidFill>
                <a:srgbClr val="000000"/>
              </a:solidFill>
              <a:latin typeface="標楷體" panose="03000509000000000000" pitchFamily="65" charset="-120"/>
              <a:ea typeface="標楷體" panose="03000509000000000000" pitchFamily="65" charset="-120"/>
              <a:cs typeface="+mj-cs"/>
            </a:endParaRPr>
          </a:p>
          <a:p>
            <a:pPr marL="274320" lvl="1" indent="-274320">
              <a:spcAft>
                <a:spcPts val="900"/>
              </a:spcAft>
              <a:buClr>
                <a:schemeClr val="tx1"/>
              </a:buClr>
              <a:defRPr/>
            </a:pPr>
            <a:endParaRPr kumimoji="0" lang="zh-TW" altLang="en-US" sz="2000" b="0" i="0" u="none" strike="noStrike" kern="1200" cap="none" spc="0" normalizeH="0" baseline="0" noProof="0" dirty="0">
              <a:ln>
                <a:noFill/>
              </a:ln>
              <a:solidFill>
                <a:schemeClr val="tx1"/>
              </a:solidFill>
              <a:effectLst/>
              <a:uLnTx/>
              <a:uFillTx/>
              <a:latin typeface="標楷體" panose="03000509000000000000" pitchFamily="65" charset="-120"/>
              <a:ea typeface="標楷體" panose="03000509000000000000" pitchFamily="65" charset="-120"/>
            </a:endParaRPr>
          </a:p>
        </p:txBody>
      </p:sp>
      <p:sp>
        <p:nvSpPr>
          <p:cNvPr id="14" name="文字版面配置區 8"/>
          <p:cNvSpPr txBox="1">
            <a:spLocks/>
          </p:cNvSpPr>
          <p:nvPr/>
        </p:nvSpPr>
        <p:spPr>
          <a:xfrm>
            <a:off x="1115616" y="1628800"/>
            <a:ext cx="8077200" cy="432048"/>
          </a:xfrm>
          <a:prstGeom prst="rect">
            <a:avLst/>
          </a:prstGeom>
        </p:spPr>
        <p:txBody>
          <a:bodyPr/>
          <a:lstStyle/>
          <a:p>
            <a:pPr marL="0" lvl="1" indent="-274320" algn="just">
              <a:spcAft>
                <a:spcPts val="900"/>
              </a:spcAft>
              <a:buClr>
                <a:schemeClr val="tx1"/>
              </a:buClr>
              <a:defRPr/>
            </a:pPr>
            <a:r>
              <a:rPr lang="zh-TW" altLang="en-US" dirty="0" smtClean="0">
                <a:solidFill>
                  <a:srgbClr val="000000"/>
                </a:solidFill>
                <a:latin typeface="標楷體" panose="03000509000000000000" pitchFamily="65" charset="-120"/>
                <a:ea typeface="標楷體" panose="03000509000000000000" pitchFamily="65" charset="-120"/>
                <a:cs typeface="+mj-cs"/>
              </a:rPr>
              <a:t>分析彙總</a:t>
            </a:r>
            <a:r>
              <a:rPr lang="en-US" altLang="zh-TW" dirty="0" smtClean="0">
                <a:solidFill>
                  <a:srgbClr val="0033CC"/>
                </a:solidFill>
                <a:latin typeface="標楷體" panose="03000509000000000000" pitchFamily="65" charset="-120"/>
                <a:ea typeface="標楷體" panose="03000509000000000000" pitchFamily="65" charset="-120"/>
              </a:rPr>
              <a:t>—</a:t>
            </a:r>
            <a:r>
              <a:rPr lang="zh-TW" altLang="en-US" dirty="0" smtClean="0">
                <a:solidFill>
                  <a:srgbClr val="0033CC"/>
                </a:solidFill>
                <a:latin typeface="標楷體" panose="03000509000000000000" pitchFamily="65" charset="-120"/>
                <a:ea typeface="標楷體" panose="03000509000000000000" pitchFamily="65" charset="-120"/>
              </a:rPr>
              <a:t>財政部</a:t>
            </a:r>
            <a:r>
              <a:rPr lang="en-US" altLang="zh-TW" dirty="0" smtClean="0">
                <a:solidFill>
                  <a:srgbClr val="0033CC"/>
                </a:solidFill>
                <a:latin typeface="標楷體" panose="03000509000000000000" pitchFamily="65" charset="-120"/>
                <a:ea typeface="標楷體" panose="03000509000000000000" pitchFamily="65" charset="-120"/>
              </a:rPr>
              <a:t>840223</a:t>
            </a:r>
            <a:r>
              <a:rPr lang="zh-TW" altLang="en-US" dirty="0" smtClean="0">
                <a:solidFill>
                  <a:srgbClr val="0033CC"/>
                </a:solidFill>
                <a:latin typeface="標楷體" panose="03000509000000000000" pitchFamily="65" charset="-120"/>
                <a:ea typeface="標楷體" panose="03000509000000000000" pitchFamily="65" charset="-120"/>
              </a:rPr>
              <a:t>台財稅第</a:t>
            </a:r>
            <a:r>
              <a:rPr lang="en-US" altLang="zh-TW" dirty="0" smtClean="0">
                <a:solidFill>
                  <a:srgbClr val="0033CC"/>
                </a:solidFill>
                <a:latin typeface="標楷體" panose="03000509000000000000" pitchFamily="65" charset="-120"/>
                <a:ea typeface="標楷體" panose="03000509000000000000" pitchFamily="65" charset="-120"/>
              </a:rPr>
              <a:t>841607538</a:t>
            </a:r>
            <a:r>
              <a:rPr lang="zh-TW" altLang="en-US" dirty="0" smtClean="0">
                <a:solidFill>
                  <a:srgbClr val="0033CC"/>
                </a:solidFill>
                <a:latin typeface="標楷體" panose="03000509000000000000" pitchFamily="65" charset="-120"/>
                <a:ea typeface="標楷體" panose="03000509000000000000" pitchFamily="65" charset="-120"/>
              </a:rPr>
              <a:t>號</a:t>
            </a:r>
          </a:p>
          <a:p>
            <a:pPr marL="274320" lvl="1" indent="-274320">
              <a:spcAft>
                <a:spcPts val="900"/>
              </a:spcAft>
              <a:buClr>
                <a:schemeClr val="tx1"/>
              </a:buClr>
              <a:defRPr/>
            </a:pPr>
            <a:endParaRPr kumimoji="0" lang="zh-TW" altLang="en-US" sz="2000" b="0" i="0" u="none" strike="noStrike" kern="1200" cap="none" spc="0" normalizeH="0" baseline="0" noProof="0" dirty="0">
              <a:ln>
                <a:noFill/>
              </a:ln>
              <a:solidFill>
                <a:schemeClr val="tx1"/>
              </a:solidFill>
              <a:effectLst/>
              <a:uLnTx/>
              <a:uFillTx/>
              <a:latin typeface="標楷體" panose="03000509000000000000" pitchFamily="65" charset="-120"/>
              <a:ea typeface="標楷體" panose="03000509000000000000" pitchFamily="65" charset="-120"/>
            </a:endParaRPr>
          </a:p>
        </p:txBody>
      </p:sp>
      <p:graphicFrame>
        <p:nvGraphicFramePr>
          <p:cNvPr id="15" name="表格 14"/>
          <p:cNvGraphicFramePr>
            <a:graphicFrameLocks noGrp="1"/>
          </p:cNvGraphicFramePr>
          <p:nvPr>
            <p:extLst>
              <p:ext uri="{D42A27DB-BD31-4B8C-83A1-F6EECF244321}">
                <p14:modId xmlns:p14="http://schemas.microsoft.com/office/powerpoint/2010/main" xmlns="" val="1761868388"/>
              </p:ext>
            </p:extLst>
          </p:nvPr>
        </p:nvGraphicFramePr>
        <p:xfrm>
          <a:off x="755576" y="1988840"/>
          <a:ext cx="8136903" cy="4243729"/>
        </p:xfrm>
        <a:graphic>
          <a:graphicData uri="http://schemas.openxmlformats.org/drawingml/2006/table">
            <a:tbl>
              <a:tblPr firstRow="1" bandRow="1">
                <a:tableStyleId>{5C22544A-7EE6-4342-B048-85BDC9FD1C3A}</a:tableStyleId>
              </a:tblPr>
              <a:tblGrid>
                <a:gridCol w="8136903"/>
              </a:tblGrid>
              <a:tr h="478267">
                <a:tc>
                  <a:txBody>
                    <a:bodyPr/>
                    <a:lstStyle/>
                    <a:p>
                      <a:pPr marL="342900" indent="-342900" algn="l">
                        <a:buFont typeface="Wingdings" pitchFamily="2" charset="2"/>
                        <a:buChar char="Ø"/>
                      </a:pPr>
                      <a:r>
                        <a:rPr lang="zh-TW" altLang="en-US" sz="1400" dirty="0" smtClean="0">
                          <a:solidFill>
                            <a:schemeClr val="tx1"/>
                          </a:solidFill>
                          <a:latin typeface="標楷體" panose="03000509000000000000" pitchFamily="65" charset="-120"/>
                          <a:ea typeface="標楷體" panose="03000509000000000000" pitchFamily="65" charset="-120"/>
                        </a:rPr>
                        <a:t>飼料</a:t>
                      </a:r>
                      <a:r>
                        <a:rPr lang="en-US" altLang="zh-TW" sz="1400" dirty="0" smtClean="0">
                          <a:solidFill>
                            <a:schemeClr val="tx1"/>
                          </a:solidFill>
                          <a:latin typeface="標楷體" panose="03000509000000000000" pitchFamily="65" charset="-120"/>
                          <a:ea typeface="標楷體" panose="03000509000000000000" pitchFamily="65" charset="-120"/>
                        </a:rPr>
                        <a:t>—</a:t>
                      </a:r>
                      <a:r>
                        <a:rPr lang="zh-TW" altLang="en-US" sz="1400" dirty="0" smtClean="0">
                          <a:solidFill>
                            <a:schemeClr val="tx1"/>
                          </a:solidFill>
                          <a:latin typeface="標楷體" panose="03000509000000000000" pitchFamily="65" charset="-120"/>
                          <a:ea typeface="標楷體" panose="03000509000000000000" pitchFamily="65" charset="-120"/>
                        </a:rPr>
                        <a:t>供家畜、禽、水產類營養或促進成長之食料，包括植物性、動物性、補助性飼料及配合飼料。</a:t>
                      </a:r>
                      <a:endParaRPr lang="zh-TW" altLang="en-US" sz="1400" dirty="0">
                        <a:solidFill>
                          <a:schemeClr val="tx1"/>
                        </a:solidFill>
                        <a:latin typeface="標楷體" panose="03000509000000000000" pitchFamily="65" charset="-120"/>
                        <a:ea typeface="標楷體" panose="03000509000000000000" pitchFamily="65" charset="-120"/>
                      </a:endParaRPr>
                    </a:p>
                  </a:txBody>
                  <a:tcPr/>
                </a:tc>
              </a:tr>
              <a:tr h="342289">
                <a:tc>
                  <a:txBody>
                    <a:bodyPr/>
                    <a:lstStyle/>
                    <a:p>
                      <a:pPr marL="342900" indent="-342900">
                        <a:buFont typeface="Wingdings" pitchFamily="2" charset="2"/>
                        <a:buChar char="Ø"/>
                      </a:pPr>
                      <a:r>
                        <a:rPr lang="zh-TW" altLang="en-US" sz="1400" b="1" kern="1200" dirty="0" smtClean="0">
                          <a:solidFill>
                            <a:schemeClr val="tx1"/>
                          </a:solidFill>
                          <a:latin typeface="標楷體" panose="03000509000000000000" pitchFamily="65" charset="-120"/>
                          <a:ea typeface="標楷體" panose="03000509000000000000" pitchFamily="65" charset="-120"/>
                          <a:cs typeface="+mn-cs"/>
                        </a:rPr>
                        <a:t>未經加工之生鮮農、林、漁、牧、副產物，範圍包括下列情形之一：</a:t>
                      </a:r>
                      <a:endParaRPr lang="zh-TW" altLang="en-US" sz="1400" b="1" kern="1200" dirty="0">
                        <a:solidFill>
                          <a:schemeClr val="tx1"/>
                        </a:solidFill>
                        <a:latin typeface="標楷體" panose="03000509000000000000" pitchFamily="65" charset="-120"/>
                        <a:ea typeface="標楷體" panose="03000509000000000000" pitchFamily="65" charset="-120"/>
                        <a:cs typeface="+mn-cs"/>
                      </a:endParaRPr>
                    </a:p>
                  </a:txBody>
                  <a:tcPr>
                    <a:solidFill>
                      <a:schemeClr val="accent1"/>
                    </a:solidFill>
                  </a:tcPr>
                </a:tc>
              </a:tr>
              <a:tr h="281334">
                <a:tc>
                  <a:txBody>
                    <a:bodyPr/>
                    <a:lstStyle/>
                    <a:p>
                      <a:pPr marL="800100" marR="0" lvl="1" indent="-342900" algn="l" defTabSz="914400" rtl="0" eaLnBrk="1" fontAlgn="auto" latinLnBrk="0" hangingPunct="1">
                        <a:lnSpc>
                          <a:spcPct val="100000"/>
                        </a:lnSpc>
                        <a:spcBef>
                          <a:spcPts val="0"/>
                        </a:spcBef>
                        <a:spcAft>
                          <a:spcPts val="0"/>
                        </a:spcAft>
                        <a:buClrTx/>
                        <a:buSzTx/>
                        <a:buFont typeface="Wingdings" pitchFamily="2" charset="2"/>
                        <a:buAutoNum type="circleNumWdWhitePlain"/>
                        <a:tabLst/>
                        <a:defRPr/>
                      </a:pPr>
                      <a:r>
                        <a:rPr lang="zh-TW" altLang="en-US" sz="1400" b="1" dirty="0" smtClean="0">
                          <a:latin typeface="標楷體" panose="03000509000000000000" pitchFamily="65" charset="-120"/>
                          <a:ea typeface="標楷體" panose="03000509000000000000" pitchFamily="65" charset="-120"/>
                        </a:rPr>
                        <a:t>未經加工之</a:t>
                      </a:r>
                      <a:r>
                        <a:rPr lang="zh-TW" altLang="en-US" sz="1400" dirty="0" smtClean="0">
                          <a:latin typeface="標楷體" panose="03000509000000000000" pitchFamily="65" charset="-120"/>
                          <a:ea typeface="標楷體" panose="03000509000000000000" pitchFamily="65" charset="-120"/>
                        </a:rPr>
                        <a:t>農、林、漁、牧原始產物、副產物。 </a:t>
                      </a:r>
                    </a:p>
                  </a:txBody>
                  <a:tcPr/>
                </a:tc>
              </a:tr>
              <a:tr h="281334">
                <a:tc>
                  <a:txBody>
                    <a:bodyPr/>
                    <a:lstStyle/>
                    <a:p>
                      <a:pPr marL="1257300" marR="0" lvl="2" indent="-342900" algn="l" defTabSz="914400" rtl="0" eaLnBrk="1" fontAlgn="auto" latinLnBrk="0" hangingPunct="1">
                        <a:lnSpc>
                          <a:spcPct val="100000"/>
                        </a:lnSpc>
                        <a:spcBef>
                          <a:spcPts val="0"/>
                        </a:spcBef>
                        <a:spcAft>
                          <a:spcPts val="0"/>
                        </a:spcAft>
                        <a:buClrTx/>
                        <a:buSzTx/>
                        <a:buFont typeface="Wingdings" pitchFamily="2" charset="2"/>
                        <a:buChar char="ü"/>
                        <a:tabLst/>
                        <a:defRPr/>
                      </a:pPr>
                      <a:r>
                        <a:rPr lang="zh-TW" altLang="en-US" sz="1400" kern="1200" dirty="0" smtClean="0">
                          <a:solidFill>
                            <a:schemeClr val="dk1"/>
                          </a:solidFill>
                          <a:latin typeface="標楷體" panose="03000509000000000000" pitchFamily="65" charset="-120"/>
                          <a:ea typeface="標楷體" panose="03000509000000000000" pitchFamily="65" charset="-120"/>
                          <a:cs typeface="+mn-cs"/>
                        </a:rPr>
                        <a:t>農產物：</a:t>
                      </a:r>
                    </a:p>
                  </a:txBody>
                  <a:tcPr/>
                </a:tc>
              </a:tr>
              <a:tr h="289397">
                <a:tc>
                  <a:txBody>
                    <a:bodyPr/>
                    <a:lstStyle/>
                    <a:p>
                      <a:pPr marL="1714500" marR="0" lvl="3"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zh-TW" altLang="en-US" sz="1400" dirty="0" smtClean="0">
                          <a:latin typeface="標楷體" panose="03000509000000000000" pitchFamily="65" charset="-120"/>
                          <a:ea typeface="標楷體" panose="03000509000000000000" pitchFamily="65" charset="-120"/>
                        </a:rPr>
                        <a:t>糧食物：稻穀、麥類、雜量、豆類、油料作物。 </a:t>
                      </a:r>
                    </a:p>
                  </a:txBody>
                  <a:tcPr anchor="ctr"/>
                </a:tc>
              </a:tr>
              <a:tr h="281334">
                <a:tc>
                  <a:txBody>
                    <a:bodyPr/>
                    <a:lstStyle/>
                    <a:p>
                      <a:pPr marL="1714500" marR="0" lvl="3"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zh-TW" altLang="en-US" sz="1400" dirty="0" smtClean="0">
                          <a:latin typeface="標楷體" panose="03000509000000000000" pitchFamily="65" charset="-120"/>
                          <a:ea typeface="標楷體" panose="03000509000000000000" pitchFamily="65" charset="-120"/>
                        </a:rPr>
                        <a:t>特用物：甘蔗、茶菁、菸草、纖維作物、蠶桑、藥用作物、飲料作物。 </a:t>
                      </a:r>
                    </a:p>
                  </a:txBody>
                  <a:tcPr anchor="ctr"/>
                </a:tc>
              </a:tr>
              <a:tr h="281334">
                <a:tc>
                  <a:txBody>
                    <a:bodyPr/>
                    <a:lstStyle/>
                    <a:p>
                      <a:pPr marL="1714500" marR="0" lvl="3"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zh-TW" altLang="en-US" sz="1400" dirty="0" smtClean="0">
                          <a:latin typeface="標楷體" panose="03000509000000000000" pitchFamily="65" charset="-120"/>
                          <a:ea typeface="標楷體" panose="03000509000000000000" pitchFamily="65" charset="-120"/>
                        </a:rPr>
                        <a:t>園藝物：水果、蔬菜、花卉、香料作物、種子、苗、木。 </a:t>
                      </a:r>
                    </a:p>
                  </a:txBody>
                  <a:tcPr anchor="ctr"/>
                </a:tc>
              </a:tr>
              <a:tr h="290350">
                <a:tc>
                  <a:txBody>
                    <a:bodyPr/>
                    <a:lstStyle/>
                    <a:p>
                      <a:pPr marL="1714500" marR="0" lvl="3"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zh-TW" altLang="en-US" sz="1400" kern="1200" dirty="0" smtClean="0">
                          <a:solidFill>
                            <a:schemeClr val="dk1"/>
                          </a:solidFill>
                          <a:latin typeface="標楷體" panose="03000509000000000000" pitchFamily="65" charset="-120"/>
                          <a:ea typeface="標楷體" panose="03000509000000000000" pitchFamily="65" charset="-120"/>
                          <a:cs typeface="+mn-cs"/>
                        </a:rPr>
                        <a:t>其他：牧草、稻 篙、玉米篙、花生篙、花粉。 </a:t>
                      </a:r>
                    </a:p>
                  </a:txBody>
                  <a:tcPr anchor="ctr"/>
                </a:tc>
              </a:tr>
              <a:tr h="478267">
                <a:tc>
                  <a:txBody>
                    <a:bodyPr/>
                    <a:lstStyle/>
                    <a:p>
                      <a:pPr marL="1257300" marR="0" lvl="2" indent="-342900" algn="l" defTabSz="914400" rtl="0" eaLnBrk="1" fontAlgn="auto" latinLnBrk="0" hangingPunct="1">
                        <a:lnSpc>
                          <a:spcPct val="100000"/>
                        </a:lnSpc>
                        <a:spcBef>
                          <a:spcPts val="0"/>
                        </a:spcBef>
                        <a:spcAft>
                          <a:spcPts val="0"/>
                        </a:spcAft>
                        <a:buClrTx/>
                        <a:buSzTx/>
                        <a:buFont typeface="Wingdings" pitchFamily="2" charset="2"/>
                        <a:buChar char="ü"/>
                        <a:tabLst/>
                        <a:defRPr/>
                      </a:pPr>
                      <a:r>
                        <a:rPr lang="zh-TW" altLang="en-US" sz="1400" dirty="0" smtClean="0">
                          <a:latin typeface="標楷體" panose="03000509000000000000" pitchFamily="65" charset="-120"/>
                          <a:ea typeface="標楷體" panose="03000509000000000000" pitchFamily="65" charset="-120"/>
                        </a:rPr>
                        <a:t>林產物：原木（圓木）、竹桿、根株、殘材、樹皮、樹脂、種實、落枝、樹葉、竹葉、</a:t>
                      </a:r>
                      <a:endParaRPr lang="en-US" altLang="zh-TW" sz="1400" dirty="0" smtClean="0">
                        <a:latin typeface="標楷體" panose="03000509000000000000" pitchFamily="65" charset="-120"/>
                        <a:ea typeface="標楷體" panose="03000509000000000000" pitchFamily="65" charset="-120"/>
                      </a:endParaRPr>
                    </a:p>
                    <a:p>
                      <a:pPr marL="1257300" marR="0" lvl="2" indent="-342900" algn="l" defTabSz="914400" rtl="0" eaLnBrk="1" fontAlgn="auto" latinLnBrk="0" hangingPunct="1">
                        <a:lnSpc>
                          <a:spcPct val="100000"/>
                        </a:lnSpc>
                        <a:spcBef>
                          <a:spcPts val="0"/>
                        </a:spcBef>
                        <a:spcAft>
                          <a:spcPts val="0"/>
                        </a:spcAft>
                        <a:buClrTx/>
                        <a:buSzTx/>
                        <a:buFont typeface="Wingdings" pitchFamily="2" charset="2"/>
                        <a:buNone/>
                        <a:tabLst/>
                        <a:defRPr/>
                      </a:pPr>
                      <a:r>
                        <a:rPr lang="en-US" altLang="zh-TW" sz="1400" dirty="0" smtClean="0">
                          <a:latin typeface="標楷體" panose="03000509000000000000" pitchFamily="65" charset="-120"/>
                          <a:ea typeface="標楷體" panose="03000509000000000000" pitchFamily="65" charset="-120"/>
                        </a:rPr>
                        <a:t>            </a:t>
                      </a:r>
                      <a:r>
                        <a:rPr lang="zh-TW" altLang="en-US" sz="1400" dirty="0" smtClean="0">
                          <a:latin typeface="標楷體" panose="03000509000000000000" pitchFamily="65" charset="-120"/>
                          <a:ea typeface="標楷體" panose="03000509000000000000" pitchFamily="65" charset="-120"/>
                        </a:rPr>
                        <a:t>灌藤、竹筍、草類、食用菌類。</a:t>
                      </a:r>
                      <a:endParaRPr lang="zh-TW" altLang="en-US" sz="1400" kern="1200" dirty="0" smtClean="0">
                        <a:solidFill>
                          <a:schemeClr val="dk1"/>
                        </a:solidFill>
                        <a:latin typeface="標楷體" panose="03000509000000000000" pitchFamily="65" charset="-120"/>
                        <a:ea typeface="標楷體" panose="03000509000000000000" pitchFamily="65" charset="-120"/>
                        <a:cs typeface="+mn-cs"/>
                      </a:endParaRPr>
                    </a:p>
                  </a:txBody>
                  <a:tcPr/>
                </a:tc>
              </a:tr>
              <a:tr h="478267">
                <a:tc>
                  <a:txBody>
                    <a:bodyPr/>
                    <a:lstStyle/>
                    <a:p>
                      <a:pPr marL="1257300" marR="0" lvl="2" indent="-342900" algn="l" defTabSz="914400" rtl="0" eaLnBrk="1" fontAlgn="auto" latinLnBrk="0" hangingPunct="1">
                        <a:lnSpc>
                          <a:spcPct val="100000"/>
                        </a:lnSpc>
                        <a:spcBef>
                          <a:spcPts val="0"/>
                        </a:spcBef>
                        <a:spcAft>
                          <a:spcPts val="0"/>
                        </a:spcAft>
                        <a:buClrTx/>
                        <a:buSzTx/>
                        <a:buFont typeface="Wingdings" pitchFamily="2" charset="2"/>
                        <a:buChar char="ü"/>
                        <a:tabLst/>
                        <a:defRPr/>
                      </a:pPr>
                      <a:r>
                        <a:rPr lang="zh-TW" altLang="en-US" sz="1400" dirty="0" smtClean="0">
                          <a:latin typeface="標楷體" panose="03000509000000000000" pitchFamily="65" charset="-120"/>
                          <a:ea typeface="標楷體" panose="03000509000000000000" pitchFamily="65" charset="-120"/>
                        </a:rPr>
                        <a:t>漁產物：魚類、甲殼類、軟體類、藻類、珊瑚、牛蛙、鱉、鱷、海膽、海參及其種苗、</a:t>
                      </a:r>
                      <a:endParaRPr lang="en-US" altLang="zh-TW" sz="1400" dirty="0" smtClean="0">
                        <a:latin typeface="標楷體" panose="03000509000000000000" pitchFamily="65" charset="-120"/>
                        <a:ea typeface="標楷體" panose="03000509000000000000" pitchFamily="65" charset="-120"/>
                      </a:endParaRPr>
                    </a:p>
                    <a:p>
                      <a:pPr marL="1257300" marR="0" lvl="2" indent="-342900" algn="l" defTabSz="914400" rtl="0" eaLnBrk="1" fontAlgn="auto" latinLnBrk="0" hangingPunct="1">
                        <a:lnSpc>
                          <a:spcPct val="100000"/>
                        </a:lnSpc>
                        <a:spcBef>
                          <a:spcPts val="0"/>
                        </a:spcBef>
                        <a:spcAft>
                          <a:spcPts val="0"/>
                        </a:spcAft>
                        <a:buClrTx/>
                        <a:buSzTx/>
                        <a:buFont typeface="Wingdings" pitchFamily="2" charset="2"/>
                        <a:buNone/>
                        <a:tabLst/>
                        <a:defRPr/>
                      </a:pPr>
                      <a:r>
                        <a:rPr lang="en-US" altLang="zh-TW" sz="1400" dirty="0" smtClean="0">
                          <a:latin typeface="標楷體" panose="03000509000000000000" pitchFamily="65" charset="-120"/>
                          <a:ea typeface="標楷體" panose="03000509000000000000" pitchFamily="65" charset="-120"/>
                        </a:rPr>
                        <a:t>            </a:t>
                      </a:r>
                      <a:r>
                        <a:rPr lang="zh-TW" altLang="en-US" sz="1400" dirty="0" smtClean="0">
                          <a:latin typeface="標楷體" panose="03000509000000000000" pitchFamily="65" charset="-120"/>
                          <a:ea typeface="標楷體" panose="03000509000000000000" pitchFamily="65" charset="-120"/>
                        </a:rPr>
                        <a:t>卵。</a:t>
                      </a:r>
                      <a:endParaRPr lang="zh-TW" altLang="en-US" sz="1400" kern="1200" dirty="0" smtClean="0">
                        <a:solidFill>
                          <a:schemeClr val="dk1"/>
                        </a:solidFill>
                        <a:latin typeface="標楷體" panose="03000509000000000000" pitchFamily="65" charset="-120"/>
                        <a:ea typeface="標楷體" panose="03000509000000000000" pitchFamily="65" charset="-120"/>
                        <a:cs typeface="+mn-cs"/>
                      </a:endParaRPr>
                    </a:p>
                  </a:txBody>
                  <a:tcPr/>
                </a:tc>
              </a:tr>
              <a:tr h="478267">
                <a:tc>
                  <a:txBody>
                    <a:bodyPr/>
                    <a:lstStyle/>
                    <a:p>
                      <a:pPr marL="1257300" marR="0" lvl="2" indent="-342900" algn="l" defTabSz="914400" rtl="0" eaLnBrk="1" fontAlgn="auto" latinLnBrk="0" hangingPunct="1">
                        <a:lnSpc>
                          <a:spcPct val="100000"/>
                        </a:lnSpc>
                        <a:spcBef>
                          <a:spcPts val="0"/>
                        </a:spcBef>
                        <a:spcAft>
                          <a:spcPts val="0"/>
                        </a:spcAft>
                        <a:buClrTx/>
                        <a:buSzTx/>
                        <a:buFont typeface="Wingdings" pitchFamily="2" charset="2"/>
                        <a:buChar char="ü"/>
                        <a:tabLst/>
                        <a:defRPr/>
                      </a:pPr>
                      <a:r>
                        <a:rPr lang="zh-TW" altLang="en-US" sz="1400" dirty="0" smtClean="0">
                          <a:latin typeface="標楷體" panose="03000509000000000000" pitchFamily="65" charset="-120"/>
                          <a:ea typeface="標楷體" panose="03000509000000000000" pitchFamily="65" charset="-120"/>
                        </a:rPr>
                        <a:t>畜產物：豬、牛、羊、馬、鹿、兔、雞、鴨、鵝、火雞、生乳、雞蛋、鴨蛋、鵝蛋、</a:t>
                      </a:r>
                      <a:endParaRPr lang="en-US" altLang="zh-TW" sz="1400" dirty="0" smtClean="0">
                        <a:latin typeface="標楷體" panose="03000509000000000000" pitchFamily="65" charset="-120"/>
                        <a:ea typeface="標楷體" panose="03000509000000000000" pitchFamily="65" charset="-120"/>
                      </a:endParaRPr>
                    </a:p>
                    <a:p>
                      <a:pPr marL="1257300" marR="0" lvl="2" indent="-342900" algn="l" defTabSz="914400" rtl="0" eaLnBrk="1" fontAlgn="auto" latinLnBrk="0" hangingPunct="1">
                        <a:lnSpc>
                          <a:spcPct val="100000"/>
                        </a:lnSpc>
                        <a:spcBef>
                          <a:spcPts val="0"/>
                        </a:spcBef>
                        <a:spcAft>
                          <a:spcPts val="0"/>
                        </a:spcAft>
                        <a:buClrTx/>
                        <a:buSzTx/>
                        <a:buFont typeface="Wingdings" pitchFamily="2" charset="2"/>
                        <a:buNone/>
                        <a:tabLst/>
                        <a:defRPr/>
                      </a:pPr>
                      <a:r>
                        <a:rPr lang="en-US" altLang="zh-TW" sz="1400" dirty="0" smtClean="0">
                          <a:latin typeface="標楷體" panose="03000509000000000000" pitchFamily="65" charset="-120"/>
                          <a:ea typeface="標楷體" panose="03000509000000000000" pitchFamily="65" charset="-120"/>
                        </a:rPr>
                        <a:t>            </a:t>
                      </a:r>
                      <a:r>
                        <a:rPr lang="zh-TW" altLang="en-US" sz="1400" dirty="0" smtClean="0">
                          <a:latin typeface="標楷體" panose="03000509000000000000" pitchFamily="65" charset="-120"/>
                          <a:ea typeface="標楷體" panose="03000509000000000000" pitchFamily="65" charset="-120"/>
                        </a:rPr>
                        <a:t>羊毛、鹿茸、牛角、羊角。</a:t>
                      </a:r>
                    </a:p>
                  </a:txBody>
                  <a:tcPr/>
                </a:tc>
              </a:tr>
            </a:tbl>
          </a:graphicData>
        </a:graphic>
      </p:graphicFrame>
    </p:spTree>
    <p:extLst>
      <p:ext uri="{BB962C8B-B14F-4D97-AF65-F5344CB8AC3E}">
        <p14:creationId xmlns:p14="http://schemas.microsoft.com/office/powerpoint/2010/main" xmlns="" val="746341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5</a:t>
            </a:fld>
            <a:endParaRPr lang="zh-TW" altLang="en-US"/>
          </a:p>
        </p:txBody>
      </p:sp>
      <p:sp>
        <p:nvSpPr>
          <p:cNvPr id="5" name="Rectangle 2"/>
          <p:cNvSpPr>
            <a:spLocks noGrp="1" noChangeArrowheads="1"/>
          </p:cNvSpPr>
          <p:nvPr>
            <p:ph type="title"/>
          </p:nvPr>
        </p:nvSpPr>
        <p:spPr>
          <a:xfrm>
            <a:off x="323528" y="188640"/>
            <a:ext cx="8229600" cy="792088"/>
          </a:xfrm>
        </p:spPr>
        <p:txBody>
          <a:bodyPr>
            <a:normAutofit/>
          </a:bodyPr>
          <a:lstStyle/>
          <a:p>
            <a:pPr>
              <a:defRPr/>
            </a:pPr>
            <a:r>
              <a:rPr lang="en-US" altLang="zh-TW" sz="4000" b="1" dirty="0" smtClean="0">
                <a:latin typeface="標楷體" pitchFamily="65" charset="-120"/>
                <a:ea typeface="標楷體" pitchFamily="65" charset="-120"/>
              </a:rPr>
              <a:t>1.1 </a:t>
            </a:r>
            <a:r>
              <a:rPr lang="zh-TW" altLang="en-US" sz="4000" b="1" dirty="0" smtClean="0">
                <a:latin typeface="標楷體" panose="03000509000000000000" pitchFamily="65" charset="-120"/>
                <a:ea typeface="標楷體" panose="03000509000000000000" pitchFamily="65" charset="-120"/>
              </a:rPr>
              <a:t>科技農業產業鏈及商品態樣</a:t>
            </a:r>
            <a:endParaRPr lang="en-US" altLang="zh-TW" b="1" dirty="0" smtClean="0">
              <a:latin typeface="標楷體" pitchFamily="65" charset="-120"/>
              <a:ea typeface="標楷體" pitchFamily="65" charset="-120"/>
            </a:endParaRPr>
          </a:p>
        </p:txBody>
      </p:sp>
      <p:cxnSp>
        <p:nvCxnSpPr>
          <p:cNvPr id="7" name="直線接點 6"/>
          <p:cNvCxnSpPr/>
          <p:nvPr/>
        </p:nvCxnSpPr>
        <p:spPr>
          <a:xfrm flipH="1">
            <a:off x="3131840" y="2766053"/>
            <a:ext cx="42922" cy="363353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 name="直線接點 7"/>
          <p:cNvCxnSpPr/>
          <p:nvPr/>
        </p:nvCxnSpPr>
        <p:spPr>
          <a:xfrm flipH="1">
            <a:off x="1723737" y="2811185"/>
            <a:ext cx="15775" cy="358839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9" name="＞形箭號 8"/>
          <p:cNvSpPr/>
          <p:nvPr/>
        </p:nvSpPr>
        <p:spPr>
          <a:xfrm>
            <a:off x="467544" y="1673932"/>
            <a:ext cx="1450504" cy="480053"/>
          </a:xfrm>
          <a:prstGeom prst="chevron">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tx1"/>
                </a:solidFill>
                <a:latin typeface="標楷體" panose="03000509000000000000" pitchFamily="65" charset="-120"/>
                <a:ea typeface="標楷體" panose="03000509000000000000" pitchFamily="65" charset="-120"/>
              </a:rPr>
              <a:t>育種研發</a:t>
            </a:r>
            <a:endParaRPr lang="zh-TW" altLang="en-US" sz="1400" dirty="0">
              <a:solidFill>
                <a:schemeClr val="tx1"/>
              </a:solidFill>
              <a:latin typeface="標楷體" panose="03000509000000000000" pitchFamily="65" charset="-120"/>
              <a:ea typeface="標楷體" panose="03000509000000000000" pitchFamily="65" charset="-120"/>
            </a:endParaRPr>
          </a:p>
        </p:txBody>
      </p:sp>
      <p:sp>
        <p:nvSpPr>
          <p:cNvPr id="10" name="＞形箭號 9"/>
          <p:cNvSpPr/>
          <p:nvPr/>
        </p:nvSpPr>
        <p:spPr>
          <a:xfrm>
            <a:off x="2051720" y="1673932"/>
            <a:ext cx="1450504" cy="480053"/>
          </a:xfrm>
          <a:prstGeom prst="chevron">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tx1"/>
                </a:solidFill>
                <a:latin typeface="標楷體" panose="03000509000000000000" pitchFamily="65" charset="-120"/>
                <a:ea typeface="標楷體" panose="03000509000000000000" pitchFamily="65" charset="-120"/>
              </a:rPr>
              <a:t>育苗</a:t>
            </a:r>
            <a:endParaRPr lang="zh-TW" altLang="en-US" sz="1400" dirty="0">
              <a:solidFill>
                <a:schemeClr val="tx1"/>
              </a:solidFill>
              <a:latin typeface="標楷體" panose="03000509000000000000" pitchFamily="65" charset="-120"/>
              <a:ea typeface="標楷體" panose="03000509000000000000" pitchFamily="65" charset="-120"/>
            </a:endParaRPr>
          </a:p>
        </p:txBody>
      </p:sp>
      <p:sp>
        <p:nvSpPr>
          <p:cNvPr id="11" name="＞形箭號 10"/>
          <p:cNvSpPr/>
          <p:nvPr/>
        </p:nvSpPr>
        <p:spPr>
          <a:xfrm>
            <a:off x="3635896" y="1673932"/>
            <a:ext cx="1535828" cy="480053"/>
          </a:xfrm>
          <a:prstGeom prst="chevron">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tx1"/>
                </a:solidFill>
                <a:latin typeface="標楷體" panose="03000509000000000000" pitchFamily="65" charset="-120"/>
                <a:ea typeface="標楷體" panose="03000509000000000000" pitchFamily="65" charset="-120"/>
              </a:rPr>
              <a:t>生產</a:t>
            </a:r>
            <a:r>
              <a:rPr lang="en-US" altLang="zh-TW" sz="1400" dirty="0" smtClean="0">
                <a:solidFill>
                  <a:schemeClr val="tx1"/>
                </a:solidFill>
                <a:latin typeface="標楷體" panose="03000509000000000000" pitchFamily="65" charset="-120"/>
                <a:ea typeface="標楷體" panose="03000509000000000000" pitchFamily="65" charset="-120"/>
              </a:rPr>
              <a:t>/</a:t>
            </a:r>
            <a:r>
              <a:rPr lang="zh-TW" altLang="en-US" sz="1400" dirty="0" smtClean="0">
                <a:solidFill>
                  <a:schemeClr val="tx1"/>
                </a:solidFill>
                <a:latin typeface="標楷體" panose="03000509000000000000" pitchFamily="65" charset="-120"/>
                <a:ea typeface="標楷體" panose="03000509000000000000" pitchFamily="65" charset="-120"/>
              </a:rPr>
              <a:t>養殖</a:t>
            </a:r>
            <a:endParaRPr lang="zh-TW" altLang="en-US" sz="1400" dirty="0">
              <a:solidFill>
                <a:schemeClr val="tx1"/>
              </a:solidFill>
              <a:latin typeface="標楷體" panose="03000509000000000000" pitchFamily="65" charset="-120"/>
              <a:ea typeface="標楷體" panose="03000509000000000000" pitchFamily="65" charset="-120"/>
            </a:endParaRPr>
          </a:p>
        </p:txBody>
      </p:sp>
      <p:sp>
        <p:nvSpPr>
          <p:cNvPr id="12" name="＞形箭號 11"/>
          <p:cNvSpPr/>
          <p:nvPr/>
        </p:nvSpPr>
        <p:spPr>
          <a:xfrm>
            <a:off x="5220072" y="1673932"/>
            <a:ext cx="1450504" cy="480053"/>
          </a:xfrm>
          <a:prstGeom prst="chevron">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tx1"/>
                </a:solidFill>
                <a:latin typeface="標楷體" panose="03000509000000000000" pitchFamily="65" charset="-120"/>
                <a:ea typeface="標楷體" panose="03000509000000000000" pitchFamily="65" charset="-120"/>
              </a:rPr>
              <a:t>加工運輸</a:t>
            </a:r>
            <a:endParaRPr lang="zh-TW" altLang="en-US" sz="1400" dirty="0">
              <a:solidFill>
                <a:schemeClr val="tx1"/>
              </a:solidFill>
              <a:latin typeface="標楷體" panose="03000509000000000000" pitchFamily="65" charset="-120"/>
              <a:ea typeface="標楷體" panose="03000509000000000000" pitchFamily="65" charset="-120"/>
            </a:endParaRPr>
          </a:p>
        </p:txBody>
      </p:sp>
      <p:sp>
        <p:nvSpPr>
          <p:cNvPr id="13" name="＞形箭號 12"/>
          <p:cNvSpPr/>
          <p:nvPr/>
        </p:nvSpPr>
        <p:spPr>
          <a:xfrm>
            <a:off x="6804248" y="1673932"/>
            <a:ext cx="1450504" cy="480053"/>
          </a:xfrm>
          <a:prstGeom prst="chevron">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tx1"/>
                </a:solidFill>
                <a:latin typeface="標楷體" panose="03000509000000000000" pitchFamily="65" charset="-120"/>
                <a:ea typeface="標楷體" panose="03000509000000000000" pitchFamily="65" charset="-120"/>
              </a:rPr>
              <a:t>包裝銷售</a:t>
            </a:r>
            <a:endParaRPr lang="zh-TW" altLang="en-US" sz="1400" dirty="0">
              <a:solidFill>
                <a:schemeClr val="tx1"/>
              </a:solidFill>
              <a:latin typeface="標楷體" panose="03000509000000000000" pitchFamily="65" charset="-120"/>
              <a:ea typeface="標楷體" panose="03000509000000000000" pitchFamily="65" charset="-120"/>
            </a:endParaRPr>
          </a:p>
        </p:txBody>
      </p:sp>
      <p:sp>
        <p:nvSpPr>
          <p:cNvPr id="14" name="流程圖: 替代處理程序 13"/>
          <p:cNvSpPr/>
          <p:nvPr/>
        </p:nvSpPr>
        <p:spPr>
          <a:xfrm>
            <a:off x="539554" y="2466020"/>
            <a:ext cx="2562462" cy="337671"/>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tx1"/>
                </a:solidFill>
                <a:latin typeface="標楷體" panose="03000509000000000000" pitchFamily="65" charset="-120"/>
                <a:ea typeface="標楷體" panose="03000509000000000000" pitchFamily="65" charset="-120"/>
              </a:rPr>
              <a:t>學校</a:t>
            </a:r>
            <a:endParaRPr lang="en-US" altLang="zh-TW" sz="1400" dirty="0" smtClean="0">
              <a:solidFill>
                <a:schemeClr val="tx1"/>
              </a:solidFill>
              <a:latin typeface="標楷體" panose="03000509000000000000" pitchFamily="65" charset="-120"/>
              <a:ea typeface="標楷體" panose="03000509000000000000" pitchFamily="65" charset="-120"/>
            </a:endParaRPr>
          </a:p>
        </p:txBody>
      </p:sp>
      <p:sp>
        <p:nvSpPr>
          <p:cNvPr id="15" name="流程圖: 替代處理程序 14"/>
          <p:cNvSpPr/>
          <p:nvPr/>
        </p:nvSpPr>
        <p:spPr>
          <a:xfrm>
            <a:off x="539553" y="2970077"/>
            <a:ext cx="2562463" cy="288032"/>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tx1"/>
                </a:solidFill>
                <a:latin typeface="標楷體" panose="03000509000000000000" pitchFamily="65" charset="-120"/>
                <a:ea typeface="標楷體" panose="03000509000000000000" pitchFamily="65" charset="-120"/>
              </a:rPr>
              <a:t>研究機構</a:t>
            </a:r>
            <a:endParaRPr lang="en-US" altLang="zh-TW" sz="1400" dirty="0" smtClean="0">
              <a:solidFill>
                <a:schemeClr val="tx1"/>
              </a:solidFill>
              <a:latin typeface="標楷體" panose="03000509000000000000" pitchFamily="65" charset="-120"/>
              <a:ea typeface="標楷體" panose="03000509000000000000" pitchFamily="65" charset="-120"/>
            </a:endParaRPr>
          </a:p>
        </p:txBody>
      </p:sp>
      <p:sp>
        <p:nvSpPr>
          <p:cNvPr id="16" name="流程圖: 替代處理程序 15"/>
          <p:cNvSpPr/>
          <p:nvPr/>
        </p:nvSpPr>
        <p:spPr>
          <a:xfrm>
            <a:off x="5220071" y="2466020"/>
            <a:ext cx="3242303" cy="300033"/>
          </a:xfrm>
          <a:prstGeom prst="flowChartAlternateProcess">
            <a:avLst/>
          </a:prstGeom>
          <a:solidFill>
            <a:schemeClr val="accent1">
              <a:lumMod val="20000"/>
              <a:lumOff val="80000"/>
            </a:schemeClr>
          </a:solidFill>
          <a:ln>
            <a:solidFill>
              <a:schemeClr val="accent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tx1"/>
                </a:solidFill>
                <a:latin typeface="標楷體" panose="03000509000000000000" pitchFamily="65" charset="-120"/>
                <a:ea typeface="標楷體" panose="03000509000000000000" pitchFamily="65" charset="-120"/>
              </a:rPr>
              <a:t>農會</a:t>
            </a:r>
            <a:r>
              <a:rPr lang="en-US" altLang="zh-TW" sz="1400" dirty="0" smtClean="0">
                <a:solidFill>
                  <a:schemeClr val="tx1"/>
                </a:solidFill>
                <a:latin typeface="標楷體" panose="03000509000000000000" pitchFamily="65" charset="-120"/>
                <a:ea typeface="標楷體" panose="03000509000000000000" pitchFamily="65" charset="-120"/>
              </a:rPr>
              <a:t>/</a:t>
            </a:r>
            <a:r>
              <a:rPr lang="zh-TW" altLang="en-US" sz="1400" dirty="0" smtClean="0">
                <a:solidFill>
                  <a:schemeClr val="tx1"/>
                </a:solidFill>
                <a:latin typeface="標楷體" panose="03000509000000000000" pitchFamily="65" charset="-120"/>
                <a:ea typeface="標楷體" panose="03000509000000000000" pitchFamily="65" charset="-120"/>
              </a:rPr>
              <a:t>協會</a:t>
            </a:r>
            <a:r>
              <a:rPr lang="en-US" altLang="zh-TW" sz="1400" dirty="0" smtClean="0">
                <a:solidFill>
                  <a:schemeClr val="tx1"/>
                </a:solidFill>
                <a:latin typeface="標楷體" panose="03000509000000000000" pitchFamily="65" charset="-120"/>
                <a:ea typeface="標楷體" panose="03000509000000000000" pitchFamily="65" charset="-120"/>
              </a:rPr>
              <a:t>(</a:t>
            </a:r>
            <a:r>
              <a:rPr lang="zh-TW" altLang="en-US" sz="1400" dirty="0" smtClean="0">
                <a:solidFill>
                  <a:schemeClr val="tx1"/>
                </a:solidFill>
                <a:latin typeface="標楷體" panose="03000509000000000000" pitchFamily="65" charset="-120"/>
                <a:ea typeface="標楷體" panose="03000509000000000000" pitchFamily="65" charset="-120"/>
              </a:rPr>
              <a:t>不負盈虧</a:t>
            </a:r>
            <a:r>
              <a:rPr lang="en-US" altLang="zh-TW" sz="1400" dirty="0" smtClean="0">
                <a:solidFill>
                  <a:schemeClr val="tx1"/>
                </a:solidFill>
                <a:latin typeface="標楷體" panose="03000509000000000000" pitchFamily="65" charset="-120"/>
                <a:ea typeface="標楷體" panose="03000509000000000000" pitchFamily="65" charset="-120"/>
              </a:rPr>
              <a:t>)</a:t>
            </a:r>
          </a:p>
        </p:txBody>
      </p:sp>
      <p:sp>
        <p:nvSpPr>
          <p:cNvPr id="17" name="流程圖: 替代處理程序 16"/>
          <p:cNvSpPr/>
          <p:nvPr/>
        </p:nvSpPr>
        <p:spPr>
          <a:xfrm>
            <a:off x="5220071" y="2970076"/>
            <a:ext cx="3242303" cy="300033"/>
          </a:xfrm>
          <a:prstGeom prst="flowChartAlternateProcess">
            <a:avLst/>
          </a:prstGeom>
          <a:solidFill>
            <a:schemeClr val="accent1">
              <a:lumMod val="60000"/>
              <a:lumOff val="4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tx1"/>
                </a:solidFill>
                <a:latin typeface="標楷體" panose="03000509000000000000" pitchFamily="65" charset="-120"/>
                <a:ea typeface="標楷體" panose="03000509000000000000" pitchFamily="65" charset="-120"/>
              </a:rPr>
              <a:t>運銷公司</a:t>
            </a:r>
            <a:endParaRPr lang="en-US" altLang="zh-TW" sz="1400" dirty="0" smtClean="0">
              <a:solidFill>
                <a:schemeClr val="tx1"/>
              </a:solidFill>
              <a:latin typeface="標楷體" panose="03000509000000000000" pitchFamily="65" charset="-120"/>
              <a:ea typeface="標楷體" panose="03000509000000000000" pitchFamily="65" charset="-120"/>
            </a:endParaRPr>
          </a:p>
        </p:txBody>
      </p:sp>
      <p:sp>
        <p:nvSpPr>
          <p:cNvPr id="18" name="流程圖: 替代處理程序 17"/>
          <p:cNvSpPr/>
          <p:nvPr/>
        </p:nvSpPr>
        <p:spPr>
          <a:xfrm>
            <a:off x="539552" y="3474132"/>
            <a:ext cx="3931354" cy="360040"/>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tx1"/>
                </a:solidFill>
                <a:latin typeface="標楷體" panose="03000509000000000000" pitchFamily="65" charset="-120"/>
                <a:ea typeface="標楷體" panose="03000509000000000000" pitchFamily="65" charset="-120"/>
              </a:rPr>
              <a:t>個人農民</a:t>
            </a:r>
            <a:endParaRPr lang="en-US" altLang="zh-TW" sz="1400" dirty="0" smtClean="0">
              <a:solidFill>
                <a:schemeClr val="tx1"/>
              </a:solidFill>
              <a:latin typeface="標楷體" panose="03000509000000000000" pitchFamily="65" charset="-120"/>
              <a:ea typeface="標楷體" panose="03000509000000000000" pitchFamily="65" charset="-120"/>
            </a:endParaRPr>
          </a:p>
        </p:txBody>
      </p:sp>
      <p:sp>
        <p:nvSpPr>
          <p:cNvPr id="19" name="流程圖: 替代處理程序 18"/>
          <p:cNvSpPr/>
          <p:nvPr/>
        </p:nvSpPr>
        <p:spPr>
          <a:xfrm>
            <a:off x="5220072" y="3474132"/>
            <a:ext cx="1702210" cy="360040"/>
          </a:xfrm>
          <a:prstGeom prst="flowChartAlternateProcess">
            <a:avLst/>
          </a:prstGeom>
          <a:solidFill>
            <a:schemeClr val="accent1">
              <a:lumMod val="60000"/>
              <a:lumOff val="4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tx1"/>
                </a:solidFill>
                <a:latin typeface="標楷體" panose="03000509000000000000" pitchFamily="65" charset="-120"/>
                <a:ea typeface="標楷體" panose="03000509000000000000" pitchFamily="65" charset="-120"/>
              </a:rPr>
              <a:t>倉儲業者</a:t>
            </a:r>
            <a:endParaRPr lang="en-US" altLang="zh-TW" sz="1400" dirty="0" smtClean="0">
              <a:solidFill>
                <a:schemeClr val="tx1"/>
              </a:solidFill>
              <a:latin typeface="標楷體" panose="03000509000000000000" pitchFamily="65" charset="-120"/>
              <a:ea typeface="標楷體" panose="03000509000000000000" pitchFamily="65" charset="-120"/>
            </a:endParaRPr>
          </a:p>
        </p:txBody>
      </p:sp>
      <p:sp>
        <p:nvSpPr>
          <p:cNvPr id="20" name="流程圖: 替代處理程序 19"/>
          <p:cNvSpPr/>
          <p:nvPr/>
        </p:nvSpPr>
        <p:spPr>
          <a:xfrm>
            <a:off x="7175091" y="3474132"/>
            <a:ext cx="1285341" cy="360040"/>
          </a:xfrm>
          <a:prstGeom prst="flowChartAlternateProcess">
            <a:avLst/>
          </a:prstGeom>
          <a:solidFill>
            <a:schemeClr val="accent1">
              <a:lumMod val="60000"/>
              <a:lumOff val="4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tx1"/>
                </a:solidFill>
                <a:latin typeface="標楷體" panose="03000509000000000000" pitchFamily="65" charset="-120"/>
                <a:ea typeface="標楷體" panose="03000509000000000000" pitchFamily="65" charset="-120"/>
              </a:rPr>
              <a:t>大盤商</a:t>
            </a:r>
            <a:endParaRPr lang="en-US" altLang="zh-TW" sz="1400" dirty="0" smtClean="0">
              <a:solidFill>
                <a:schemeClr val="tx1"/>
              </a:solidFill>
              <a:latin typeface="標楷體" panose="03000509000000000000" pitchFamily="65" charset="-120"/>
              <a:ea typeface="標楷體" panose="03000509000000000000" pitchFamily="65" charset="-120"/>
            </a:endParaRPr>
          </a:p>
        </p:txBody>
      </p:sp>
      <p:sp>
        <p:nvSpPr>
          <p:cNvPr id="21" name="流程圖: 替代處理程序 20"/>
          <p:cNvSpPr/>
          <p:nvPr/>
        </p:nvSpPr>
        <p:spPr>
          <a:xfrm>
            <a:off x="2267744" y="4050196"/>
            <a:ext cx="4637600" cy="360040"/>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tx1"/>
                </a:solidFill>
                <a:latin typeface="標楷體" panose="03000509000000000000" pitchFamily="65" charset="-120"/>
                <a:ea typeface="標楷體" panose="03000509000000000000" pitchFamily="65" charset="-120"/>
              </a:rPr>
              <a:t>產銷班</a:t>
            </a:r>
            <a:r>
              <a:rPr lang="en-US" altLang="zh-TW" sz="1400" dirty="0" smtClean="0">
                <a:solidFill>
                  <a:schemeClr val="tx1"/>
                </a:solidFill>
                <a:latin typeface="標楷體" panose="03000509000000000000" pitchFamily="65" charset="-120"/>
                <a:ea typeface="標楷體" panose="03000509000000000000" pitchFamily="65" charset="-120"/>
              </a:rPr>
              <a:t>(</a:t>
            </a:r>
            <a:r>
              <a:rPr lang="zh-TW" altLang="en-US" sz="1400" dirty="0" smtClean="0">
                <a:solidFill>
                  <a:schemeClr val="tx1"/>
                </a:solidFill>
                <a:latin typeface="標楷體" panose="03000509000000000000" pitchFamily="65" charset="-120"/>
                <a:ea typeface="標楷體" panose="03000509000000000000" pitchFamily="65" charset="-120"/>
              </a:rPr>
              <a:t>不負盈虧</a:t>
            </a:r>
            <a:r>
              <a:rPr lang="en-US" altLang="zh-TW" sz="1400" dirty="0" smtClean="0">
                <a:solidFill>
                  <a:schemeClr val="tx1"/>
                </a:solidFill>
                <a:latin typeface="標楷體" panose="03000509000000000000" pitchFamily="65" charset="-120"/>
                <a:ea typeface="標楷體" panose="03000509000000000000" pitchFamily="65" charset="-120"/>
              </a:rPr>
              <a:t>)</a:t>
            </a:r>
          </a:p>
        </p:txBody>
      </p:sp>
      <p:sp>
        <p:nvSpPr>
          <p:cNvPr id="22" name="流程圖: 替代處理程序 21"/>
          <p:cNvSpPr/>
          <p:nvPr/>
        </p:nvSpPr>
        <p:spPr>
          <a:xfrm>
            <a:off x="7175091" y="4050196"/>
            <a:ext cx="1285341" cy="360040"/>
          </a:xfrm>
          <a:prstGeom prst="flowChartAlternateProcess">
            <a:avLst/>
          </a:prstGeom>
          <a:solidFill>
            <a:schemeClr val="accent1">
              <a:lumMod val="60000"/>
              <a:lumOff val="4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a:solidFill>
                  <a:schemeClr val="tx1"/>
                </a:solidFill>
                <a:latin typeface="標楷體" panose="03000509000000000000" pitchFamily="65" charset="-120"/>
                <a:ea typeface="標楷體" panose="03000509000000000000" pitchFamily="65" charset="-120"/>
              </a:rPr>
              <a:t>中</a:t>
            </a:r>
            <a:r>
              <a:rPr lang="zh-TW" altLang="en-US" sz="1400" dirty="0" smtClean="0">
                <a:solidFill>
                  <a:schemeClr val="tx1"/>
                </a:solidFill>
                <a:latin typeface="標楷體" panose="03000509000000000000" pitchFamily="65" charset="-120"/>
                <a:ea typeface="標楷體" panose="03000509000000000000" pitchFamily="65" charset="-120"/>
              </a:rPr>
              <a:t>盤商</a:t>
            </a:r>
            <a:endParaRPr lang="en-US" altLang="zh-TW" sz="1400" dirty="0" smtClean="0">
              <a:solidFill>
                <a:schemeClr val="tx1"/>
              </a:solidFill>
              <a:latin typeface="標楷體" panose="03000509000000000000" pitchFamily="65" charset="-120"/>
              <a:ea typeface="標楷體" panose="03000509000000000000" pitchFamily="65" charset="-120"/>
            </a:endParaRPr>
          </a:p>
        </p:txBody>
      </p:sp>
      <p:sp>
        <p:nvSpPr>
          <p:cNvPr id="23" name="流程圖: 替代處理程序 22"/>
          <p:cNvSpPr/>
          <p:nvPr/>
        </p:nvSpPr>
        <p:spPr>
          <a:xfrm>
            <a:off x="5220072" y="4626260"/>
            <a:ext cx="1689409" cy="360040"/>
          </a:xfrm>
          <a:prstGeom prst="flowChartAlternateProcess">
            <a:avLst/>
          </a:prstGeom>
          <a:solidFill>
            <a:schemeClr val="accent1">
              <a:lumMod val="60000"/>
              <a:lumOff val="4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tx1"/>
                </a:solidFill>
                <a:latin typeface="標楷體" panose="03000509000000000000" pitchFamily="65" charset="-120"/>
                <a:ea typeface="標楷體" panose="03000509000000000000" pitchFamily="65" charset="-120"/>
              </a:rPr>
              <a:t>食品加工廠</a:t>
            </a:r>
            <a:endParaRPr lang="en-US" altLang="zh-TW" sz="1400" dirty="0" smtClean="0">
              <a:solidFill>
                <a:schemeClr val="tx1"/>
              </a:solidFill>
              <a:latin typeface="標楷體" panose="03000509000000000000" pitchFamily="65" charset="-120"/>
              <a:ea typeface="標楷體" panose="03000509000000000000" pitchFamily="65" charset="-120"/>
            </a:endParaRPr>
          </a:p>
        </p:txBody>
      </p:sp>
      <p:sp>
        <p:nvSpPr>
          <p:cNvPr id="24" name="流程圖: 替代處理程序 23"/>
          <p:cNvSpPr/>
          <p:nvPr/>
        </p:nvSpPr>
        <p:spPr>
          <a:xfrm>
            <a:off x="7175091" y="4626260"/>
            <a:ext cx="1285341" cy="360040"/>
          </a:xfrm>
          <a:prstGeom prst="flowChartAlternateProcess">
            <a:avLst/>
          </a:prstGeom>
          <a:solidFill>
            <a:schemeClr val="accent1">
              <a:lumMod val="60000"/>
              <a:lumOff val="4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tx1"/>
                </a:solidFill>
                <a:latin typeface="標楷體" panose="03000509000000000000" pitchFamily="65" charset="-120"/>
                <a:ea typeface="標楷體" panose="03000509000000000000" pitchFamily="65" charset="-120"/>
              </a:rPr>
              <a:t>零售商</a:t>
            </a:r>
            <a:endParaRPr lang="en-US" altLang="zh-TW" sz="1400" dirty="0" smtClean="0">
              <a:solidFill>
                <a:schemeClr val="tx1"/>
              </a:solidFill>
              <a:latin typeface="標楷體" panose="03000509000000000000" pitchFamily="65" charset="-120"/>
              <a:ea typeface="標楷體" panose="03000509000000000000" pitchFamily="65" charset="-120"/>
            </a:endParaRPr>
          </a:p>
        </p:txBody>
      </p:sp>
      <p:sp>
        <p:nvSpPr>
          <p:cNvPr id="25" name="流程圖: 替代處理程序 24"/>
          <p:cNvSpPr/>
          <p:nvPr/>
        </p:nvSpPr>
        <p:spPr>
          <a:xfrm>
            <a:off x="611560" y="5249354"/>
            <a:ext cx="7850814" cy="385018"/>
          </a:xfrm>
          <a:prstGeom prst="flowChartAlternateProcess">
            <a:avLst/>
          </a:prstGeom>
          <a:solidFill>
            <a:schemeClr val="accent1">
              <a:lumMod val="60000"/>
              <a:lumOff val="4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tx1"/>
                </a:solidFill>
                <a:latin typeface="標楷體" panose="03000509000000000000" pitchFamily="65" charset="-120"/>
                <a:ea typeface="標楷體" panose="03000509000000000000" pitchFamily="65" charset="-120"/>
              </a:rPr>
              <a:t>民間企業</a:t>
            </a:r>
            <a:endParaRPr lang="en-US" altLang="zh-TW" sz="1400" dirty="0" smtClean="0">
              <a:solidFill>
                <a:schemeClr val="tx1"/>
              </a:solidFill>
              <a:latin typeface="標楷體" panose="03000509000000000000" pitchFamily="65" charset="-120"/>
              <a:ea typeface="標楷體" panose="03000509000000000000" pitchFamily="65" charset="-120"/>
            </a:endParaRPr>
          </a:p>
        </p:txBody>
      </p:sp>
      <p:sp>
        <p:nvSpPr>
          <p:cNvPr id="26" name="向上箭號 25"/>
          <p:cNvSpPr/>
          <p:nvPr/>
        </p:nvSpPr>
        <p:spPr>
          <a:xfrm flipH="1">
            <a:off x="1907703" y="5778388"/>
            <a:ext cx="1109209" cy="420047"/>
          </a:xfrm>
          <a:prstGeom prst="up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400">
              <a:latin typeface="標楷體" panose="03000509000000000000" pitchFamily="65" charset="-120"/>
              <a:ea typeface="標楷體" panose="03000509000000000000" pitchFamily="65" charset="-120"/>
            </a:endParaRPr>
          </a:p>
        </p:txBody>
      </p:sp>
      <p:sp>
        <p:nvSpPr>
          <p:cNvPr id="27" name="向上箭號 26"/>
          <p:cNvSpPr/>
          <p:nvPr/>
        </p:nvSpPr>
        <p:spPr>
          <a:xfrm flipH="1">
            <a:off x="3275855" y="5778388"/>
            <a:ext cx="1109209" cy="420047"/>
          </a:xfrm>
          <a:prstGeom prst="up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400">
              <a:latin typeface="標楷體" panose="03000509000000000000" pitchFamily="65" charset="-120"/>
              <a:ea typeface="標楷體" panose="03000509000000000000" pitchFamily="65" charset="-120"/>
            </a:endParaRPr>
          </a:p>
        </p:txBody>
      </p:sp>
      <p:sp>
        <p:nvSpPr>
          <p:cNvPr id="28" name="向上箭號 27"/>
          <p:cNvSpPr/>
          <p:nvPr/>
        </p:nvSpPr>
        <p:spPr>
          <a:xfrm flipH="1">
            <a:off x="4571999" y="5778388"/>
            <a:ext cx="1109209" cy="420047"/>
          </a:xfrm>
          <a:prstGeom prst="up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400">
              <a:latin typeface="標楷體" panose="03000509000000000000" pitchFamily="65" charset="-120"/>
              <a:ea typeface="標楷體" panose="03000509000000000000" pitchFamily="65" charset="-120"/>
            </a:endParaRPr>
          </a:p>
        </p:txBody>
      </p:sp>
      <p:sp>
        <p:nvSpPr>
          <p:cNvPr id="29" name="向上箭號 28"/>
          <p:cNvSpPr/>
          <p:nvPr/>
        </p:nvSpPr>
        <p:spPr>
          <a:xfrm flipH="1">
            <a:off x="5796135" y="5778388"/>
            <a:ext cx="1109209" cy="420047"/>
          </a:xfrm>
          <a:prstGeom prst="up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400">
              <a:latin typeface="標楷體" panose="03000509000000000000" pitchFamily="65" charset="-120"/>
              <a:ea typeface="標楷體" panose="03000509000000000000" pitchFamily="65" charset="-120"/>
            </a:endParaRPr>
          </a:p>
        </p:txBody>
      </p:sp>
      <p:sp>
        <p:nvSpPr>
          <p:cNvPr id="30" name="流程圖: 替代處理程序 29"/>
          <p:cNvSpPr/>
          <p:nvPr/>
        </p:nvSpPr>
        <p:spPr>
          <a:xfrm>
            <a:off x="611560" y="6354452"/>
            <a:ext cx="7850814" cy="386916"/>
          </a:xfrm>
          <a:prstGeom prst="flowChartAlternateProcess">
            <a:avLst/>
          </a:prstGeom>
          <a:solidFill>
            <a:schemeClr val="accent1">
              <a:lumMod val="60000"/>
              <a:lumOff val="4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tx1"/>
                </a:solidFill>
                <a:latin typeface="標楷體" panose="03000509000000000000" pitchFamily="65" charset="-120"/>
                <a:ea typeface="標楷體" panose="03000509000000000000" pitchFamily="65" charset="-120"/>
              </a:rPr>
              <a:t>農業資材業</a:t>
            </a:r>
            <a:r>
              <a:rPr lang="en-US" altLang="zh-TW" sz="1400" dirty="0" smtClean="0">
                <a:solidFill>
                  <a:schemeClr val="tx1"/>
                </a:solidFill>
                <a:latin typeface="標楷體" panose="03000509000000000000" pitchFamily="65" charset="-120"/>
                <a:ea typeface="標楷體" panose="03000509000000000000" pitchFamily="65" charset="-120"/>
              </a:rPr>
              <a:t>(</a:t>
            </a:r>
            <a:r>
              <a:rPr lang="zh-TW" altLang="en-US" sz="1400" dirty="0" smtClean="0">
                <a:solidFill>
                  <a:schemeClr val="tx1"/>
                </a:solidFill>
                <a:latin typeface="標楷體" panose="03000509000000000000" pitchFamily="65" charset="-120"/>
                <a:ea typeface="標楷體" panose="03000509000000000000" pitchFamily="65" charset="-120"/>
              </a:rPr>
              <a:t>農藥、肥料、農機</a:t>
            </a:r>
            <a:r>
              <a:rPr lang="en-US" altLang="zh-TW" sz="1400" dirty="0" smtClean="0">
                <a:solidFill>
                  <a:schemeClr val="tx1"/>
                </a:solidFill>
                <a:latin typeface="標楷體" panose="03000509000000000000" pitchFamily="65" charset="-120"/>
                <a:ea typeface="標楷體" panose="03000509000000000000" pitchFamily="65" charset="-120"/>
              </a:rPr>
              <a:t>)</a:t>
            </a:r>
            <a:r>
              <a:rPr lang="zh-TW" altLang="en-US" sz="1400" dirty="0" smtClean="0">
                <a:solidFill>
                  <a:schemeClr val="tx1"/>
                </a:solidFill>
                <a:latin typeface="標楷體" panose="03000509000000000000" pitchFamily="65" charset="-120"/>
                <a:ea typeface="標楷體" panose="03000509000000000000" pitchFamily="65" charset="-120"/>
              </a:rPr>
              <a:t>、檢驗機構、認證機構</a:t>
            </a:r>
            <a:endParaRPr lang="en-US" altLang="zh-TW" sz="1400" dirty="0" smtClean="0">
              <a:solidFill>
                <a:schemeClr val="tx1"/>
              </a:solidFill>
              <a:latin typeface="標楷體" panose="03000509000000000000" pitchFamily="65" charset="-120"/>
              <a:ea typeface="標楷體" panose="03000509000000000000" pitchFamily="65" charset="-120"/>
            </a:endParaRPr>
          </a:p>
        </p:txBody>
      </p:sp>
      <p:cxnSp>
        <p:nvCxnSpPr>
          <p:cNvPr id="31" name="直線接點 30"/>
          <p:cNvCxnSpPr/>
          <p:nvPr/>
        </p:nvCxnSpPr>
        <p:spPr>
          <a:xfrm>
            <a:off x="5076056" y="2466020"/>
            <a:ext cx="0" cy="393356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2" name="直線接點 31"/>
          <p:cNvCxnSpPr/>
          <p:nvPr/>
        </p:nvCxnSpPr>
        <p:spPr>
          <a:xfrm flipH="1">
            <a:off x="7020268" y="2826060"/>
            <a:ext cx="4" cy="3528392"/>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5" name="橢圓 34"/>
          <p:cNvSpPr/>
          <p:nvPr/>
        </p:nvSpPr>
        <p:spPr>
          <a:xfrm>
            <a:off x="539552" y="1164814"/>
            <a:ext cx="216024" cy="21602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zh-TW" altLang="en-US"/>
          </a:p>
        </p:txBody>
      </p:sp>
      <p:sp>
        <p:nvSpPr>
          <p:cNvPr id="36" name="文字方塊 35"/>
          <p:cNvSpPr txBox="1"/>
          <p:nvPr/>
        </p:nvSpPr>
        <p:spPr>
          <a:xfrm>
            <a:off x="755576" y="1052736"/>
            <a:ext cx="2339102" cy="461665"/>
          </a:xfrm>
          <a:prstGeom prst="rect">
            <a:avLst/>
          </a:prstGeom>
          <a:noFill/>
        </p:spPr>
        <p:txBody>
          <a:bodyPr wrap="none" rtlCol="0">
            <a:spAutoFit/>
          </a:bodyPr>
          <a:lstStyle/>
          <a:p>
            <a:r>
              <a:rPr lang="zh-TW" altLang="en-US" sz="2400" b="1" dirty="0" smtClean="0">
                <a:solidFill>
                  <a:srgbClr val="C00000"/>
                </a:solidFill>
                <a:latin typeface="標楷體" pitchFamily="65" charset="-120"/>
                <a:ea typeface="標楷體" pitchFamily="65" charset="-120"/>
              </a:rPr>
              <a:t>科技農業產業鏈</a:t>
            </a:r>
            <a:endParaRPr lang="zh-TW" altLang="en-US" sz="2400" b="1" dirty="0">
              <a:solidFill>
                <a:srgbClr val="C00000"/>
              </a:solidFill>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179512" y="44624"/>
            <a:ext cx="864096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600" b="1" dirty="0" smtClean="0">
                <a:latin typeface="標楷體" pitchFamily="65" charset="-120"/>
                <a:ea typeface="標楷體" pitchFamily="65" charset="-120"/>
              </a:rPr>
              <a:t>3.2</a:t>
            </a:r>
            <a:r>
              <a:rPr lang="zh-TW" altLang="en-US" sz="3600" b="1" dirty="0" smtClean="0">
                <a:latin typeface="標楷體" pitchFamily="65" charset="-120"/>
                <a:ea typeface="標楷體" pitchFamily="65" charset="-120"/>
              </a:rPr>
              <a:t>  農產品免營業稅之適用範圍</a:t>
            </a:r>
            <a:r>
              <a:rPr lang="en-US" altLang="zh-TW" sz="3600" b="1" dirty="0" smtClean="0">
                <a:latin typeface="標楷體" pitchFamily="65" charset="-120"/>
                <a:ea typeface="標楷體" pitchFamily="65" charset="-120"/>
              </a:rPr>
              <a:t>(2/5)</a:t>
            </a:r>
            <a:endParaRPr lang="en-US" altLang="zh-TW" sz="17700" b="1" dirty="0" smtClean="0">
              <a:latin typeface="標楷體" pitchFamily="65" charset="-120"/>
              <a:ea typeface="標楷體" pitchFamily="65" charset="-120"/>
            </a:endParaRPr>
          </a:p>
        </p:txBody>
      </p:sp>
      <p:graphicFrame>
        <p:nvGraphicFramePr>
          <p:cNvPr id="6" name="表格 5"/>
          <p:cNvGraphicFramePr>
            <a:graphicFrameLocks noGrp="1"/>
          </p:cNvGraphicFramePr>
          <p:nvPr>
            <p:extLst>
              <p:ext uri="{D42A27DB-BD31-4B8C-83A1-F6EECF244321}">
                <p14:modId xmlns:p14="http://schemas.microsoft.com/office/powerpoint/2010/main" xmlns="" val="790220483"/>
              </p:ext>
            </p:extLst>
          </p:nvPr>
        </p:nvGraphicFramePr>
        <p:xfrm>
          <a:off x="539552" y="1196752"/>
          <a:ext cx="8136903" cy="5023296"/>
        </p:xfrm>
        <a:graphic>
          <a:graphicData uri="http://schemas.openxmlformats.org/drawingml/2006/table">
            <a:tbl>
              <a:tblPr firstRow="1" bandRow="1">
                <a:tableStyleId>{5C22544A-7EE6-4342-B048-85BDC9FD1C3A}</a:tableStyleId>
              </a:tblPr>
              <a:tblGrid>
                <a:gridCol w="8136903"/>
              </a:tblGrid>
              <a:tr h="504056">
                <a:tc>
                  <a:txBody>
                    <a:bodyPr/>
                    <a:lstStyle/>
                    <a:p>
                      <a:pPr>
                        <a:buFont typeface="Wingdings" pitchFamily="2" charset="2"/>
                        <a:buChar char="Ø"/>
                      </a:pPr>
                      <a:r>
                        <a:rPr lang="zh-TW" altLang="en-US" sz="1400" b="1" kern="1200" dirty="0" smtClean="0">
                          <a:solidFill>
                            <a:schemeClr val="tx1"/>
                          </a:solidFill>
                          <a:latin typeface="標楷體" panose="03000509000000000000" pitchFamily="65" charset="-120"/>
                          <a:ea typeface="標楷體" panose="03000509000000000000" pitchFamily="65" charset="-120"/>
                          <a:cs typeface="+mn-cs"/>
                        </a:rPr>
                        <a:t>未經加工之生鮮農、林、漁、牧產物、副產物，其範圍包括左列情形之一：</a:t>
                      </a:r>
                      <a:endParaRPr lang="zh-TW" altLang="en-US" sz="1400" b="1" kern="1200" dirty="0">
                        <a:solidFill>
                          <a:schemeClr val="tx1"/>
                        </a:solidFill>
                        <a:latin typeface="標楷體" panose="03000509000000000000" pitchFamily="65" charset="-120"/>
                        <a:ea typeface="標楷體" panose="03000509000000000000" pitchFamily="65" charset="-120"/>
                        <a:cs typeface="+mn-cs"/>
                      </a:endParaRPr>
                    </a:p>
                  </a:txBody>
                  <a:tcPr anchor="ctr">
                    <a:solidFill>
                      <a:schemeClr val="accent1"/>
                    </a:solidFill>
                  </a:tcPr>
                </a:tc>
              </a:tr>
              <a:tr h="370840">
                <a:tc>
                  <a:txBody>
                    <a:bodyPr/>
                    <a:lstStyle/>
                    <a:p>
                      <a:pPr marL="800100" marR="0" lvl="1" indent="-342900" algn="l" defTabSz="914400" rtl="0" eaLnBrk="1" fontAlgn="auto" latinLnBrk="0" hangingPunct="1">
                        <a:lnSpc>
                          <a:spcPct val="100000"/>
                        </a:lnSpc>
                        <a:spcBef>
                          <a:spcPts val="0"/>
                        </a:spcBef>
                        <a:spcAft>
                          <a:spcPts val="0"/>
                        </a:spcAft>
                        <a:buClrTx/>
                        <a:buSzTx/>
                        <a:buFont typeface="Wingdings" pitchFamily="2" charset="2"/>
                        <a:buAutoNum type="circleNumWdWhitePlain" startAt="2"/>
                        <a:tabLst/>
                        <a:defRPr/>
                      </a:pPr>
                      <a:r>
                        <a:rPr lang="zh-TW" altLang="en-US" sz="1400" b="1" kern="1200" dirty="0" smtClean="0">
                          <a:solidFill>
                            <a:schemeClr val="dk1"/>
                          </a:solidFill>
                          <a:latin typeface="標楷體" panose="03000509000000000000" pitchFamily="65" charset="-120"/>
                          <a:ea typeface="標楷體" panose="03000509000000000000" pitchFamily="65" charset="-120"/>
                          <a:cs typeface="+mn-cs"/>
                        </a:rPr>
                        <a:t>僅經屠宰、切割、清洗、去殼、冷凍等</a:t>
                      </a:r>
                      <a:r>
                        <a:rPr lang="zh-TW" altLang="en-US" sz="1400" b="1" u="sng" kern="1200" dirty="0" smtClean="0">
                          <a:solidFill>
                            <a:schemeClr val="dk1"/>
                          </a:solidFill>
                          <a:latin typeface="標楷體" panose="03000509000000000000" pitchFamily="65" charset="-120"/>
                          <a:ea typeface="標楷體" panose="03000509000000000000" pitchFamily="65" charset="-120"/>
                          <a:cs typeface="+mn-cs"/>
                        </a:rPr>
                        <a:t>簡單處理不變更原始性質</a:t>
                      </a:r>
                      <a:r>
                        <a:rPr lang="zh-TW" altLang="en-US" sz="1400" kern="1200" dirty="0" smtClean="0">
                          <a:solidFill>
                            <a:schemeClr val="dk1"/>
                          </a:solidFill>
                          <a:latin typeface="標楷體" panose="03000509000000000000" pitchFamily="65" charset="-120"/>
                          <a:ea typeface="標楷體" panose="03000509000000000000" pitchFamily="65" charset="-120"/>
                          <a:cs typeface="+mn-cs"/>
                        </a:rPr>
                        <a:t>且</a:t>
                      </a:r>
                      <a:r>
                        <a:rPr lang="zh-TW" altLang="en-US" sz="1400" b="1" u="sng" kern="1200" dirty="0" smtClean="0">
                          <a:solidFill>
                            <a:schemeClr val="dk1"/>
                          </a:solidFill>
                          <a:latin typeface="標楷體" panose="03000509000000000000" pitchFamily="65" charset="-120"/>
                          <a:ea typeface="標楷體" panose="03000509000000000000" pitchFamily="65" charset="-120"/>
                          <a:cs typeface="+mn-cs"/>
                        </a:rPr>
                        <a:t>非以機具裝瓶（罐、桶）</a:t>
                      </a:r>
                      <a:r>
                        <a:rPr lang="zh-TW" altLang="en-US" sz="1400" u="sng" kern="1200" dirty="0" smtClean="0">
                          <a:solidFill>
                            <a:schemeClr val="dk1"/>
                          </a:solidFill>
                          <a:latin typeface="標楷體" panose="03000509000000000000" pitchFamily="65" charset="-120"/>
                          <a:ea typeface="標楷體" panose="03000509000000000000" pitchFamily="65" charset="-120"/>
                          <a:cs typeface="+mn-cs"/>
                        </a:rPr>
                        <a:t>固封</a:t>
                      </a:r>
                      <a:r>
                        <a:rPr lang="zh-TW" altLang="en-US" sz="1400" kern="1200" dirty="0" smtClean="0">
                          <a:solidFill>
                            <a:schemeClr val="dk1"/>
                          </a:solidFill>
                          <a:latin typeface="標楷體" panose="03000509000000000000" pitchFamily="65" charset="-120"/>
                          <a:ea typeface="標楷體" panose="03000509000000000000" pitchFamily="65" charset="-120"/>
                          <a:cs typeface="+mn-cs"/>
                        </a:rPr>
                        <a:t>之農、林、漁、牧產物、副產物。但</a:t>
                      </a:r>
                      <a:r>
                        <a:rPr lang="zh-TW" altLang="en-US" sz="1400" b="1" kern="1200" dirty="0" smtClean="0">
                          <a:solidFill>
                            <a:schemeClr val="dk1"/>
                          </a:solidFill>
                          <a:latin typeface="標楷體" panose="03000509000000000000" pitchFamily="65" charset="-120"/>
                          <a:ea typeface="標楷體" panose="03000509000000000000" pitchFamily="65" charset="-120"/>
                          <a:cs typeface="+mn-cs"/>
                        </a:rPr>
                        <a:t>與其他貨物或勞務併同銷售者，不包括在內。 </a:t>
                      </a:r>
                    </a:p>
                  </a:txBody>
                  <a:tcPr/>
                </a:tc>
              </a:tr>
              <a:tr h="335136">
                <a:tc>
                  <a:txBody>
                    <a:bodyPr/>
                    <a:lstStyle/>
                    <a:p>
                      <a:pPr marL="800100" marR="0" lvl="1" indent="-342900" algn="l" defTabSz="914400" rtl="0" eaLnBrk="1" fontAlgn="auto" latinLnBrk="0" hangingPunct="1">
                        <a:lnSpc>
                          <a:spcPct val="100000"/>
                        </a:lnSpc>
                        <a:spcBef>
                          <a:spcPts val="0"/>
                        </a:spcBef>
                        <a:spcAft>
                          <a:spcPts val="0"/>
                        </a:spcAft>
                        <a:buClrTx/>
                        <a:buSzTx/>
                        <a:buFont typeface="Wingdings" pitchFamily="2" charset="2"/>
                        <a:buAutoNum type="circleNumWdWhitePlain" startAt="3"/>
                        <a:tabLst/>
                        <a:defRPr/>
                      </a:pPr>
                      <a:r>
                        <a:rPr lang="zh-TW" altLang="en-US" sz="1400" b="1" kern="1200" dirty="0" smtClean="0">
                          <a:solidFill>
                            <a:schemeClr val="dk1"/>
                          </a:solidFill>
                          <a:latin typeface="標楷體" panose="03000509000000000000" pitchFamily="65" charset="-120"/>
                          <a:ea typeface="標楷體" panose="03000509000000000000" pitchFamily="65" charset="-120"/>
                          <a:cs typeface="+mn-cs"/>
                        </a:rPr>
                        <a:t>其他</a:t>
                      </a:r>
                      <a:r>
                        <a:rPr lang="zh-TW" altLang="en-US" sz="1400" kern="1200" dirty="0" smtClean="0">
                          <a:solidFill>
                            <a:schemeClr val="dk1"/>
                          </a:solidFill>
                          <a:latin typeface="標楷體" panose="03000509000000000000" pitchFamily="65" charset="-120"/>
                          <a:ea typeface="標楷體" panose="03000509000000000000" pitchFamily="65" charset="-120"/>
                          <a:cs typeface="+mn-cs"/>
                        </a:rPr>
                        <a:t>經財政部會同行政院農業委員會認定者。 </a:t>
                      </a:r>
                    </a:p>
                  </a:txBody>
                  <a:tcPr/>
                </a:tc>
              </a:tr>
              <a:tr h="442848">
                <a:tc>
                  <a:txBody>
                    <a:bodyPr/>
                    <a:lstStyle/>
                    <a:p>
                      <a:pPr marL="0" marR="0" lvl="2" indent="0" algn="l" defTabSz="914400" rtl="0" eaLnBrk="1" fontAlgn="auto" latinLnBrk="0" hangingPunct="1">
                        <a:lnSpc>
                          <a:spcPct val="100000"/>
                        </a:lnSpc>
                        <a:spcBef>
                          <a:spcPts val="0"/>
                        </a:spcBef>
                        <a:spcAft>
                          <a:spcPts val="0"/>
                        </a:spcAft>
                        <a:buClrTx/>
                        <a:buSzTx/>
                        <a:buFont typeface="Wingdings" pitchFamily="2" charset="2"/>
                        <a:buChar char="Ø"/>
                        <a:tabLst>
                          <a:tab pos="84138" algn="l"/>
                        </a:tabLst>
                        <a:defRPr/>
                      </a:pPr>
                      <a:r>
                        <a:rPr lang="zh-TW" altLang="en-US" sz="1400" b="1" kern="1200" dirty="0" smtClean="0">
                          <a:solidFill>
                            <a:schemeClr val="tx1"/>
                          </a:solidFill>
                          <a:latin typeface="標楷體" panose="03000509000000000000" pitchFamily="65" charset="-120"/>
                          <a:ea typeface="標楷體" panose="03000509000000000000" pitchFamily="65" charset="-120"/>
                          <a:cs typeface="+mn-cs"/>
                        </a:rPr>
                        <a:t>僅經簡單處理且非以機具裝瓶（罐、桶）固封之農林漁牧產物及副產物：</a:t>
                      </a:r>
                      <a:r>
                        <a:rPr lang="zh-TW" altLang="en-US" sz="1400" b="1" dirty="0" smtClean="0">
                          <a:solidFill>
                            <a:schemeClr val="tx1"/>
                          </a:solidFill>
                          <a:latin typeface="標楷體" panose="03000509000000000000" pitchFamily="65" charset="-120"/>
                          <a:ea typeface="標楷體" panose="03000509000000000000" pitchFamily="65" charset="-120"/>
                        </a:rPr>
                        <a:t>　</a:t>
                      </a:r>
                      <a:r>
                        <a:rPr lang="zh-TW" altLang="en-US" sz="1400" b="1" kern="1200" dirty="0" smtClean="0">
                          <a:solidFill>
                            <a:schemeClr val="tx1"/>
                          </a:solidFill>
                          <a:latin typeface="標楷體" panose="03000509000000000000" pitchFamily="65" charset="-120"/>
                          <a:ea typeface="標楷體" panose="03000509000000000000" pitchFamily="65" charset="-120"/>
                          <a:cs typeface="+mn-cs"/>
                        </a:rPr>
                        <a:t>　</a:t>
                      </a:r>
                    </a:p>
                  </a:txBody>
                  <a:tcPr anchor="ctr">
                    <a:solidFill>
                      <a:schemeClr val="accent1"/>
                    </a:solidFill>
                  </a:tcPr>
                </a:tc>
              </a:tr>
              <a:tr h="277232">
                <a:tc>
                  <a:txBody>
                    <a:bodyPr/>
                    <a:lstStyle/>
                    <a:p>
                      <a:pPr marL="1257300" marR="0" lvl="2" indent="-342900" algn="l" defTabSz="914400" rtl="0" eaLnBrk="1" fontAlgn="auto" latinLnBrk="0" hangingPunct="1">
                        <a:lnSpc>
                          <a:spcPct val="100000"/>
                        </a:lnSpc>
                        <a:spcBef>
                          <a:spcPts val="0"/>
                        </a:spcBef>
                        <a:spcAft>
                          <a:spcPts val="0"/>
                        </a:spcAft>
                        <a:buClrTx/>
                        <a:buSzTx/>
                        <a:buFont typeface="Wingdings" pitchFamily="2" charset="2"/>
                        <a:buChar char="ü"/>
                        <a:tabLst/>
                        <a:defRPr/>
                      </a:pPr>
                      <a:r>
                        <a:rPr lang="zh-TW" altLang="en-US" sz="1400" kern="1200" dirty="0" smtClean="0">
                          <a:solidFill>
                            <a:schemeClr val="dk1"/>
                          </a:solidFill>
                          <a:latin typeface="標楷體" panose="03000509000000000000" pitchFamily="65" charset="-120"/>
                          <a:ea typeface="標楷體" panose="03000509000000000000" pitchFamily="65" charset="-120"/>
                          <a:cs typeface="+mn-cs"/>
                        </a:rPr>
                        <a:t>農產物：</a:t>
                      </a:r>
                    </a:p>
                  </a:txBody>
                  <a:tcPr/>
                </a:tc>
              </a:tr>
              <a:tr h="266432">
                <a:tc>
                  <a:txBody>
                    <a:bodyPr/>
                    <a:lstStyle/>
                    <a:p>
                      <a:pPr marL="1714500" marR="0" lvl="3"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zh-TW" altLang="en-US" sz="1400" b="1" dirty="0" smtClean="0">
                          <a:latin typeface="標楷體" panose="03000509000000000000" pitchFamily="65" charset="-120"/>
                          <a:ea typeface="標楷體" panose="03000509000000000000" pitchFamily="65" charset="-120"/>
                        </a:rPr>
                        <a:t>稻米加工</a:t>
                      </a:r>
                      <a:r>
                        <a:rPr lang="zh-TW" altLang="en-US" sz="1400" dirty="0" smtClean="0">
                          <a:latin typeface="標楷體" panose="03000509000000000000" pitchFamily="65" charset="-120"/>
                          <a:ea typeface="標楷體" panose="03000509000000000000" pitchFamily="65" charset="-120"/>
                        </a:rPr>
                        <a:t>品：糙米、白米、碎米、穀殼、米糠。 </a:t>
                      </a:r>
                    </a:p>
                  </a:txBody>
                  <a:tcPr/>
                </a:tc>
              </a:tr>
              <a:tr h="313536">
                <a:tc>
                  <a:txBody>
                    <a:bodyPr/>
                    <a:lstStyle/>
                    <a:p>
                      <a:pPr marL="1714500" marR="0" lvl="3"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zh-TW" altLang="en-US" sz="1400" b="1" dirty="0" smtClean="0">
                          <a:latin typeface="標楷體" panose="03000509000000000000" pitchFamily="65" charset="-120"/>
                          <a:ea typeface="標楷體" panose="03000509000000000000" pitchFamily="65" charset="-120"/>
                        </a:rPr>
                        <a:t>麥類加工品</a:t>
                      </a:r>
                      <a:r>
                        <a:rPr lang="zh-TW" altLang="en-US" sz="1400" dirty="0" smtClean="0">
                          <a:latin typeface="標楷體" panose="03000509000000000000" pitchFamily="65" charset="-120"/>
                          <a:ea typeface="標楷體" panose="03000509000000000000" pitchFamily="65" charset="-120"/>
                        </a:rPr>
                        <a:t>：麵粉、麩皮。 </a:t>
                      </a:r>
                    </a:p>
                  </a:txBody>
                  <a:tcPr/>
                </a:tc>
              </a:tr>
              <a:tr h="302136">
                <a:tc>
                  <a:txBody>
                    <a:bodyPr/>
                    <a:lstStyle/>
                    <a:p>
                      <a:pPr marL="1714500" marR="0" lvl="3"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zh-TW" altLang="en-US" sz="1400" dirty="0" smtClean="0">
                          <a:latin typeface="標楷體" panose="03000509000000000000" pitchFamily="65" charset="-120"/>
                          <a:ea typeface="標楷體" panose="03000509000000000000" pitchFamily="65" charset="-120"/>
                        </a:rPr>
                        <a:t>穀類、豆類經乾燥、去殼、篩簸以及碾製、磨碎或</a:t>
                      </a:r>
                      <a:r>
                        <a:rPr lang="zh-TW" altLang="en-US" sz="1400" b="1" dirty="0" smtClean="0">
                          <a:latin typeface="標楷體" panose="03000509000000000000" pitchFamily="65" charset="-120"/>
                          <a:ea typeface="標楷體" panose="03000509000000000000" pitchFamily="65" charset="-120"/>
                        </a:rPr>
                        <a:t>其生粉</a:t>
                      </a:r>
                      <a:r>
                        <a:rPr lang="zh-TW" altLang="en-US" sz="1400" dirty="0" smtClean="0">
                          <a:latin typeface="標楷體" panose="03000509000000000000" pitchFamily="65" charset="-120"/>
                          <a:ea typeface="標楷體" panose="03000509000000000000" pitchFamily="65" charset="-120"/>
                        </a:rPr>
                        <a:t>。 </a:t>
                      </a:r>
                    </a:p>
                  </a:txBody>
                  <a:tcPr/>
                </a:tc>
              </a:tr>
              <a:tr h="288032">
                <a:tc>
                  <a:txBody>
                    <a:bodyPr/>
                    <a:lstStyle/>
                    <a:p>
                      <a:pPr marL="1714500" marR="0" lvl="3"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zh-TW" altLang="en-US" sz="1400" b="1" dirty="0" smtClean="0">
                          <a:latin typeface="標楷體" panose="03000509000000000000" pitchFamily="65" charset="-120"/>
                          <a:ea typeface="標楷體" panose="03000509000000000000" pitchFamily="65" charset="-120"/>
                        </a:rPr>
                        <a:t>蔬菜、水果經冷凍、冷藏</a:t>
                      </a:r>
                      <a:r>
                        <a:rPr lang="zh-TW" altLang="en-US" sz="1400" dirty="0" smtClean="0">
                          <a:latin typeface="標楷體" panose="03000509000000000000" pitchFamily="65" charset="-120"/>
                          <a:ea typeface="標楷體" panose="03000509000000000000" pitchFamily="65" charset="-120"/>
                        </a:rPr>
                        <a:t>者。 </a:t>
                      </a:r>
                    </a:p>
                  </a:txBody>
                  <a:tcPr/>
                </a:tc>
              </a:tr>
              <a:tr h="256664">
                <a:tc>
                  <a:txBody>
                    <a:bodyPr/>
                    <a:lstStyle/>
                    <a:p>
                      <a:pPr marL="1714500" marR="0" lvl="3"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zh-TW" altLang="en-US" sz="1400" dirty="0" smtClean="0">
                          <a:latin typeface="標楷體" panose="03000509000000000000" pitchFamily="65" charset="-120"/>
                          <a:ea typeface="標楷體" panose="03000509000000000000" pitchFamily="65" charset="-120"/>
                        </a:rPr>
                        <a:t>園藝作物之盆栽，</a:t>
                      </a:r>
                      <a:r>
                        <a:rPr lang="zh-TW" altLang="en-US" sz="1400" b="1" dirty="0" smtClean="0">
                          <a:latin typeface="標楷體" panose="03000509000000000000" pitchFamily="65" charset="-120"/>
                          <a:ea typeface="標楷體" panose="03000509000000000000" pitchFamily="65" charset="-120"/>
                        </a:rPr>
                        <a:t>盆栽之容器材料以塑膠、素燒陶土、蛇木、紙、木材為限</a:t>
                      </a:r>
                      <a:r>
                        <a:rPr lang="zh-TW" altLang="en-US" sz="1400" dirty="0" smtClean="0">
                          <a:latin typeface="標楷體" panose="03000509000000000000" pitchFamily="65" charset="-120"/>
                          <a:ea typeface="標楷體" panose="03000509000000000000" pitchFamily="65" charset="-120"/>
                        </a:rPr>
                        <a:t>。 </a:t>
                      </a:r>
                    </a:p>
                  </a:txBody>
                  <a:tcPr/>
                </a:tc>
              </a:tr>
              <a:tr h="349240">
                <a:tc>
                  <a:txBody>
                    <a:bodyPr/>
                    <a:lstStyle/>
                    <a:p>
                      <a:pPr marL="1257300" marR="0" lvl="2" indent="-342900" algn="l" defTabSz="914400" rtl="0" eaLnBrk="1" fontAlgn="auto" latinLnBrk="0" hangingPunct="1">
                        <a:lnSpc>
                          <a:spcPct val="100000"/>
                        </a:lnSpc>
                        <a:spcBef>
                          <a:spcPts val="0"/>
                        </a:spcBef>
                        <a:spcAft>
                          <a:spcPts val="0"/>
                        </a:spcAft>
                        <a:buClrTx/>
                        <a:buSzTx/>
                        <a:buFont typeface="Wingdings" pitchFamily="2" charset="2"/>
                        <a:buChar char="ü"/>
                        <a:tabLst/>
                        <a:defRPr/>
                      </a:pPr>
                      <a:r>
                        <a:rPr lang="zh-TW" altLang="en-US" sz="1400" dirty="0" smtClean="0">
                          <a:latin typeface="標楷體" panose="03000509000000000000" pitchFamily="65" charset="-120"/>
                          <a:ea typeface="標楷體" panose="03000509000000000000" pitchFamily="65" charset="-120"/>
                        </a:rPr>
                        <a:t>漁產物：魚類、甲殼類、軟體類、藻類、牛蛙、鱉、鱷、海膽、海參及其卵，</a:t>
                      </a:r>
                      <a:r>
                        <a:rPr lang="zh-TW" altLang="en-US" sz="1400" b="1" dirty="0" smtClean="0">
                          <a:latin typeface="標楷體" panose="03000509000000000000" pitchFamily="65" charset="-120"/>
                          <a:ea typeface="標楷體" panose="03000509000000000000" pitchFamily="65" charset="-120"/>
                        </a:rPr>
                        <a:t>經去鱗、</a:t>
                      </a:r>
                      <a:endParaRPr lang="en-US" altLang="zh-TW" sz="1400" b="1" dirty="0" smtClean="0">
                        <a:latin typeface="標楷體" panose="03000509000000000000" pitchFamily="65" charset="-120"/>
                        <a:ea typeface="標楷體" panose="03000509000000000000" pitchFamily="65" charset="-120"/>
                      </a:endParaRPr>
                    </a:p>
                    <a:p>
                      <a:pPr marL="1257300" marR="0" lvl="2" indent="-342900" algn="l" defTabSz="914400" rtl="0" eaLnBrk="1" fontAlgn="auto" latinLnBrk="0" hangingPunct="1">
                        <a:lnSpc>
                          <a:spcPct val="100000"/>
                        </a:lnSpc>
                        <a:spcBef>
                          <a:spcPts val="0"/>
                        </a:spcBef>
                        <a:spcAft>
                          <a:spcPts val="0"/>
                        </a:spcAft>
                        <a:buClrTx/>
                        <a:buSzTx/>
                        <a:buFont typeface="Wingdings" pitchFamily="2" charset="2"/>
                        <a:buNone/>
                        <a:tabLst/>
                        <a:defRPr/>
                      </a:pPr>
                      <a:r>
                        <a:rPr lang="en-US" altLang="zh-TW" sz="1400" b="1" dirty="0" smtClean="0">
                          <a:latin typeface="標楷體" panose="03000509000000000000" pitchFamily="65" charset="-120"/>
                          <a:ea typeface="標楷體" panose="03000509000000000000" pitchFamily="65" charset="-120"/>
                        </a:rPr>
                        <a:t>            </a:t>
                      </a:r>
                      <a:r>
                        <a:rPr lang="zh-TW" altLang="en-US" sz="1400" b="1" dirty="0" smtClean="0">
                          <a:latin typeface="標楷體" panose="03000509000000000000" pitchFamily="65" charset="-120"/>
                          <a:ea typeface="標楷體" panose="03000509000000000000" pitchFamily="65" charset="-120"/>
                        </a:rPr>
                        <a:t>皮、殼、骨、內臟、或切割後冷凍、冷藏者</a:t>
                      </a:r>
                      <a:r>
                        <a:rPr lang="zh-TW" altLang="en-US" sz="1400" dirty="0" smtClean="0">
                          <a:latin typeface="標楷體" panose="03000509000000000000" pitchFamily="65" charset="-120"/>
                          <a:ea typeface="標楷體" panose="03000509000000000000" pitchFamily="65" charset="-120"/>
                        </a:rPr>
                        <a:t>。　</a:t>
                      </a:r>
                    </a:p>
                  </a:txBody>
                  <a:tcPr/>
                </a:tc>
              </a:tr>
              <a:tr h="349240">
                <a:tc>
                  <a:txBody>
                    <a:bodyPr/>
                    <a:lstStyle/>
                    <a:p>
                      <a:pPr lvl="2">
                        <a:buFont typeface="Wingdings" pitchFamily="2" charset="2"/>
                        <a:buChar char="ü"/>
                      </a:pPr>
                      <a:r>
                        <a:rPr lang="zh-TW" altLang="en-US" sz="1400" dirty="0" smtClean="0">
                          <a:latin typeface="標楷體" panose="03000509000000000000" pitchFamily="65" charset="-120"/>
                          <a:ea typeface="標楷體" panose="03000509000000000000" pitchFamily="65" charset="-120"/>
                        </a:rPr>
                        <a:t>  </a:t>
                      </a:r>
                      <a:r>
                        <a:rPr lang="zh-TW" altLang="en-US" sz="1400" baseline="0" dirty="0" smtClean="0">
                          <a:latin typeface="標楷體" panose="03000509000000000000" pitchFamily="65" charset="-120"/>
                          <a:ea typeface="標楷體" panose="03000509000000000000" pitchFamily="65" charset="-120"/>
                        </a:rPr>
                        <a:t> </a:t>
                      </a:r>
                      <a:r>
                        <a:rPr lang="zh-TW" altLang="en-US" sz="1400" dirty="0" smtClean="0">
                          <a:latin typeface="標楷體" panose="03000509000000000000" pitchFamily="65" charset="-120"/>
                          <a:ea typeface="標楷體" panose="03000509000000000000" pitchFamily="65" charset="-120"/>
                        </a:rPr>
                        <a:t>畜產物：</a:t>
                      </a:r>
                      <a:r>
                        <a:rPr lang="zh-TW" altLang="en-US" sz="1400" kern="1200" dirty="0" smtClean="0">
                          <a:solidFill>
                            <a:schemeClr val="dk1"/>
                          </a:solidFill>
                          <a:latin typeface="標楷體" panose="03000509000000000000" pitchFamily="65" charset="-120"/>
                          <a:ea typeface="標楷體" panose="03000509000000000000" pitchFamily="65" charset="-120"/>
                          <a:cs typeface="+mn-cs"/>
                        </a:rPr>
                        <a:t>溫體、冷藏、冷凍畜禽屠體肉、分切肉、內臟、雜碎及鬃毛、生毛皮、生</a:t>
                      </a:r>
                      <a:endParaRPr lang="en-US" altLang="zh-TW" sz="1400" kern="1200" dirty="0" smtClean="0">
                        <a:solidFill>
                          <a:schemeClr val="dk1"/>
                        </a:solidFill>
                        <a:latin typeface="標楷體" panose="03000509000000000000" pitchFamily="65" charset="-120"/>
                        <a:ea typeface="標楷體" panose="03000509000000000000" pitchFamily="65" charset="-120"/>
                        <a:cs typeface="+mn-cs"/>
                      </a:endParaRPr>
                    </a:p>
                    <a:p>
                      <a:pPr lvl="2">
                        <a:buFont typeface="Wingdings" pitchFamily="2" charset="2"/>
                        <a:buNone/>
                      </a:pPr>
                      <a:r>
                        <a:rPr lang="en-US" altLang="zh-TW" sz="1400" kern="1200" dirty="0" smtClean="0">
                          <a:solidFill>
                            <a:schemeClr val="dk1"/>
                          </a:solidFill>
                          <a:latin typeface="標楷體" panose="03000509000000000000" pitchFamily="65" charset="-120"/>
                          <a:ea typeface="標楷體" panose="03000509000000000000" pitchFamily="65" charset="-120"/>
                          <a:cs typeface="+mn-cs"/>
                        </a:rPr>
                        <a:t>             </a:t>
                      </a:r>
                      <a:r>
                        <a:rPr lang="en-US" altLang="zh-TW" sz="1400" kern="1200" baseline="0" dirty="0" smtClean="0">
                          <a:solidFill>
                            <a:schemeClr val="dk1"/>
                          </a:solidFill>
                          <a:latin typeface="標楷體" panose="03000509000000000000" pitchFamily="65" charset="-120"/>
                          <a:ea typeface="標楷體" panose="03000509000000000000" pitchFamily="65" charset="-120"/>
                          <a:cs typeface="+mn-cs"/>
                        </a:rPr>
                        <a:t> </a:t>
                      </a:r>
                      <a:r>
                        <a:rPr lang="zh-TW" altLang="en-US" sz="1400" kern="1200" dirty="0" smtClean="0">
                          <a:solidFill>
                            <a:schemeClr val="dk1"/>
                          </a:solidFill>
                          <a:latin typeface="標楷體" panose="03000509000000000000" pitchFamily="65" charset="-120"/>
                          <a:ea typeface="標楷體" panose="03000509000000000000" pitchFamily="65" charset="-120"/>
                          <a:cs typeface="+mn-cs"/>
                        </a:rPr>
                        <a:t>羽毛。洗選鮮蛋。 </a:t>
                      </a:r>
                    </a:p>
                  </a:txBody>
                  <a:tcPr/>
                </a:tc>
              </a:tr>
              <a:tr h="349240">
                <a:tc>
                  <a:txBody>
                    <a:bodyPr/>
                    <a:lstStyle/>
                    <a:p>
                      <a:pPr lvl="0">
                        <a:buFont typeface="Wingdings" pitchFamily="2" charset="2"/>
                        <a:buChar char="Ø"/>
                      </a:pPr>
                      <a:r>
                        <a:rPr lang="zh-TW" altLang="en-US" sz="1400" b="1" kern="1200" dirty="0" smtClean="0">
                          <a:solidFill>
                            <a:schemeClr val="tx1"/>
                          </a:solidFill>
                          <a:latin typeface="標楷體" panose="03000509000000000000" pitchFamily="65" charset="-120"/>
                          <a:ea typeface="標楷體" panose="03000509000000000000" pitchFamily="65" charset="-120"/>
                          <a:cs typeface="+mn-cs"/>
                        </a:rPr>
                        <a:t>其他：鮮乳、蜂蜜、蜂王乳。</a:t>
                      </a:r>
                    </a:p>
                  </a:txBody>
                  <a:tcPr anchor="ctr">
                    <a:solidFill>
                      <a:schemeClr val="accent1"/>
                    </a:solidFill>
                  </a:tcPr>
                </a:tc>
              </a:tr>
            </a:tbl>
          </a:graphicData>
        </a:graphic>
      </p:graphicFrame>
      <p:sp>
        <p:nvSpPr>
          <p:cNvPr id="7" name="橢圓 6"/>
          <p:cNvSpPr/>
          <p:nvPr/>
        </p:nvSpPr>
        <p:spPr bwMode="ltGray">
          <a:xfrm>
            <a:off x="683568" y="1556792"/>
            <a:ext cx="576064" cy="576064"/>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err="1" smtClean="0">
              <a:solidFill>
                <a:schemeClr val="bg1"/>
              </a:solidFill>
              <a:latin typeface="標楷體" panose="03000509000000000000" pitchFamily="65" charset="-120"/>
              <a:ea typeface="標楷體" panose="03000509000000000000" pitchFamily="65" charset="-120"/>
            </a:endParaRPr>
          </a:p>
        </p:txBody>
      </p:sp>
      <p:sp>
        <p:nvSpPr>
          <p:cNvPr id="8" name="弧形向右箭號 7"/>
          <p:cNvSpPr/>
          <p:nvPr/>
        </p:nvSpPr>
        <p:spPr bwMode="ltGray">
          <a:xfrm>
            <a:off x="72008" y="1844824"/>
            <a:ext cx="611560" cy="1008112"/>
          </a:xfrm>
          <a:prstGeom prst="curvedRightArrow">
            <a:avLst/>
          </a:prstGeom>
          <a:solidFill>
            <a:schemeClr val="tx2"/>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err="1" smtClean="0">
              <a:solidFill>
                <a:schemeClr val="bg1"/>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xmlns="" val="40755568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0" y="0"/>
            <a:ext cx="91440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600" b="1" dirty="0" smtClean="0">
                <a:latin typeface="標楷體" pitchFamily="65" charset="-120"/>
                <a:ea typeface="標楷體" pitchFamily="65" charset="-120"/>
              </a:rPr>
              <a:t>3.2</a:t>
            </a:r>
            <a:r>
              <a:rPr lang="zh-TW" altLang="en-US" sz="3600" b="1" dirty="0" smtClean="0">
                <a:latin typeface="標楷體" pitchFamily="65" charset="-120"/>
                <a:ea typeface="標楷體" pitchFamily="65" charset="-120"/>
              </a:rPr>
              <a:t>  農產品免營業稅之適用範圍</a:t>
            </a:r>
            <a:r>
              <a:rPr lang="en-US" altLang="zh-TW" sz="3600" b="1" dirty="0" smtClean="0">
                <a:latin typeface="標楷體" pitchFamily="65" charset="-120"/>
                <a:ea typeface="標楷體" pitchFamily="65" charset="-120"/>
              </a:rPr>
              <a:t>(3/5)</a:t>
            </a:r>
            <a:endParaRPr lang="en-US" altLang="zh-TW" sz="15600" b="1" dirty="0" smtClean="0">
              <a:latin typeface="標楷體" pitchFamily="65" charset="-120"/>
              <a:ea typeface="標楷體" pitchFamily="65" charset="-120"/>
            </a:endParaRPr>
          </a:p>
        </p:txBody>
      </p:sp>
      <p:sp>
        <p:nvSpPr>
          <p:cNvPr id="9" name="文字版面配置區 8"/>
          <p:cNvSpPr txBox="1">
            <a:spLocks/>
          </p:cNvSpPr>
          <p:nvPr/>
        </p:nvSpPr>
        <p:spPr>
          <a:xfrm>
            <a:off x="455240" y="1124744"/>
            <a:ext cx="8509248" cy="720080"/>
          </a:xfrm>
          <a:prstGeom prst="rect">
            <a:avLst/>
          </a:prstGeom>
        </p:spPr>
        <p:txBody>
          <a:bodyPr/>
          <a:lstStyle/>
          <a:p>
            <a:pPr marL="640080" lvl="2" indent="-457200" algn="just">
              <a:spcBef>
                <a:spcPts val="900"/>
              </a:spcBef>
              <a:buClr>
                <a:schemeClr val="tx1"/>
              </a:buClr>
              <a:buFont typeface="+mj-lt"/>
              <a:buAutoNum type="arabicPeriod" startAt="2"/>
              <a:defRPr/>
            </a:pPr>
            <a:r>
              <a:rPr lang="zh-TW" altLang="en-US" sz="2000" dirty="0" smtClean="0">
                <a:solidFill>
                  <a:srgbClr val="000000"/>
                </a:solidFill>
                <a:latin typeface="標楷體" panose="03000509000000000000" pitchFamily="65" charset="-120"/>
                <a:ea typeface="標楷體" panose="03000509000000000000" pitchFamily="65" charset="-120"/>
              </a:rPr>
              <a:t>稻米、麵粉之銷售及碾米加工。</a:t>
            </a:r>
            <a:r>
              <a:rPr lang="en-US" altLang="zh-TW" sz="2000" dirty="0" smtClean="0">
                <a:solidFill>
                  <a:srgbClr val="0033CC"/>
                </a:solidFill>
                <a:latin typeface="標楷體" panose="03000509000000000000" pitchFamily="65" charset="-120"/>
                <a:ea typeface="標楷體" panose="03000509000000000000" pitchFamily="65" charset="-120"/>
              </a:rPr>
              <a:t>—</a:t>
            </a:r>
            <a:r>
              <a:rPr lang="zh-TW" altLang="en-US" sz="2000" dirty="0" smtClean="0">
                <a:solidFill>
                  <a:srgbClr val="0033CC"/>
                </a:solidFill>
                <a:latin typeface="標楷體" panose="03000509000000000000" pitchFamily="65" charset="-120"/>
                <a:ea typeface="標楷體" panose="03000509000000000000" pitchFamily="65" charset="-120"/>
              </a:rPr>
              <a:t>營業稅法第</a:t>
            </a:r>
            <a:r>
              <a:rPr lang="en-US" altLang="zh-TW" sz="2000" dirty="0" smtClean="0">
                <a:solidFill>
                  <a:srgbClr val="0033CC"/>
                </a:solidFill>
                <a:latin typeface="標楷體" panose="03000509000000000000" pitchFamily="65" charset="-120"/>
                <a:ea typeface="標楷體" panose="03000509000000000000" pitchFamily="65" charset="-120"/>
              </a:rPr>
              <a:t>8</a:t>
            </a:r>
            <a:r>
              <a:rPr lang="zh-TW" altLang="en-US" sz="2000" dirty="0" smtClean="0">
                <a:solidFill>
                  <a:srgbClr val="0033CC"/>
                </a:solidFill>
                <a:latin typeface="標楷體" panose="03000509000000000000" pitchFamily="65" charset="-120"/>
                <a:ea typeface="標楷體" panose="03000509000000000000" pitchFamily="65" charset="-120"/>
              </a:rPr>
              <a:t>條第</a:t>
            </a:r>
            <a:r>
              <a:rPr lang="en-US" altLang="zh-TW" sz="2000" dirty="0" smtClean="0">
                <a:solidFill>
                  <a:srgbClr val="0033CC"/>
                </a:solidFill>
                <a:latin typeface="標楷體" panose="03000509000000000000" pitchFamily="65" charset="-120"/>
                <a:ea typeface="標楷體" panose="03000509000000000000" pitchFamily="65" charset="-120"/>
              </a:rPr>
              <a:t>1</a:t>
            </a:r>
            <a:r>
              <a:rPr lang="zh-TW" altLang="en-US" sz="2000" dirty="0" smtClean="0">
                <a:solidFill>
                  <a:srgbClr val="0033CC"/>
                </a:solidFill>
                <a:latin typeface="標楷體" panose="03000509000000000000" pitchFamily="65" charset="-120"/>
                <a:ea typeface="標楷體" panose="03000509000000000000" pitchFamily="65" charset="-120"/>
              </a:rPr>
              <a:t>項第</a:t>
            </a:r>
            <a:r>
              <a:rPr lang="en-US" altLang="zh-TW" sz="2000" dirty="0" smtClean="0">
                <a:solidFill>
                  <a:srgbClr val="0033CC"/>
                </a:solidFill>
                <a:latin typeface="標楷體" panose="03000509000000000000" pitchFamily="65" charset="-120"/>
                <a:ea typeface="標楷體" panose="03000509000000000000" pitchFamily="65" charset="-120"/>
              </a:rPr>
              <a:t>21</a:t>
            </a:r>
            <a:r>
              <a:rPr lang="zh-TW" altLang="en-US" sz="2000" dirty="0" smtClean="0">
                <a:solidFill>
                  <a:srgbClr val="0033CC"/>
                </a:solidFill>
                <a:latin typeface="標楷體" panose="03000509000000000000" pitchFamily="65" charset="-120"/>
                <a:ea typeface="標楷體" panose="03000509000000000000" pitchFamily="65" charset="-120"/>
              </a:rPr>
              <a:t>款</a:t>
            </a:r>
            <a:endParaRPr lang="en-US" altLang="zh-TW" sz="2000" dirty="0" smtClean="0">
              <a:solidFill>
                <a:srgbClr val="0033CC"/>
              </a:solidFill>
              <a:latin typeface="標楷體" panose="03000509000000000000" pitchFamily="65" charset="-120"/>
              <a:ea typeface="標楷體" panose="03000509000000000000" pitchFamily="65" charset="-120"/>
            </a:endParaRPr>
          </a:p>
          <a:p>
            <a:pPr marL="640080" lvl="2" indent="-457200" algn="just">
              <a:spcBef>
                <a:spcPts val="900"/>
              </a:spcBef>
              <a:buClr>
                <a:schemeClr val="tx1"/>
              </a:buClr>
              <a:buFont typeface="+mj-lt"/>
              <a:buAutoNum type="arabicPeriod" startAt="3"/>
              <a:defRPr/>
            </a:pPr>
            <a:r>
              <a:rPr lang="zh-TW" altLang="en-US" sz="2000" dirty="0" smtClean="0">
                <a:latin typeface="標楷體" panose="03000509000000000000" pitchFamily="65" charset="-120"/>
                <a:ea typeface="標楷體" panose="03000509000000000000" pitchFamily="65" charset="-120"/>
              </a:rPr>
              <a:t>其他農產品應否課徵營業稅</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解釋函令如下表彙整：</a:t>
            </a:r>
            <a:endParaRPr lang="en-US" altLang="zh-TW" sz="2000" dirty="0" smtClean="0">
              <a:latin typeface="標楷體" panose="03000509000000000000" pitchFamily="65" charset="-120"/>
              <a:ea typeface="標楷體" panose="03000509000000000000" pitchFamily="65" charset="-120"/>
            </a:endParaRPr>
          </a:p>
          <a:p>
            <a:pPr marL="182880" lvl="1" indent="-457200" algn="just">
              <a:spcBef>
                <a:spcPts val="900"/>
              </a:spcBef>
              <a:buClr>
                <a:schemeClr val="tx1"/>
              </a:buClr>
              <a:defRPr/>
            </a:pPr>
            <a:endParaRPr lang="en-US" altLang="zh-TW" sz="2000" dirty="0" smtClean="0">
              <a:latin typeface="標楷體" panose="03000509000000000000" pitchFamily="65" charset="-120"/>
              <a:ea typeface="標楷體" panose="03000509000000000000" pitchFamily="65" charset="-120"/>
            </a:endParaRPr>
          </a:p>
          <a:p>
            <a:pPr marL="0" lvl="1" indent="-274320" algn="just">
              <a:spcBef>
                <a:spcPts val="900"/>
              </a:spcBef>
              <a:buClr>
                <a:schemeClr val="tx1"/>
              </a:buClr>
              <a:defRPr/>
            </a:pPr>
            <a:endParaRPr lang="en-US" altLang="zh-TW" sz="2000" dirty="0" smtClean="0">
              <a:solidFill>
                <a:srgbClr val="000000"/>
              </a:solidFill>
              <a:latin typeface="標楷體" panose="03000509000000000000" pitchFamily="65" charset="-120"/>
              <a:ea typeface="標楷體" panose="03000509000000000000" pitchFamily="65" charset="-120"/>
            </a:endParaRPr>
          </a:p>
          <a:p>
            <a:pPr marL="0" lvl="1" indent="-274320" algn="just">
              <a:spcAft>
                <a:spcPts val="900"/>
              </a:spcAft>
              <a:buClr>
                <a:schemeClr val="tx1"/>
              </a:buClr>
              <a:defRPr/>
            </a:pPr>
            <a:endParaRPr lang="zh-TW" altLang="en-US" sz="2000" dirty="0" smtClean="0">
              <a:solidFill>
                <a:srgbClr val="000000"/>
              </a:solidFill>
              <a:latin typeface="標楷體" panose="03000509000000000000" pitchFamily="65" charset="-120"/>
              <a:ea typeface="標楷體" panose="03000509000000000000" pitchFamily="65" charset="-120"/>
              <a:cs typeface="+mj-cs"/>
            </a:endParaRPr>
          </a:p>
          <a:p>
            <a:pPr marL="274320" lvl="1" indent="-274320">
              <a:spcAft>
                <a:spcPts val="900"/>
              </a:spcAft>
              <a:buClr>
                <a:schemeClr val="tx1"/>
              </a:buClr>
              <a:defRPr/>
            </a:pPr>
            <a:endParaRPr kumimoji="0" lang="zh-TW" altLang="en-US" sz="2000" b="0" i="0" u="none" strike="noStrike" kern="1200" cap="none" spc="0" normalizeH="0" baseline="0" noProof="0" dirty="0">
              <a:ln>
                <a:noFill/>
              </a:ln>
              <a:solidFill>
                <a:schemeClr val="tx1"/>
              </a:solidFill>
              <a:effectLst/>
              <a:uLnTx/>
              <a:uFillTx/>
              <a:latin typeface="標楷體" panose="03000509000000000000" pitchFamily="65" charset="-120"/>
              <a:ea typeface="標楷體" panose="03000509000000000000" pitchFamily="65" charset="-120"/>
            </a:endParaRPr>
          </a:p>
        </p:txBody>
      </p:sp>
      <p:graphicFrame>
        <p:nvGraphicFramePr>
          <p:cNvPr id="10" name="表格 9"/>
          <p:cNvGraphicFramePr>
            <a:graphicFrameLocks noGrp="1"/>
          </p:cNvGraphicFramePr>
          <p:nvPr>
            <p:extLst>
              <p:ext uri="{D42A27DB-BD31-4B8C-83A1-F6EECF244321}">
                <p14:modId xmlns:p14="http://schemas.microsoft.com/office/powerpoint/2010/main" xmlns="" val="4188195281"/>
              </p:ext>
            </p:extLst>
          </p:nvPr>
        </p:nvGraphicFramePr>
        <p:xfrm>
          <a:off x="780256" y="1988840"/>
          <a:ext cx="7896203" cy="4176906"/>
        </p:xfrm>
        <a:graphic>
          <a:graphicData uri="http://schemas.openxmlformats.org/drawingml/2006/table">
            <a:tbl>
              <a:tblPr firstRow="1" bandRow="1">
                <a:tableStyleId>{5C22544A-7EE6-4342-B048-85BDC9FD1C3A}</a:tableStyleId>
              </a:tblPr>
              <a:tblGrid>
                <a:gridCol w="3512389"/>
                <a:gridCol w="1215459"/>
                <a:gridCol w="3168355"/>
              </a:tblGrid>
              <a:tr h="345415">
                <a:tc>
                  <a:txBody>
                    <a:bodyPr/>
                    <a:lstStyle/>
                    <a:p>
                      <a:pPr algn="ctr"/>
                      <a:r>
                        <a:rPr lang="zh-TW" altLang="en-US" dirty="0" smtClean="0">
                          <a:latin typeface="標楷體" panose="03000509000000000000" pitchFamily="65" charset="-120"/>
                          <a:ea typeface="標楷體" panose="03000509000000000000" pitchFamily="65" charset="-120"/>
                        </a:rPr>
                        <a:t>項目</a:t>
                      </a:r>
                      <a:endParaRPr lang="zh-TW" altLang="en-US" dirty="0">
                        <a:latin typeface="標楷體" panose="03000509000000000000" pitchFamily="65" charset="-120"/>
                        <a:ea typeface="標楷體" panose="03000509000000000000" pitchFamily="65" charset="-120"/>
                      </a:endParaRPr>
                    </a:p>
                  </a:txBody>
                  <a:tcPr/>
                </a:tc>
                <a:tc>
                  <a:txBody>
                    <a:bodyPr/>
                    <a:lstStyle/>
                    <a:p>
                      <a:pPr algn="ctr"/>
                      <a:r>
                        <a:rPr lang="zh-TW" altLang="en-US" dirty="0" smtClean="0">
                          <a:latin typeface="標楷體" panose="03000509000000000000" pitchFamily="65" charset="-120"/>
                          <a:ea typeface="標楷體" panose="03000509000000000000" pitchFamily="65" charset="-120"/>
                        </a:rPr>
                        <a:t>營業稅</a:t>
                      </a:r>
                      <a:endParaRPr lang="zh-TW" altLang="en-US" dirty="0">
                        <a:latin typeface="標楷體" panose="03000509000000000000" pitchFamily="65" charset="-120"/>
                        <a:ea typeface="標楷體" panose="03000509000000000000" pitchFamily="65" charset="-120"/>
                      </a:endParaRPr>
                    </a:p>
                  </a:txBody>
                  <a:tcPr/>
                </a:tc>
                <a:tc>
                  <a:txBody>
                    <a:bodyPr/>
                    <a:lstStyle/>
                    <a:p>
                      <a:pPr algn="ctr"/>
                      <a:r>
                        <a:rPr lang="zh-TW" altLang="en-US" dirty="0" smtClean="0">
                          <a:latin typeface="標楷體" panose="03000509000000000000" pitchFamily="65" charset="-120"/>
                          <a:ea typeface="標楷體" panose="03000509000000000000" pitchFamily="65" charset="-120"/>
                        </a:rPr>
                        <a:t>函令</a:t>
                      </a:r>
                      <a:endParaRPr lang="zh-TW" altLang="en-US" dirty="0">
                        <a:latin typeface="標楷體" panose="03000509000000000000" pitchFamily="65" charset="-120"/>
                        <a:ea typeface="標楷體" panose="03000509000000000000" pitchFamily="65" charset="-120"/>
                      </a:endParaRPr>
                    </a:p>
                  </a:txBody>
                  <a:tcPr/>
                </a:tc>
              </a:tr>
              <a:tr h="546907">
                <a:tc>
                  <a:txBody>
                    <a:bodyPr/>
                    <a:lstStyle/>
                    <a:p>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稻米</a:t>
                      </a:r>
                      <a:r>
                        <a:rPr lang="zh-TW" altLang="zh-TW" sz="1600" b="0" kern="1200" dirty="0" smtClean="0">
                          <a:solidFill>
                            <a:schemeClr val="dk1"/>
                          </a:solidFill>
                          <a:latin typeface="標楷體" panose="03000509000000000000" pitchFamily="65" charset="-120"/>
                          <a:ea typeface="標楷體" panose="03000509000000000000" pitchFamily="65" charset="-120"/>
                          <a:cs typeface="+mn-cs"/>
                        </a:rPr>
                        <a:t>未經預糊化直接研成米穀粉之</a:t>
                      </a: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生粉</a:t>
                      </a:r>
                      <a:r>
                        <a:rPr lang="zh-TW" altLang="zh-TW" sz="1600" b="0" kern="1200" dirty="0" smtClean="0">
                          <a:solidFill>
                            <a:schemeClr val="dk1"/>
                          </a:solidFill>
                          <a:latin typeface="標楷體" panose="03000509000000000000" pitchFamily="65" charset="-120"/>
                          <a:ea typeface="標楷體" panose="03000509000000000000" pitchFamily="65" charset="-120"/>
                          <a:cs typeface="+mn-cs"/>
                        </a:rPr>
                        <a:t>，摻配於麵粉</a:t>
                      </a:r>
                      <a:endParaRPr lang="zh-TW" altLang="en-US" sz="1600" b="0" dirty="0">
                        <a:latin typeface="標楷體" panose="03000509000000000000" pitchFamily="65" charset="-120"/>
                        <a:ea typeface="標楷體" panose="03000509000000000000" pitchFamily="65" charset="-120"/>
                      </a:endParaRPr>
                    </a:p>
                  </a:txBody>
                  <a:tcPr/>
                </a:tc>
                <a:tc>
                  <a:txBody>
                    <a:bodyPr/>
                    <a:lstStyle/>
                    <a:p>
                      <a:pPr algn="ctr"/>
                      <a:r>
                        <a:rPr lang="en-US" altLang="zh-TW" sz="1600" b="1" dirty="0" smtClean="0">
                          <a:latin typeface="標楷體" panose="03000509000000000000" pitchFamily="65" charset="-120"/>
                          <a:ea typeface="標楷體" panose="03000509000000000000" pitchFamily="65" charset="-120"/>
                        </a:rPr>
                        <a:t>X</a:t>
                      </a:r>
                      <a:endParaRPr lang="zh-TW" altLang="en-US" sz="1600" b="1" dirty="0">
                        <a:latin typeface="標楷體" panose="03000509000000000000" pitchFamily="65" charset="-120"/>
                        <a:ea typeface="標楷體" panose="03000509000000000000" pitchFamily="65" charset="-120"/>
                      </a:endParaRPr>
                    </a:p>
                  </a:txBody>
                  <a:tcPr anchor="ctr"/>
                </a:tc>
                <a:tc rowSpan="2">
                  <a:txBody>
                    <a:bodyPr/>
                    <a:lstStyle/>
                    <a:p>
                      <a:r>
                        <a:rPr lang="zh-TW" altLang="zh-TW" sz="1400" kern="1200" dirty="0" smtClean="0">
                          <a:solidFill>
                            <a:schemeClr val="dk1"/>
                          </a:solidFill>
                          <a:latin typeface="標楷體" panose="03000509000000000000" pitchFamily="65" charset="-120"/>
                          <a:ea typeface="標楷體" panose="03000509000000000000" pitchFamily="65" charset="-120"/>
                          <a:cs typeface="+mn-cs"/>
                        </a:rPr>
                        <a:t>財政部１０１１１０１台財稅字第１０１００６５２４５０號令</a:t>
                      </a:r>
                      <a:endParaRPr lang="zh-TW" altLang="en-US" sz="1400" dirty="0">
                        <a:latin typeface="標楷體" panose="03000509000000000000" pitchFamily="65" charset="-120"/>
                        <a:ea typeface="標楷體" panose="03000509000000000000" pitchFamily="65" charset="-120"/>
                      </a:endParaRPr>
                    </a:p>
                  </a:txBody>
                  <a:tcPr/>
                </a:tc>
              </a:tr>
              <a:tr h="316630">
                <a:tc>
                  <a:txBody>
                    <a:bodyPr/>
                    <a:lstStyle/>
                    <a:p>
                      <a:r>
                        <a:rPr lang="zh-TW" altLang="zh-TW" sz="1600" kern="1200" dirty="0" smtClean="0">
                          <a:solidFill>
                            <a:schemeClr val="dk1"/>
                          </a:solidFill>
                          <a:latin typeface="標楷體" panose="03000509000000000000" pitchFamily="65" charset="-120"/>
                          <a:ea typeface="標楷體" panose="03000509000000000000" pitchFamily="65" charset="-120"/>
                          <a:cs typeface="+mn-cs"/>
                        </a:rPr>
                        <a:t>未預糊化水磨式</a:t>
                      </a: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糯米粉</a:t>
                      </a:r>
                      <a:endParaRPr lang="zh-TW" altLang="en-US" sz="1600" b="1" dirty="0">
                        <a:latin typeface="標楷體" panose="03000509000000000000" pitchFamily="65" charset="-120"/>
                        <a:ea typeface="標楷體" panose="03000509000000000000" pitchFamily="65" charset="-120"/>
                      </a:endParaRPr>
                    </a:p>
                  </a:txBody>
                  <a:tcPr/>
                </a:tc>
                <a:tc>
                  <a:txBody>
                    <a:bodyPr/>
                    <a:lstStyle/>
                    <a:p>
                      <a:pPr algn="ctr"/>
                      <a:r>
                        <a:rPr lang="en-US" altLang="zh-TW" sz="1600" b="1" dirty="0" smtClean="0">
                          <a:latin typeface="標楷體" panose="03000509000000000000" pitchFamily="65" charset="-120"/>
                          <a:ea typeface="標楷體" panose="03000509000000000000" pitchFamily="65" charset="-120"/>
                        </a:rPr>
                        <a:t>X</a:t>
                      </a:r>
                      <a:endParaRPr lang="zh-TW" altLang="en-US" sz="1600" b="1" dirty="0">
                        <a:latin typeface="標楷體" panose="03000509000000000000" pitchFamily="65" charset="-120"/>
                        <a:ea typeface="標楷體" panose="03000509000000000000" pitchFamily="65" charset="-120"/>
                      </a:endParaRPr>
                    </a:p>
                  </a:txBody>
                  <a:tcPr anchor="ctr"/>
                </a:tc>
                <a:tc vMerge="1">
                  <a:txBody>
                    <a:bodyPr/>
                    <a:lstStyle/>
                    <a:p>
                      <a:endParaRPr lang="zh-TW" altLang="en-US" dirty="0"/>
                    </a:p>
                  </a:txBody>
                  <a:tcPr/>
                </a:tc>
              </a:tr>
              <a:tr h="777183">
                <a:tc>
                  <a:txBody>
                    <a:bodyPr/>
                    <a:lstStyle/>
                    <a:p>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檸檬</a:t>
                      </a:r>
                      <a:r>
                        <a:rPr lang="zh-TW" altLang="zh-TW" sz="1600" b="0" kern="1200" dirty="0" smtClean="0">
                          <a:solidFill>
                            <a:schemeClr val="dk1"/>
                          </a:solidFill>
                          <a:latin typeface="標楷體" panose="03000509000000000000" pitchFamily="65" charset="-120"/>
                          <a:ea typeface="標楷體" panose="03000509000000000000" pitchFamily="65" charset="-120"/>
                          <a:cs typeface="+mn-cs"/>
                        </a:rPr>
                        <a:t>經簡易壓榨程序取得</a:t>
                      </a: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原汁</a:t>
                      </a:r>
                      <a:r>
                        <a:rPr lang="zh-TW" altLang="zh-TW" sz="1600" b="0" kern="1200" dirty="0" smtClean="0">
                          <a:solidFill>
                            <a:schemeClr val="dk1"/>
                          </a:solidFill>
                          <a:latin typeface="標楷體" panose="03000509000000000000" pitchFamily="65" charset="-120"/>
                          <a:ea typeface="標楷體" panose="03000509000000000000" pitchFamily="65" charset="-120"/>
                          <a:cs typeface="+mn-cs"/>
                        </a:rPr>
                        <a:t>以冷凍（藏）保鮮貯存</a:t>
                      </a:r>
                      <a:endParaRPr lang="zh-TW" altLang="en-US" sz="1600" b="0" dirty="0">
                        <a:latin typeface="標楷體" panose="03000509000000000000" pitchFamily="65" charset="-120"/>
                        <a:ea typeface="標楷體" panose="03000509000000000000" pitchFamily="65" charset="-120"/>
                      </a:endParaRPr>
                    </a:p>
                  </a:txBody>
                  <a:tcPr/>
                </a:tc>
                <a:tc>
                  <a:txBody>
                    <a:bodyPr/>
                    <a:lstStyle/>
                    <a:p>
                      <a:pPr algn="ctr"/>
                      <a:r>
                        <a:rPr lang="en-US" altLang="zh-TW" sz="1600" b="1" dirty="0" smtClean="0">
                          <a:latin typeface="標楷體" panose="03000509000000000000" pitchFamily="65" charset="-120"/>
                          <a:ea typeface="標楷體" panose="03000509000000000000" pitchFamily="65" charset="-120"/>
                        </a:rPr>
                        <a:t>X</a:t>
                      </a:r>
                      <a:endParaRPr lang="zh-TW" altLang="en-US" sz="1600" b="1" dirty="0">
                        <a:latin typeface="標楷體" panose="03000509000000000000" pitchFamily="65" charset="-120"/>
                        <a:ea typeface="標楷體" panose="03000509000000000000" pitchFamily="65" charset="-120"/>
                      </a:endParaRPr>
                    </a:p>
                  </a:txBody>
                  <a:tcPr anchor="ctr"/>
                </a:tc>
                <a:tc>
                  <a:txBody>
                    <a:bodyPr/>
                    <a:lstStyle/>
                    <a:p>
                      <a:r>
                        <a:rPr lang="zh-TW" altLang="zh-TW" sz="1400" kern="1200" dirty="0" smtClean="0">
                          <a:solidFill>
                            <a:schemeClr val="dk1"/>
                          </a:solidFill>
                          <a:latin typeface="標楷體" panose="03000509000000000000" pitchFamily="65" charset="-120"/>
                          <a:ea typeface="標楷體" panose="03000509000000000000" pitchFamily="65" charset="-120"/>
                          <a:cs typeface="+mn-cs"/>
                        </a:rPr>
                        <a:t>財政部１０１０１０６台財稅字第１０１００００１５２０號函</a:t>
                      </a:r>
                      <a:endParaRPr lang="zh-TW" altLang="en-US" sz="1400" dirty="0">
                        <a:latin typeface="標楷體" panose="03000509000000000000" pitchFamily="65" charset="-120"/>
                        <a:ea typeface="標楷體" panose="03000509000000000000" pitchFamily="65" charset="-120"/>
                      </a:endParaRPr>
                    </a:p>
                  </a:txBody>
                  <a:tcPr/>
                </a:tc>
              </a:tr>
              <a:tr h="514809">
                <a:tc>
                  <a:txBody>
                    <a:bodyPr/>
                    <a:lstStyle/>
                    <a:p>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觀賞用</a:t>
                      </a:r>
                      <a:r>
                        <a:rPr lang="zh-TW" altLang="zh-TW" sz="1600" b="0" kern="1200" dirty="0" smtClean="0">
                          <a:solidFill>
                            <a:schemeClr val="dk1"/>
                          </a:solidFill>
                          <a:latin typeface="標楷體" panose="03000509000000000000" pitchFamily="65" charset="-120"/>
                          <a:ea typeface="標楷體" panose="03000509000000000000" pitchFamily="65" charset="-120"/>
                          <a:cs typeface="+mn-cs"/>
                        </a:rPr>
                        <a:t>水族活體及水草</a:t>
                      </a:r>
                      <a:endParaRPr lang="zh-TW" altLang="en-US" sz="1600" b="0" dirty="0">
                        <a:latin typeface="標楷體" panose="03000509000000000000" pitchFamily="65" charset="-120"/>
                        <a:ea typeface="標楷體" panose="03000509000000000000" pitchFamily="65" charset="-120"/>
                      </a:endParaRPr>
                    </a:p>
                  </a:txBody>
                  <a:tcPr/>
                </a:tc>
                <a:tc>
                  <a:txBody>
                    <a:bodyPr/>
                    <a:lstStyle/>
                    <a:p>
                      <a:pPr algn="ctr"/>
                      <a:r>
                        <a:rPr lang="en-US" altLang="zh-TW" sz="1600" b="1" dirty="0" smtClean="0">
                          <a:latin typeface="標楷體" panose="03000509000000000000" pitchFamily="65" charset="-120"/>
                          <a:ea typeface="標楷體" panose="03000509000000000000" pitchFamily="65" charset="-120"/>
                        </a:rPr>
                        <a:t>X</a:t>
                      </a:r>
                      <a:endParaRPr lang="zh-TW" altLang="en-US" sz="1600" b="1" dirty="0">
                        <a:latin typeface="標楷體" panose="03000509000000000000" pitchFamily="65" charset="-120"/>
                        <a:ea typeface="標楷體" panose="03000509000000000000" pitchFamily="65" charset="-120"/>
                      </a:endParaRPr>
                    </a:p>
                  </a:txBody>
                  <a:tcPr anchor="ctr"/>
                </a:tc>
                <a:tc>
                  <a:txBody>
                    <a:bodyPr/>
                    <a:lstStyle/>
                    <a:p>
                      <a:r>
                        <a:rPr lang="zh-TW" altLang="zh-TW" sz="1400" kern="1200" dirty="0" smtClean="0">
                          <a:solidFill>
                            <a:schemeClr val="dk1"/>
                          </a:solidFill>
                          <a:latin typeface="標楷體" panose="03000509000000000000" pitchFamily="65" charset="-120"/>
                          <a:ea typeface="標楷體" panose="03000509000000000000" pitchFamily="65" charset="-120"/>
                          <a:cs typeface="+mn-cs"/>
                        </a:rPr>
                        <a:t>財政部１０００３２４台財稅字第１０００００４２４５０號令</a:t>
                      </a:r>
                      <a:endParaRPr lang="zh-TW" altLang="en-US" sz="1400" dirty="0">
                        <a:latin typeface="標楷體" panose="03000509000000000000" pitchFamily="65" charset="-120"/>
                        <a:ea typeface="標楷體" panose="03000509000000000000" pitchFamily="65" charset="-120"/>
                      </a:endParaRPr>
                    </a:p>
                  </a:txBody>
                  <a:tcPr/>
                </a:tc>
              </a:tr>
              <a:tr h="546907">
                <a:tc>
                  <a:txBody>
                    <a:bodyPr/>
                    <a:lstStyle/>
                    <a:p>
                      <a:r>
                        <a:rPr lang="zh-TW" altLang="zh-TW" sz="1600" b="0" kern="1200" dirty="0" smtClean="0">
                          <a:solidFill>
                            <a:schemeClr val="dk1"/>
                          </a:solidFill>
                          <a:latin typeface="標楷體" panose="03000509000000000000" pitchFamily="65" charset="-120"/>
                          <a:ea typeface="標楷體" panose="03000509000000000000" pitchFamily="65" charset="-120"/>
                          <a:cs typeface="+mn-cs"/>
                        </a:rPr>
                        <a:t>稻米</a:t>
                      </a: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混合包裝米</a:t>
                      </a:r>
                      <a:endParaRPr lang="zh-TW" altLang="en-US" sz="1600" b="1" dirty="0">
                        <a:latin typeface="標楷體" panose="03000509000000000000" pitchFamily="65" charset="-120"/>
                        <a:ea typeface="標楷體" panose="03000509000000000000" pitchFamily="65" charset="-120"/>
                      </a:endParaRPr>
                    </a:p>
                  </a:txBody>
                  <a:tcPr/>
                </a:tc>
                <a:tc>
                  <a:txBody>
                    <a:bodyPr/>
                    <a:lstStyle/>
                    <a:p>
                      <a:pPr algn="ctr"/>
                      <a:r>
                        <a:rPr lang="en-US" altLang="zh-TW" sz="1600" b="1" dirty="0" smtClean="0">
                          <a:latin typeface="標楷體" panose="03000509000000000000" pitchFamily="65" charset="-120"/>
                          <a:ea typeface="標楷體" panose="03000509000000000000" pitchFamily="65" charset="-120"/>
                        </a:rPr>
                        <a:t>X</a:t>
                      </a:r>
                      <a:endParaRPr lang="zh-TW" altLang="en-US" sz="1600" b="1" dirty="0">
                        <a:latin typeface="標楷體" panose="03000509000000000000" pitchFamily="65" charset="-120"/>
                        <a:ea typeface="標楷體" panose="03000509000000000000" pitchFamily="65" charset="-120"/>
                      </a:endParaRPr>
                    </a:p>
                  </a:txBody>
                  <a:tcPr anchor="ctr"/>
                </a:tc>
                <a:tc>
                  <a:txBody>
                    <a:bodyPr/>
                    <a:lstStyle/>
                    <a:p>
                      <a:r>
                        <a:rPr lang="zh-TW" altLang="zh-TW" sz="1400" kern="1200" dirty="0" smtClean="0">
                          <a:solidFill>
                            <a:schemeClr val="dk1"/>
                          </a:solidFill>
                          <a:latin typeface="標楷體" panose="03000509000000000000" pitchFamily="65" charset="-120"/>
                          <a:ea typeface="標楷體" panose="03000509000000000000" pitchFamily="65" charset="-120"/>
                          <a:cs typeface="+mn-cs"/>
                        </a:rPr>
                        <a:t>財政部９２１０１５台財稅第０９２０４５６８０３號</a:t>
                      </a:r>
                      <a:endParaRPr lang="zh-TW" altLang="en-US" sz="1400" dirty="0">
                        <a:latin typeface="標楷體" panose="03000509000000000000" pitchFamily="65" charset="-120"/>
                        <a:ea typeface="標楷體" panose="03000509000000000000" pitchFamily="65" charset="-120"/>
                      </a:endParaRPr>
                    </a:p>
                  </a:txBody>
                  <a:tcPr/>
                </a:tc>
              </a:tr>
              <a:tr h="527248">
                <a:tc>
                  <a:txBody>
                    <a:bodyPr/>
                    <a:lstStyle/>
                    <a:p>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糙米</a:t>
                      </a:r>
                      <a:r>
                        <a:rPr lang="zh-TW" altLang="zh-TW" sz="1600" kern="1200" dirty="0" smtClean="0">
                          <a:solidFill>
                            <a:schemeClr val="dk1"/>
                          </a:solidFill>
                          <a:latin typeface="標楷體" panose="03000509000000000000" pitchFamily="65" charset="-120"/>
                          <a:ea typeface="標楷體" panose="03000509000000000000" pitchFamily="65" charset="-120"/>
                          <a:cs typeface="+mn-cs"/>
                        </a:rPr>
                        <a:t>經泡水催芽乾燥之</a:t>
                      </a: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發芽米</a:t>
                      </a:r>
                      <a:endParaRPr lang="zh-TW" altLang="en-US" sz="1600" b="1" dirty="0">
                        <a:latin typeface="標楷體" panose="03000509000000000000" pitchFamily="65" charset="-120"/>
                        <a:ea typeface="標楷體" panose="03000509000000000000" pitchFamily="65" charset="-120"/>
                      </a:endParaRPr>
                    </a:p>
                  </a:txBody>
                  <a:tcPr/>
                </a:tc>
                <a:tc>
                  <a:txBody>
                    <a:bodyPr/>
                    <a:lstStyle/>
                    <a:p>
                      <a:pPr algn="ctr"/>
                      <a:r>
                        <a:rPr lang="en-US" altLang="zh-TW" sz="1600" b="1" dirty="0" smtClean="0">
                          <a:latin typeface="標楷體" panose="03000509000000000000" pitchFamily="65" charset="-120"/>
                          <a:ea typeface="標楷體" panose="03000509000000000000" pitchFamily="65" charset="-120"/>
                        </a:rPr>
                        <a:t>X</a:t>
                      </a:r>
                      <a:endParaRPr lang="zh-TW" altLang="en-US" sz="1600" b="1" dirty="0">
                        <a:latin typeface="標楷體" panose="03000509000000000000" pitchFamily="65" charset="-120"/>
                        <a:ea typeface="標楷體" panose="03000509000000000000" pitchFamily="65" charset="-120"/>
                      </a:endParaRPr>
                    </a:p>
                  </a:txBody>
                  <a:tcPr anchor="ctr"/>
                </a:tc>
                <a:tc>
                  <a:txBody>
                    <a:bodyPr/>
                    <a:lstStyle/>
                    <a:p>
                      <a:r>
                        <a:rPr lang="zh-TW" altLang="zh-TW" sz="1400" kern="1200" dirty="0" smtClean="0">
                          <a:solidFill>
                            <a:schemeClr val="dk1"/>
                          </a:solidFill>
                          <a:latin typeface="標楷體" panose="03000509000000000000" pitchFamily="65" charset="-120"/>
                          <a:ea typeface="標楷體" panose="03000509000000000000" pitchFamily="65" charset="-120"/>
                          <a:cs typeface="+mn-cs"/>
                        </a:rPr>
                        <a:t>財政部９１０９１９台財稅第０９１０４５５７６５號</a:t>
                      </a:r>
                      <a:endParaRPr lang="zh-TW" altLang="en-US" sz="1400" dirty="0">
                        <a:latin typeface="標楷體" panose="03000509000000000000" pitchFamily="65" charset="-120"/>
                        <a:ea typeface="標楷體" panose="03000509000000000000" pitchFamily="65" charset="-120"/>
                      </a:endParaRPr>
                    </a:p>
                  </a:txBody>
                  <a:tcPr/>
                </a:tc>
              </a:tr>
              <a:tr h="527248">
                <a:tc>
                  <a:txBody>
                    <a:bodyPr/>
                    <a:lstStyle/>
                    <a:p>
                      <a:r>
                        <a:rPr lang="zh-TW" altLang="zh-TW" sz="1600" b="0" kern="1200" dirty="0" smtClean="0">
                          <a:solidFill>
                            <a:schemeClr val="dk1"/>
                          </a:solidFill>
                          <a:latin typeface="標楷體" panose="03000509000000000000" pitchFamily="65" charset="-120"/>
                          <a:ea typeface="標楷體" panose="03000509000000000000" pitchFamily="65" charset="-120"/>
                          <a:cs typeface="+mn-cs"/>
                        </a:rPr>
                        <a:t>食用鹽</a:t>
                      </a:r>
                      <a:r>
                        <a:rPr lang="zh-TW" altLang="en-US" sz="1600" b="0" kern="1200" dirty="0" smtClean="0">
                          <a:solidFill>
                            <a:schemeClr val="dk1"/>
                          </a:solidFill>
                          <a:latin typeface="標楷體" panose="03000509000000000000" pitchFamily="65" charset="-120"/>
                          <a:ea typeface="標楷體" panose="03000509000000000000" pitchFamily="65" charset="-120"/>
                          <a:cs typeface="+mn-cs"/>
                        </a:rPr>
                        <a:t>，</a:t>
                      </a: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依規定價格銷售</a:t>
                      </a:r>
                      <a:endParaRPr lang="zh-TW" altLang="en-US" sz="1600" b="0" dirty="0">
                        <a:latin typeface="標楷體" panose="03000509000000000000" pitchFamily="65" charset="-120"/>
                        <a:ea typeface="標楷體" panose="03000509000000000000" pitchFamily="65" charset="-120"/>
                      </a:endParaRPr>
                    </a:p>
                  </a:txBody>
                  <a:tcPr/>
                </a:tc>
                <a:tc>
                  <a:txBody>
                    <a:bodyPr/>
                    <a:lstStyle/>
                    <a:p>
                      <a:pPr algn="ctr"/>
                      <a:r>
                        <a:rPr lang="en-US" altLang="zh-TW" sz="1600" b="1" dirty="0" smtClean="0">
                          <a:latin typeface="標楷體" panose="03000509000000000000" pitchFamily="65" charset="-120"/>
                          <a:ea typeface="標楷體" panose="03000509000000000000" pitchFamily="65" charset="-120"/>
                        </a:rPr>
                        <a:t>X</a:t>
                      </a:r>
                      <a:endParaRPr lang="zh-TW" altLang="en-US" sz="1600" b="1" dirty="0">
                        <a:latin typeface="標楷體" panose="03000509000000000000" pitchFamily="65" charset="-120"/>
                        <a:ea typeface="標楷體" panose="03000509000000000000" pitchFamily="65" charset="-120"/>
                      </a:endParaRPr>
                    </a:p>
                  </a:txBody>
                  <a:tcPr anchor="ctr"/>
                </a:tc>
                <a:tc>
                  <a:txBody>
                    <a:bodyPr/>
                    <a:lstStyle/>
                    <a:p>
                      <a:pPr algn="l">
                        <a:lnSpc>
                          <a:spcPct val="100000"/>
                        </a:lnSpc>
                        <a:spcAft>
                          <a:spcPts val="1200"/>
                        </a:spcAft>
                      </a:pPr>
                      <a:r>
                        <a:rPr lang="zh-TW" altLang="zh-TW" sz="1400" kern="1200" dirty="0" smtClean="0">
                          <a:solidFill>
                            <a:schemeClr val="dk1"/>
                          </a:solidFill>
                          <a:latin typeface="標楷體" panose="03000509000000000000" pitchFamily="65" charset="-120"/>
                          <a:ea typeface="標楷體" panose="03000509000000000000" pitchFamily="65" charset="-120"/>
                          <a:cs typeface="+mn-cs"/>
                        </a:rPr>
                        <a:t>財政部９１０３２６台財稅第０９１０４５１９５０號</a:t>
                      </a:r>
                    </a:p>
                  </a:txBody>
                  <a:tcPr marL="90000" marR="90000" marT="46800" marB="46800" anchor="ctr"/>
                </a:tc>
              </a:tr>
            </a:tbl>
          </a:graphicData>
        </a:graphic>
      </p:graphicFrame>
    </p:spTree>
    <p:extLst>
      <p:ext uri="{BB962C8B-B14F-4D97-AF65-F5344CB8AC3E}">
        <p14:creationId xmlns:p14="http://schemas.microsoft.com/office/powerpoint/2010/main" xmlns="" val="287935976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0" y="-27384"/>
            <a:ext cx="91440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600" b="1" dirty="0" smtClean="0">
                <a:latin typeface="標楷體" pitchFamily="65" charset="-120"/>
                <a:ea typeface="標楷體" pitchFamily="65" charset="-120"/>
              </a:rPr>
              <a:t>3.2</a:t>
            </a:r>
            <a:r>
              <a:rPr lang="zh-TW" altLang="en-US" sz="3600" b="1" dirty="0" smtClean="0">
                <a:latin typeface="標楷體" pitchFamily="65" charset="-120"/>
                <a:ea typeface="標楷體" pitchFamily="65" charset="-120"/>
              </a:rPr>
              <a:t>  農產品</a:t>
            </a:r>
            <a:r>
              <a:rPr lang="zh-TW" altLang="en-US" sz="3600" b="1" dirty="0">
                <a:latin typeface="標楷體" pitchFamily="65" charset="-120"/>
                <a:ea typeface="標楷體" pitchFamily="65" charset="-120"/>
              </a:rPr>
              <a:t>免營業稅之</a:t>
            </a:r>
            <a:r>
              <a:rPr lang="zh-TW" altLang="en-US" sz="3600" b="1" dirty="0" smtClean="0">
                <a:latin typeface="標楷體" pitchFamily="65" charset="-120"/>
                <a:ea typeface="標楷體" pitchFamily="65" charset="-120"/>
              </a:rPr>
              <a:t>適用範圍</a:t>
            </a:r>
            <a:r>
              <a:rPr lang="en-US" altLang="zh-TW" sz="3600" b="1" dirty="0" smtClean="0">
                <a:latin typeface="標楷體" pitchFamily="65" charset="-120"/>
                <a:ea typeface="標楷體" pitchFamily="65" charset="-120"/>
              </a:rPr>
              <a:t>(4/5)</a:t>
            </a:r>
            <a:endParaRPr lang="en-US" altLang="zh-TW" sz="4000" b="1" dirty="0" smtClean="0">
              <a:latin typeface="標楷體" pitchFamily="65" charset="-120"/>
              <a:ea typeface="標楷體" pitchFamily="65" charset="-120"/>
            </a:endParaRPr>
          </a:p>
        </p:txBody>
      </p:sp>
      <p:graphicFrame>
        <p:nvGraphicFramePr>
          <p:cNvPr id="6" name="表格 5"/>
          <p:cNvGraphicFramePr>
            <a:graphicFrameLocks noGrp="1"/>
          </p:cNvGraphicFramePr>
          <p:nvPr>
            <p:extLst>
              <p:ext uri="{D42A27DB-BD31-4B8C-83A1-F6EECF244321}">
                <p14:modId xmlns:p14="http://schemas.microsoft.com/office/powerpoint/2010/main" xmlns="" val="1390533044"/>
              </p:ext>
            </p:extLst>
          </p:nvPr>
        </p:nvGraphicFramePr>
        <p:xfrm>
          <a:off x="539552" y="1052737"/>
          <a:ext cx="8208912" cy="5242560"/>
        </p:xfrm>
        <a:graphic>
          <a:graphicData uri="http://schemas.openxmlformats.org/drawingml/2006/table">
            <a:tbl>
              <a:tblPr firstRow="1" bandRow="1">
                <a:tableStyleId>{5C22544A-7EE6-4342-B048-85BDC9FD1C3A}</a:tableStyleId>
              </a:tblPr>
              <a:tblGrid>
                <a:gridCol w="3817845"/>
                <a:gridCol w="1222715"/>
                <a:gridCol w="3168352"/>
              </a:tblGrid>
              <a:tr h="269454">
                <a:tc>
                  <a:txBody>
                    <a:bodyPr/>
                    <a:lstStyle/>
                    <a:p>
                      <a:pPr algn="ctr"/>
                      <a:r>
                        <a:rPr lang="zh-TW" altLang="en-US" dirty="0" smtClean="0">
                          <a:latin typeface="標楷體" panose="03000509000000000000" pitchFamily="65" charset="-120"/>
                          <a:ea typeface="標楷體" panose="03000509000000000000" pitchFamily="65" charset="-120"/>
                        </a:rPr>
                        <a:t>項目</a:t>
                      </a:r>
                      <a:endParaRPr lang="zh-TW" altLang="en-US" dirty="0">
                        <a:latin typeface="標楷體" panose="03000509000000000000" pitchFamily="65" charset="-120"/>
                        <a:ea typeface="標楷體" panose="03000509000000000000" pitchFamily="65" charset="-120"/>
                      </a:endParaRPr>
                    </a:p>
                  </a:txBody>
                  <a:tcPr/>
                </a:tc>
                <a:tc>
                  <a:txBody>
                    <a:bodyPr/>
                    <a:lstStyle/>
                    <a:p>
                      <a:pPr algn="ctr"/>
                      <a:r>
                        <a:rPr lang="zh-TW" altLang="en-US" dirty="0" smtClean="0">
                          <a:latin typeface="標楷體" panose="03000509000000000000" pitchFamily="65" charset="-120"/>
                          <a:ea typeface="標楷體" panose="03000509000000000000" pitchFamily="65" charset="-120"/>
                        </a:rPr>
                        <a:t>營業稅</a:t>
                      </a:r>
                      <a:endParaRPr lang="zh-TW" altLang="en-US" dirty="0">
                        <a:latin typeface="標楷體" panose="03000509000000000000" pitchFamily="65" charset="-120"/>
                        <a:ea typeface="標楷體" panose="03000509000000000000" pitchFamily="65" charset="-120"/>
                      </a:endParaRPr>
                    </a:p>
                  </a:txBody>
                  <a:tcPr/>
                </a:tc>
                <a:tc>
                  <a:txBody>
                    <a:bodyPr/>
                    <a:lstStyle/>
                    <a:p>
                      <a:pPr algn="ctr"/>
                      <a:r>
                        <a:rPr lang="zh-TW" altLang="en-US" dirty="0" smtClean="0">
                          <a:latin typeface="標楷體" panose="03000509000000000000" pitchFamily="65" charset="-120"/>
                          <a:ea typeface="標楷體" panose="03000509000000000000" pitchFamily="65" charset="-120"/>
                        </a:rPr>
                        <a:t>函令</a:t>
                      </a:r>
                      <a:endParaRPr lang="zh-TW" altLang="en-US" dirty="0">
                        <a:latin typeface="標楷體" panose="03000509000000000000" pitchFamily="65" charset="-120"/>
                        <a:ea typeface="標楷體" panose="03000509000000000000" pitchFamily="65" charset="-120"/>
                      </a:endParaRPr>
                    </a:p>
                  </a:txBody>
                  <a:tcPr/>
                </a:tc>
              </a:tr>
              <a:tr h="397695">
                <a:tc>
                  <a:txBody>
                    <a:bodyPr/>
                    <a:lstStyle/>
                    <a:p>
                      <a:r>
                        <a:rPr lang="zh-TW" altLang="en-US" sz="1600" b="0" dirty="0" smtClean="0">
                          <a:latin typeface="標楷體" panose="03000509000000000000" pitchFamily="65" charset="-120"/>
                          <a:ea typeface="標楷體" panose="03000509000000000000" pitchFamily="65" charset="-120"/>
                        </a:rPr>
                        <a:t>玉米粉，仍保持</a:t>
                      </a:r>
                      <a:r>
                        <a:rPr lang="zh-TW" altLang="en-US" sz="1600" b="1" dirty="0" smtClean="0">
                          <a:latin typeface="標楷體" panose="03000509000000000000" pitchFamily="65" charset="-120"/>
                          <a:ea typeface="標楷體" panose="03000509000000000000" pitchFamily="65" charset="-120"/>
                        </a:rPr>
                        <a:t>生粉</a:t>
                      </a:r>
                      <a:r>
                        <a:rPr lang="zh-TW" altLang="en-US" sz="1600" b="0" dirty="0" smtClean="0">
                          <a:latin typeface="標楷體" panose="03000509000000000000" pitchFamily="65" charset="-120"/>
                          <a:ea typeface="標楷體" panose="03000509000000000000" pitchFamily="65" charset="-120"/>
                        </a:rPr>
                        <a:t>性質者</a:t>
                      </a:r>
                      <a:endParaRPr lang="zh-TW" altLang="en-US" sz="1600" b="0" dirty="0">
                        <a:latin typeface="標楷體" panose="03000509000000000000" pitchFamily="65" charset="-120"/>
                        <a:ea typeface="標楷體" panose="03000509000000000000" pitchFamily="65" charset="-120"/>
                      </a:endParaRPr>
                    </a:p>
                  </a:txBody>
                  <a:tcPr/>
                </a:tc>
                <a:tc>
                  <a:txBody>
                    <a:bodyPr/>
                    <a:lstStyle/>
                    <a:p>
                      <a:pPr algn="ctr"/>
                      <a:r>
                        <a:rPr lang="en-US" altLang="zh-TW" sz="1600" b="1" dirty="0" smtClean="0">
                          <a:latin typeface="標楷體" panose="03000509000000000000" pitchFamily="65" charset="-120"/>
                          <a:ea typeface="標楷體" panose="03000509000000000000" pitchFamily="65" charset="-120"/>
                        </a:rPr>
                        <a:t>X</a:t>
                      </a:r>
                      <a:endParaRPr lang="zh-TW" altLang="en-US" sz="1600" b="1" dirty="0">
                        <a:latin typeface="標楷體" panose="03000509000000000000" pitchFamily="65" charset="-120"/>
                        <a:ea typeface="標楷體" panose="03000509000000000000" pitchFamily="65" charset="-120"/>
                      </a:endParaRPr>
                    </a:p>
                  </a:txBody>
                  <a:tcPr anchor="ctr"/>
                </a:tc>
                <a:tc>
                  <a:txBody>
                    <a:bodyPr/>
                    <a:lstStyle/>
                    <a:p>
                      <a:r>
                        <a:rPr lang="zh-TW" altLang="zh-TW" sz="1400" kern="1200" dirty="0" smtClean="0">
                          <a:solidFill>
                            <a:schemeClr val="dk1"/>
                          </a:solidFill>
                          <a:latin typeface="標楷體" panose="03000509000000000000" pitchFamily="65" charset="-120"/>
                          <a:ea typeface="標楷體" panose="03000509000000000000" pitchFamily="65" charset="-120"/>
                          <a:cs typeface="+mn-cs"/>
                        </a:rPr>
                        <a:t>財政部８４０７２０台財稅第８４１６３６４２２號</a:t>
                      </a:r>
                      <a:endParaRPr lang="zh-TW" altLang="en-US" sz="1400" kern="1200" dirty="0" smtClean="0">
                        <a:solidFill>
                          <a:schemeClr val="dk1"/>
                        </a:solidFill>
                        <a:latin typeface="標楷體" panose="03000509000000000000" pitchFamily="65" charset="-120"/>
                        <a:ea typeface="標楷體" panose="03000509000000000000" pitchFamily="65" charset="-120"/>
                        <a:cs typeface="+mn-cs"/>
                      </a:endParaRPr>
                    </a:p>
                  </a:txBody>
                  <a:tcPr/>
                </a:tc>
              </a:tr>
              <a:tr h="521618">
                <a:tc>
                  <a:txBody>
                    <a:bodyPr/>
                    <a:lstStyle/>
                    <a:p>
                      <a:r>
                        <a:rPr lang="zh-TW" altLang="zh-TW" sz="1600" kern="1200" dirty="0" smtClean="0">
                          <a:solidFill>
                            <a:schemeClr val="dk1"/>
                          </a:solidFill>
                          <a:latin typeface="標楷體" panose="03000509000000000000" pitchFamily="65" charset="-120"/>
                          <a:ea typeface="標楷體" panose="03000509000000000000" pitchFamily="65" charset="-120"/>
                          <a:cs typeface="+mn-cs"/>
                        </a:rPr>
                        <a:t>經</a:t>
                      </a: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乾燥處理</a:t>
                      </a:r>
                      <a:r>
                        <a:rPr lang="zh-TW" altLang="zh-TW" sz="1600" kern="1200" dirty="0" smtClean="0">
                          <a:solidFill>
                            <a:schemeClr val="dk1"/>
                          </a:solidFill>
                          <a:latin typeface="標楷體" panose="03000509000000000000" pitchFamily="65" charset="-120"/>
                          <a:ea typeface="標楷體" panose="03000509000000000000" pitchFamily="65" charset="-120"/>
                          <a:cs typeface="+mn-cs"/>
                        </a:rPr>
                        <a:t>之玉米、小米、高梁、綠豆、豌豆</a:t>
                      </a:r>
                      <a:r>
                        <a:rPr lang="zh-TW" altLang="en-US" sz="1600" kern="1200" dirty="0" smtClean="0">
                          <a:solidFill>
                            <a:schemeClr val="dk1"/>
                          </a:solidFill>
                          <a:latin typeface="標楷體" panose="03000509000000000000" pitchFamily="65" charset="-120"/>
                          <a:ea typeface="標楷體" panose="03000509000000000000" pitchFamily="65" charset="-120"/>
                          <a:cs typeface="+mn-cs"/>
                        </a:rPr>
                        <a:t>、薏仁</a:t>
                      </a:r>
                      <a:endParaRPr lang="zh-TW" altLang="en-US" sz="1600" b="0" dirty="0">
                        <a:latin typeface="標楷體" panose="03000509000000000000" pitchFamily="65" charset="-120"/>
                        <a:ea typeface="標楷體" panose="03000509000000000000" pitchFamily="65" charset="-120"/>
                      </a:endParaRPr>
                    </a:p>
                  </a:txBody>
                  <a:tcPr/>
                </a:tc>
                <a:tc>
                  <a:txBody>
                    <a:bodyPr/>
                    <a:lstStyle/>
                    <a:p>
                      <a:pPr algn="ctr"/>
                      <a:r>
                        <a:rPr lang="en-US" altLang="zh-TW" sz="1600" b="1" dirty="0" smtClean="0">
                          <a:latin typeface="標楷體" panose="03000509000000000000" pitchFamily="65" charset="-120"/>
                          <a:ea typeface="標楷體" panose="03000509000000000000" pitchFamily="65" charset="-120"/>
                        </a:rPr>
                        <a:t>X</a:t>
                      </a:r>
                      <a:endParaRPr lang="zh-TW" altLang="en-US" sz="1600" b="1" dirty="0">
                        <a:latin typeface="標楷體" panose="03000509000000000000" pitchFamily="65" charset="-120"/>
                        <a:ea typeface="標楷體" panose="03000509000000000000" pitchFamily="65" charset="-120"/>
                      </a:endParaRPr>
                    </a:p>
                  </a:txBody>
                  <a:tcPr anchor="ctr"/>
                </a:tc>
                <a:tc>
                  <a:txBody>
                    <a:bodyPr/>
                    <a:lstStyle/>
                    <a:p>
                      <a:r>
                        <a:rPr lang="zh-TW" altLang="zh-TW" sz="1400" kern="1200" dirty="0" smtClean="0">
                          <a:solidFill>
                            <a:schemeClr val="dk1"/>
                          </a:solidFill>
                          <a:latin typeface="標楷體" panose="03000509000000000000" pitchFamily="65" charset="-120"/>
                          <a:ea typeface="標楷體" panose="03000509000000000000" pitchFamily="65" charset="-120"/>
                          <a:cs typeface="+mn-cs"/>
                        </a:rPr>
                        <a:t>財政部８４０７１２台財稅第８４１６３３３２６號</a:t>
                      </a:r>
                      <a:r>
                        <a:rPr lang="en-US" altLang="zh-TW" sz="1400" kern="1200" dirty="0" smtClean="0">
                          <a:solidFill>
                            <a:schemeClr val="dk1"/>
                          </a:solidFill>
                          <a:latin typeface="標楷體" panose="03000509000000000000" pitchFamily="65" charset="-120"/>
                          <a:ea typeface="標楷體" panose="03000509000000000000" pitchFamily="65" charset="-120"/>
                          <a:cs typeface="+mn-cs"/>
                        </a:rPr>
                        <a:t>/</a:t>
                      </a:r>
                      <a:r>
                        <a:rPr lang="zh-TW" altLang="en-US" sz="1400" kern="1200" dirty="0" smtClean="0">
                          <a:solidFill>
                            <a:schemeClr val="dk1"/>
                          </a:solidFill>
                          <a:latin typeface="標楷體" panose="03000509000000000000" pitchFamily="65" charset="-120"/>
                          <a:ea typeface="標楷體" panose="03000509000000000000" pitchFamily="65" charset="-120"/>
                          <a:cs typeface="+mn-cs"/>
                        </a:rPr>
                        <a:t> </a:t>
                      </a:r>
                      <a:r>
                        <a:rPr lang="en-US" altLang="zh-TW" sz="1400" kern="1200" dirty="0" smtClean="0">
                          <a:solidFill>
                            <a:schemeClr val="dk1"/>
                          </a:solidFill>
                          <a:latin typeface="標楷體" panose="03000509000000000000" pitchFamily="65" charset="-120"/>
                          <a:ea typeface="標楷體" panose="03000509000000000000" pitchFamily="65" charset="-120"/>
                          <a:cs typeface="+mn-cs"/>
                        </a:rPr>
                        <a:t>財政部８４０６２９台財稅第８４１６３２４６１號</a:t>
                      </a:r>
                      <a:endParaRPr lang="zh-TW" altLang="en-US" sz="1400" dirty="0">
                        <a:latin typeface="標楷體" panose="03000509000000000000" pitchFamily="65" charset="-120"/>
                        <a:ea typeface="標楷體" panose="03000509000000000000" pitchFamily="65" charset="-120"/>
                      </a:endParaRPr>
                    </a:p>
                  </a:txBody>
                  <a:tcPr/>
                </a:tc>
              </a:tr>
              <a:tr h="412947">
                <a:tc>
                  <a:txBody>
                    <a:bodyPr/>
                    <a:lstStyle/>
                    <a:p>
                      <a:r>
                        <a:rPr lang="zh-TW" altLang="zh-TW" sz="1600" kern="1200" dirty="0" smtClean="0">
                          <a:solidFill>
                            <a:schemeClr val="dk1"/>
                          </a:solidFill>
                          <a:latin typeface="標楷體" panose="03000509000000000000" pitchFamily="65" charset="-120"/>
                          <a:ea typeface="標楷體" panose="03000509000000000000" pitchFamily="65" charset="-120"/>
                          <a:cs typeface="+mn-cs"/>
                        </a:rPr>
                        <a:t>硫酸銅、磷酸二鈣兩項貨品，如其係供作</a:t>
                      </a: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飼料使用</a:t>
                      </a:r>
                      <a:endParaRPr lang="zh-TW" altLang="en-US" sz="1600" b="1" dirty="0">
                        <a:latin typeface="標楷體" panose="03000509000000000000" pitchFamily="65" charset="-120"/>
                        <a:ea typeface="標楷體" panose="03000509000000000000" pitchFamily="65" charset="-120"/>
                      </a:endParaRPr>
                    </a:p>
                  </a:txBody>
                  <a:tcPr/>
                </a:tc>
                <a:tc>
                  <a:txBody>
                    <a:bodyPr/>
                    <a:lstStyle/>
                    <a:p>
                      <a:pPr algn="ctr"/>
                      <a:r>
                        <a:rPr lang="en-US" altLang="zh-TW" sz="1600" b="1" dirty="0" smtClean="0">
                          <a:latin typeface="標楷體" panose="03000509000000000000" pitchFamily="65" charset="-120"/>
                          <a:ea typeface="標楷體" panose="03000509000000000000" pitchFamily="65" charset="-120"/>
                        </a:rPr>
                        <a:t>X</a:t>
                      </a:r>
                      <a:endParaRPr lang="zh-TW" altLang="en-US" sz="1600" b="1" dirty="0">
                        <a:latin typeface="標楷體" panose="03000509000000000000" pitchFamily="65" charset="-120"/>
                        <a:ea typeface="標楷體" panose="03000509000000000000" pitchFamily="65" charset="-120"/>
                      </a:endParaRPr>
                    </a:p>
                  </a:txBody>
                  <a:tcPr anchor="ctr"/>
                </a:tc>
                <a:tc>
                  <a:txBody>
                    <a:bodyPr/>
                    <a:lstStyle/>
                    <a:p>
                      <a:r>
                        <a:rPr lang="en-US" altLang="zh-TW" sz="1400" kern="1200" dirty="0" smtClean="0">
                          <a:solidFill>
                            <a:schemeClr val="dk1"/>
                          </a:solidFill>
                          <a:latin typeface="標楷體" panose="03000509000000000000" pitchFamily="65" charset="-120"/>
                          <a:ea typeface="標楷體" panose="03000509000000000000" pitchFamily="65" charset="-120"/>
                          <a:cs typeface="+mn-cs"/>
                        </a:rPr>
                        <a:t>財政部８４０５２５台財稅第８４１６２６１７６號</a:t>
                      </a:r>
                      <a:endParaRPr lang="zh-TW" altLang="en-US" sz="1400" dirty="0">
                        <a:latin typeface="標楷體" panose="03000509000000000000" pitchFamily="65" charset="-120"/>
                        <a:ea typeface="標楷體" panose="03000509000000000000" pitchFamily="65" charset="-120"/>
                      </a:endParaRPr>
                    </a:p>
                  </a:txBody>
                  <a:tcPr/>
                </a:tc>
              </a:tr>
              <a:tr h="412947">
                <a:tc>
                  <a:txBody>
                    <a:bodyPr/>
                    <a:lstStyle/>
                    <a:p>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冷凍蔬菜</a:t>
                      </a:r>
                      <a:r>
                        <a:rPr lang="zh-TW" altLang="zh-TW" sz="1600" b="0" kern="1200" dirty="0" smtClean="0">
                          <a:solidFill>
                            <a:schemeClr val="dk1"/>
                          </a:solidFill>
                          <a:latin typeface="標楷體" panose="03000509000000000000" pitchFamily="65" charset="-120"/>
                          <a:ea typeface="標楷體" panose="03000509000000000000" pitchFamily="65" charset="-120"/>
                          <a:cs typeface="+mn-cs"/>
                        </a:rPr>
                        <a:t>如需經</a:t>
                      </a: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殺菁</a:t>
                      </a:r>
                      <a:r>
                        <a:rPr lang="zh-TW" altLang="zh-TW" sz="1600" b="0" kern="1200" dirty="0" smtClean="0">
                          <a:solidFill>
                            <a:schemeClr val="dk1"/>
                          </a:solidFill>
                          <a:latin typeface="標楷體" panose="03000509000000000000" pitchFamily="65" charset="-120"/>
                          <a:ea typeface="標楷體" panose="03000509000000000000" pitchFamily="65" charset="-120"/>
                          <a:cs typeface="+mn-cs"/>
                        </a:rPr>
                        <a:t>處理且未變更其原始性質</a:t>
                      </a:r>
                      <a:endParaRPr lang="zh-TW" altLang="en-US" sz="1600" b="0" dirty="0">
                        <a:latin typeface="標楷體" panose="03000509000000000000" pitchFamily="65" charset="-120"/>
                        <a:ea typeface="標楷體" panose="03000509000000000000" pitchFamily="65" charset="-120"/>
                      </a:endParaRPr>
                    </a:p>
                  </a:txBody>
                  <a:tcPr/>
                </a:tc>
                <a:tc>
                  <a:txBody>
                    <a:bodyPr/>
                    <a:lstStyle/>
                    <a:p>
                      <a:pPr algn="ctr"/>
                      <a:r>
                        <a:rPr lang="en-US" altLang="zh-TW" sz="1400" b="1" dirty="0" smtClean="0">
                          <a:latin typeface="標楷體" panose="03000509000000000000" pitchFamily="65" charset="-120"/>
                          <a:ea typeface="標楷體" panose="03000509000000000000" pitchFamily="65" charset="-120"/>
                        </a:rPr>
                        <a:t>X</a:t>
                      </a:r>
                      <a:endParaRPr lang="zh-TW" altLang="en-US" sz="1400" b="1" dirty="0">
                        <a:latin typeface="標楷體" panose="03000509000000000000" pitchFamily="65" charset="-120"/>
                        <a:ea typeface="標楷體" panose="03000509000000000000" pitchFamily="65" charset="-120"/>
                      </a:endParaRPr>
                    </a:p>
                  </a:txBody>
                  <a:tcPr anchor="ctr"/>
                </a:tc>
                <a:tc>
                  <a:txBody>
                    <a:bodyPr/>
                    <a:lstStyle/>
                    <a:p>
                      <a:r>
                        <a:rPr lang="en-US" altLang="zh-TW" sz="1400" kern="1200" dirty="0" smtClean="0">
                          <a:solidFill>
                            <a:schemeClr val="dk1"/>
                          </a:solidFill>
                          <a:latin typeface="標楷體" panose="03000509000000000000" pitchFamily="65" charset="-120"/>
                          <a:ea typeface="標楷體" panose="03000509000000000000" pitchFamily="65" charset="-120"/>
                          <a:cs typeface="+mn-cs"/>
                        </a:rPr>
                        <a:t>財政部８４０３２８台財稅第８４１６１４３１３號</a:t>
                      </a:r>
                      <a:endParaRPr lang="zh-TW" altLang="en-US" sz="1400" dirty="0">
                        <a:latin typeface="標楷體" panose="03000509000000000000" pitchFamily="65" charset="-120"/>
                        <a:ea typeface="標楷體" panose="03000509000000000000" pitchFamily="65" charset="-120"/>
                      </a:endParaRPr>
                    </a:p>
                  </a:txBody>
                  <a:tcPr/>
                </a:tc>
              </a:tr>
              <a:tr h="410768">
                <a:tc>
                  <a:txBody>
                    <a:bodyPr/>
                    <a:lstStyle/>
                    <a:p>
                      <a:r>
                        <a:rPr lang="zh-TW" altLang="zh-TW" sz="1600" kern="1200" dirty="0" smtClean="0">
                          <a:solidFill>
                            <a:schemeClr val="dk1"/>
                          </a:solidFill>
                          <a:latin typeface="標楷體" panose="03000509000000000000" pitchFamily="65" charset="-120"/>
                          <a:ea typeface="標楷體" panose="03000509000000000000" pitchFamily="65" charset="-120"/>
                          <a:cs typeface="+mn-cs"/>
                        </a:rPr>
                        <a:t>帶殼或不帶殼之</a:t>
                      </a: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龍眼乾</a:t>
                      </a:r>
                      <a:endParaRPr lang="zh-TW" altLang="en-US" sz="1600" b="1" dirty="0">
                        <a:latin typeface="標楷體" panose="03000509000000000000" pitchFamily="65" charset="-120"/>
                        <a:ea typeface="標楷體" panose="03000509000000000000" pitchFamily="65" charset="-120"/>
                      </a:endParaRPr>
                    </a:p>
                  </a:txBody>
                  <a:tcPr/>
                </a:tc>
                <a:tc>
                  <a:txBody>
                    <a:bodyPr/>
                    <a:lstStyle/>
                    <a:p>
                      <a:pPr algn="ctr"/>
                      <a:r>
                        <a:rPr lang="en-US" altLang="zh-TW" sz="1600" b="1" dirty="0" smtClean="0">
                          <a:latin typeface="標楷體" panose="03000509000000000000" pitchFamily="65" charset="-120"/>
                          <a:ea typeface="標楷體" panose="03000509000000000000" pitchFamily="65" charset="-120"/>
                        </a:rPr>
                        <a:t>V</a:t>
                      </a:r>
                      <a:endParaRPr lang="zh-TW" altLang="en-US" sz="1600" b="1" dirty="0">
                        <a:latin typeface="標楷體" panose="03000509000000000000" pitchFamily="65" charset="-120"/>
                        <a:ea typeface="標楷體" panose="03000509000000000000" pitchFamily="65" charset="-120"/>
                      </a:endParaRPr>
                    </a:p>
                  </a:txBody>
                  <a:tcPr anchor="ctr"/>
                </a:tc>
                <a:tc>
                  <a:txBody>
                    <a:bodyPr/>
                    <a:lstStyle/>
                    <a:p>
                      <a:r>
                        <a:rPr lang="zh-TW" altLang="zh-TW" sz="1400" kern="1200" dirty="0" smtClean="0">
                          <a:solidFill>
                            <a:schemeClr val="dk1"/>
                          </a:solidFill>
                          <a:latin typeface="標楷體" panose="03000509000000000000" pitchFamily="65" charset="-120"/>
                          <a:ea typeface="標楷體" panose="03000509000000000000" pitchFamily="65" charset="-120"/>
                          <a:cs typeface="+mn-cs"/>
                        </a:rPr>
                        <a:t>財政部９１０２１９台財稅第０９１０４５１１１０號</a:t>
                      </a:r>
                      <a:endParaRPr lang="zh-TW" altLang="en-US" sz="1400" dirty="0">
                        <a:latin typeface="標楷體" panose="03000509000000000000" pitchFamily="65" charset="-120"/>
                        <a:ea typeface="標楷體" panose="03000509000000000000" pitchFamily="65" charset="-120"/>
                      </a:endParaRPr>
                    </a:p>
                  </a:txBody>
                  <a:tcPr/>
                </a:tc>
              </a:tr>
              <a:tr h="369479">
                <a:tc>
                  <a:txBody>
                    <a:bodyPr/>
                    <a:lstStyle/>
                    <a:p>
                      <a:r>
                        <a:rPr lang="zh-TW" altLang="zh-TW" sz="1600" kern="1200" dirty="0" smtClean="0">
                          <a:solidFill>
                            <a:schemeClr val="dk1"/>
                          </a:solidFill>
                          <a:latin typeface="標楷體" panose="03000509000000000000" pitchFamily="65" charset="-120"/>
                          <a:ea typeface="標楷體" panose="03000509000000000000" pitchFamily="65" charset="-120"/>
                          <a:cs typeface="+mn-cs"/>
                        </a:rPr>
                        <a:t>曬乾或風乾處理之</a:t>
                      </a: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魷魚干</a:t>
                      </a:r>
                      <a:endParaRPr lang="zh-TW" altLang="en-US" sz="1600" b="1" dirty="0">
                        <a:latin typeface="標楷體" panose="03000509000000000000" pitchFamily="65" charset="-120"/>
                        <a:ea typeface="標楷體" panose="03000509000000000000" pitchFamily="65" charset="-12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600" b="1" dirty="0" smtClean="0">
                          <a:latin typeface="標楷體" panose="03000509000000000000" pitchFamily="65" charset="-120"/>
                          <a:ea typeface="標楷體" panose="03000509000000000000" pitchFamily="65" charset="-120"/>
                        </a:rPr>
                        <a:t>V</a:t>
                      </a:r>
                      <a:endParaRPr lang="zh-TW" altLang="en-US" sz="1600" b="1" dirty="0" smtClean="0">
                        <a:latin typeface="標楷體" panose="03000509000000000000" pitchFamily="65" charset="-120"/>
                        <a:ea typeface="標楷體" panose="03000509000000000000" pitchFamily="65" charset="-120"/>
                      </a:endParaRPr>
                    </a:p>
                  </a:txBody>
                  <a:tcPr anchor="ctr"/>
                </a:tc>
                <a:tc>
                  <a:txBody>
                    <a:bodyPr/>
                    <a:lstStyle/>
                    <a:p>
                      <a:r>
                        <a:rPr lang="zh-TW" altLang="zh-TW" sz="1400" kern="1200" dirty="0" smtClean="0">
                          <a:solidFill>
                            <a:schemeClr val="dk1"/>
                          </a:solidFill>
                          <a:latin typeface="標楷體" panose="03000509000000000000" pitchFamily="65" charset="-120"/>
                          <a:ea typeface="標楷體" panose="03000509000000000000" pitchFamily="65" charset="-120"/>
                          <a:cs typeface="+mn-cs"/>
                        </a:rPr>
                        <a:t>財政部８６１０３０台財稅第８６１９２２６３４號</a:t>
                      </a:r>
                      <a:endParaRPr lang="zh-TW" altLang="en-US" sz="1400" dirty="0">
                        <a:latin typeface="標楷體" panose="03000509000000000000" pitchFamily="65" charset="-120"/>
                        <a:ea typeface="標楷體" panose="03000509000000000000" pitchFamily="65" charset="-120"/>
                      </a:endParaRPr>
                    </a:p>
                  </a:txBody>
                  <a:tcPr/>
                </a:tc>
              </a:tr>
              <a:tr h="369493">
                <a:tc>
                  <a:txBody>
                    <a:bodyPr/>
                    <a:lstStyle/>
                    <a:p>
                      <a:r>
                        <a:rPr lang="zh-TW" altLang="zh-TW" sz="1600" kern="1200" dirty="0" smtClean="0">
                          <a:solidFill>
                            <a:schemeClr val="dk1"/>
                          </a:solidFill>
                          <a:latin typeface="標楷體" panose="03000509000000000000" pitchFamily="65" charset="-120"/>
                          <a:ea typeface="標楷體" panose="03000509000000000000" pitchFamily="65" charset="-120"/>
                          <a:cs typeface="+mn-cs"/>
                        </a:rPr>
                        <a:t>經加鹽及日曬或烘乾處理之</a:t>
                      </a: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烏魚子</a:t>
                      </a:r>
                      <a:endParaRPr lang="zh-TW" altLang="en-US" sz="1600" b="1" dirty="0">
                        <a:latin typeface="標楷體" panose="03000509000000000000" pitchFamily="65" charset="-120"/>
                        <a:ea typeface="標楷體" panose="03000509000000000000" pitchFamily="65" charset="-120"/>
                      </a:endParaRPr>
                    </a:p>
                  </a:txBody>
                  <a:tcPr/>
                </a:tc>
                <a:tc>
                  <a:txBody>
                    <a:bodyPr/>
                    <a:lstStyle/>
                    <a:p>
                      <a:pPr algn="ctr"/>
                      <a:r>
                        <a:rPr lang="en-US" altLang="zh-TW" sz="1600" b="1" dirty="0" smtClean="0">
                          <a:latin typeface="標楷體" panose="03000509000000000000" pitchFamily="65" charset="-120"/>
                          <a:ea typeface="標楷體" panose="03000509000000000000" pitchFamily="65" charset="-120"/>
                        </a:rPr>
                        <a:t>V</a:t>
                      </a:r>
                      <a:endParaRPr lang="zh-TW" altLang="en-US" sz="1600" b="1" dirty="0">
                        <a:latin typeface="標楷體" panose="03000509000000000000" pitchFamily="65" charset="-120"/>
                        <a:ea typeface="標楷體" panose="03000509000000000000" pitchFamily="65" charset="-120"/>
                      </a:endParaRPr>
                    </a:p>
                  </a:txBody>
                  <a:tcPr anchor="ctr"/>
                </a:tc>
                <a:tc>
                  <a:txBody>
                    <a:bodyPr/>
                    <a:lstStyle/>
                    <a:p>
                      <a:r>
                        <a:rPr lang="zh-TW" altLang="zh-TW" sz="1400" kern="1200" dirty="0" smtClean="0">
                          <a:solidFill>
                            <a:schemeClr val="dk1"/>
                          </a:solidFill>
                          <a:latin typeface="標楷體" panose="03000509000000000000" pitchFamily="65" charset="-120"/>
                          <a:ea typeface="標楷體" panose="03000509000000000000" pitchFamily="65" charset="-120"/>
                          <a:cs typeface="+mn-cs"/>
                        </a:rPr>
                        <a:t>財政部８５０１１７台財稅第８５１８９２６２１號</a:t>
                      </a:r>
                      <a:endParaRPr lang="zh-TW" altLang="en-US" sz="1400" dirty="0">
                        <a:latin typeface="標楷體" panose="03000509000000000000" pitchFamily="65" charset="-120"/>
                        <a:ea typeface="標楷體" panose="03000509000000000000" pitchFamily="65" charset="-120"/>
                      </a:endParaRPr>
                    </a:p>
                  </a:txBody>
                  <a:tcPr/>
                </a:tc>
              </a:tr>
              <a:tr h="652022">
                <a:tc>
                  <a:txBody>
                    <a:bodyPr/>
                    <a:lstStyle/>
                    <a:p>
                      <a:r>
                        <a:rPr lang="zh-TW" altLang="zh-TW" sz="1800" kern="1200" dirty="0" smtClean="0">
                          <a:solidFill>
                            <a:schemeClr val="dk1"/>
                          </a:solidFill>
                          <a:latin typeface="標楷體" panose="03000509000000000000" pitchFamily="65" charset="-120"/>
                          <a:ea typeface="標楷體" panose="03000509000000000000" pitchFamily="65" charset="-120"/>
                          <a:cs typeface="+mn-cs"/>
                        </a:rPr>
                        <a:t>經乾燥</a:t>
                      </a:r>
                      <a:r>
                        <a:rPr lang="zh-TW" altLang="zh-TW" sz="1800" b="1" kern="1200" dirty="0" smtClean="0">
                          <a:solidFill>
                            <a:schemeClr val="dk1"/>
                          </a:solidFill>
                          <a:latin typeface="標楷體" panose="03000509000000000000" pitchFamily="65" charset="-120"/>
                          <a:ea typeface="標楷體" panose="03000509000000000000" pitchFamily="65" charset="-120"/>
                          <a:cs typeface="+mn-cs"/>
                        </a:rPr>
                        <a:t>供榨油用之茶籽</a:t>
                      </a:r>
                      <a:r>
                        <a:rPr lang="zh-TW" altLang="en-US" sz="1800" b="0" kern="1200" dirty="0" smtClean="0">
                          <a:solidFill>
                            <a:schemeClr val="dk1"/>
                          </a:solidFill>
                          <a:latin typeface="標楷體" panose="03000509000000000000" pitchFamily="65" charset="-120"/>
                          <a:ea typeface="標楷體" panose="03000509000000000000" pitchFamily="65" charset="-120"/>
                          <a:cs typeface="+mn-cs"/>
                        </a:rPr>
                        <a:t>；</a:t>
                      </a:r>
                      <a:r>
                        <a:rPr lang="zh-TW" altLang="zh-TW" sz="1800" kern="1200" dirty="0" smtClean="0">
                          <a:solidFill>
                            <a:schemeClr val="dk1"/>
                          </a:solidFill>
                          <a:latin typeface="標楷體" panose="03000509000000000000" pitchFamily="65" charset="-120"/>
                          <a:ea typeface="標楷體" panose="03000509000000000000" pitchFamily="65" charset="-120"/>
                          <a:cs typeface="+mn-cs"/>
                        </a:rPr>
                        <a:t>乾燥之</a:t>
                      </a: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芝麻、黑瓜子</a:t>
                      </a:r>
                      <a:r>
                        <a:rPr lang="en-US" altLang="zh-TW" sz="1600" b="0" kern="1200" dirty="0" smtClean="0">
                          <a:solidFill>
                            <a:schemeClr val="dk1"/>
                          </a:solidFill>
                          <a:latin typeface="標楷體" panose="03000509000000000000" pitchFamily="65" charset="-120"/>
                          <a:ea typeface="標楷體" panose="03000509000000000000" pitchFamily="65" charset="-120"/>
                          <a:cs typeface="+mn-cs"/>
                        </a:rPr>
                        <a:t>(</a:t>
                      </a:r>
                      <a:r>
                        <a:rPr lang="zh-TW" altLang="zh-TW" sz="1800" b="0" kern="1200" dirty="0" smtClean="0">
                          <a:solidFill>
                            <a:schemeClr val="dk1"/>
                          </a:solidFill>
                          <a:latin typeface="標楷體" panose="03000509000000000000" pitchFamily="65" charset="-120"/>
                          <a:ea typeface="標楷體" panose="03000509000000000000" pitchFamily="65" charset="-120"/>
                          <a:cs typeface="+mn-cs"/>
                        </a:rPr>
                        <a:t>非屬具活力且供種植使用之種子</a:t>
                      </a:r>
                      <a:r>
                        <a:rPr lang="en-US" altLang="zh-TW" sz="1600" b="0" kern="1200" dirty="0" smtClean="0">
                          <a:solidFill>
                            <a:schemeClr val="dk1"/>
                          </a:solidFill>
                          <a:latin typeface="標楷體" panose="03000509000000000000" pitchFamily="65" charset="-120"/>
                          <a:ea typeface="標楷體" panose="03000509000000000000" pitchFamily="65" charset="-120"/>
                          <a:cs typeface="+mn-cs"/>
                        </a:rPr>
                        <a:t>) </a:t>
                      </a:r>
                      <a:r>
                        <a:rPr lang="zh-TW" altLang="en-US" sz="1600" b="0" kern="1200" dirty="0" smtClean="0">
                          <a:solidFill>
                            <a:schemeClr val="dk1"/>
                          </a:solidFill>
                          <a:latin typeface="標楷體" panose="03000509000000000000" pitchFamily="65" charset="-120"/>
                          <a:ea typeface="標楷體" panose="03000509000000000000" pitchFamily="65" charset="-120"/>
                          <a:cs typeface="+mn-cs"/>
                        </a:rPr>
                        <a:t>；</a:t>
                      </a:r>
                      <a:r>
                        <a:rPr lang="zh-TW" altLang="zh-TW" sz="1600" kern="1200" dirty="0" smtClean="0">
                          <a:solidFill>
                            <a:schemeClr val="dk1"/>
                          </a:solidFill>
                          <a:latin typeface="標楷體" panose="03000509000000000000" pitchFamily="65" charset="-120"/>
                          <a:ea typeface="標楷體" panose="03000509000000000000" pitchFamily="65" charset="-120"/>
                          <a:cs typeface="+mn-cs"/>
                        </a:rPr>
                        <a:t>經乾燥處理之葵花子</a:t>
                      </a:r>
                      <a:endParaRPr lang="zh-TW" altLang="en-US" sz="1600" b="0" dirty="0">
                        <a:latin typeface="標楷體" panose="03000509000000000000" pitchFamily="65" charset="-120"/>
                        <a:ea typeface="標楷體" panose="03000509000000000000" pitchFamily="65" charset="-120"/>
                      </a:endParaRPr>
                    </a:p>
                  </a:txBody>
                  <a:tcPr/>
                </a:tc>
                <a:tc>
                  <a:txBody>
                    <a:bodyPr/>
                    <a:lstStyle/>
                    <a:p>
                      <a:pPr algn="ctr"/>
                      <a:r>
                        <a:rPr lang="en-US" altLang="zh-TW" sz="1600" b="1" dirty="0" smtClean="0">
                          <a:latin typeface="標楷體" panose="03000509000000000000" pitchFamily="65" charset="-120"/>
                          <a:ea typeface="標楷體" panose="03000509000000000000" pitchFamily="65" charset="-120"/>
                        </a:rPr>
                        <a:t>V</a:t>
                      </a:r>
                      <a:endParaRPr lang="zh-TW" altLang="en-US" sz="1600" b="1" dirty="0">
                        <a:latin typeface="標楷體" panose="03000509000000000000" pitchFamily="65" charset="-120"/>
                        <a:ea typeface="標楷體" panose="03000509000000000000" pitchFamily="65" charset="-120"/>
                      </a:endParaRPr>
                    </a:p>
                  </a:txBody>
                  <a:tcPr anchor="ctr"/>
                </a:tc>
                <a:tc>
                  <a:txBody>
                    <a:bodyPr/>
                    <a:lstStyle/>
                    <a:p>
                      <a:r>
                        <a:rPr lang="zh-TW" altLang="zh-TW" sz="1400" kern="1200" dirty="0" smtClean="0">
                          <a:solidFill>
                            <a:schemeClr val="dk1"/>
                          </a:solidFill>
                          <a:latin typeface="標楷體" panose="03000509000000000000" pitchFamily="65" charset="-120"/>
                          <a:ea typeface="標楷體" panose="03000509000000000000" pitchFamily="65" charset="-120"/>
                          <a:cs typeface="+mn-cs"/>
                        </a:rPr>
                        <a:t>財政部８４０８１２台財稅第８４１６４１５４１號</a:t>
                      </a:r>
                      <a:endParaRPr lang="zh-TW" altLang="en-US" sz="1400" dirty="0">
                        <a:latin typeface="標楷體" panose="03000509000000000000" pitchFamily="65" charset="-120"/>
                        <a:ea typeface="標楷體" panose="03000509000000000000" pitchFamily="65" charset="-120"/>
                      </a:endParaRPr>
                    </a:p>
                  </a:txBody>
                  <a:tcPr/>
                </a:tc>
              </a:tr>
            </a:tbl>
          </a:graphicData>
        </a:graphic>
      </p:graphicFrame>
    </p:spTree>
    <p:extLst>
      <p:ext uri="{BB962C8B-B14F-4D97-AF65-F5344CB8AC3E}">
        <p14:creationId xmlns:p14="http://schemas.microsoft.com/office/powerpoint/2010/main" xmlns="" val="144469836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0" y="44624"/>
            <a:ext cx="91440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600" b="1" dirty="0" smtClean="0">
                <a:latin typeface="標楷體" pitchFamily="65" charset="-120"/>
                <a:ea typeface="標楷體" pitchFamily="65" charset="-120"/>
              </a:rPr>
              <a:t>3.2</a:t>
            </a:r>
            <a:r>
              <a:rPr lang="zh-TW" altLang="en-US" sz="3600" b="1" dirty="0" smtClean="0">
                <a:latin typeface="標楷體" pitchFamily="65" charset="-120"/>
                <a:ea typeface="標楷體" pitchFamily="65" charset="-120"/>
              </a:rPr>
              <a:t>  農產品</a:t>
            </a:r>
            <a:r>
              <a:rPr lang="zh-TW" altLang="en-US" sz="3600" b="1" dirty="0">
                <a:latin typeface="標楷體" pitchFamily="65" charset="-120"/>
                <a:ea typeface="標楷體" pitchFamily="65" charset="-120"/>
              </a:rPr>
              <a:t>免營業稅之</a:t>
            </a:r>
            <a:r>
              <a:rPr lang="zh-TW" altLang="en-US" sz="3600" b="1" dirty="0" smtClean="0">
                <a:latin typeface="標楷體" pitchFamily="65" charset="-120"/>
                <a:ea typeface="標楷體" pitchFamily="65" charset="-120"/>
              </a:rPr>
              <a:t>適用範圍</a:t>
            </a:r>
            <a:r>
              <a:rPr lang="en-US" altLang="zh-TW" sz="3600" b="1" dirty="0" smtClean="0">
                <a:latin typeface="標楷體" pitchFamily="65" charset="-120"/>
                <a:ea typeface="標楷體" pitchFamily="65" charset="-120"/>
              </a:rPr>
              <a:t>(5/5)</a:t>
            </a:r>
            <a:endParaRPr lang="en-US" altLang="zh-TW" sz="4000" b="1" dirty="0" smtClean="0">
              <a:latin typeface="標楷體" pitchFamily="65" charset="-120"/>
              <a:ea typeface="標楷體" pitchFamily="65" charset="-120"/>
            </a:endParaRPr>
          </a:p>
        </p:txBody>
      </p:sp>
      <p:graphicFrame>
        <p:nvGraphicFramePr>
          <p:cNvPr id="4" name="表格 3"/>
          <p:cNvGraphicFramePr>
            <a:graphicFrameLocks noGrp="1"/>
          </p:cNvGraphicFramePr>
          <p:nvPr>
            <p:extLst>
              <p:ext uri="{D42A27DB-BD31-4B8C-83A1-F6EECF244321}">
                <p14:modId xmlns:p14="http://schemas.microsoft.com/office/powerpoint/2010/main" xmlns="" val="1876084129"/>
              </p:ext>
            </p:extLst>
          </p:nvPr>
        </p:nvGraphicFramePr>
        <p:xfrm>
          <a:off x="539552" y="1334246"/>
          <a:ext cx="8208912" cy="3678930"/>
        </p:xfrm>
        <a:graphic>
          <a:graphicData uri="http://schemas.openxmlformats.org/drawingml/2006/table">
            <a:tbl>
              <a:tblPr firstRow="1" bandRow="1">
                <a:tableStyleId>{5C22544A-7EE6-4342-B048-85BDC9FD1C3A}</a:tableStyleId>
              </a:tblPr>
              <a:tblGrid>
                <a:gridCol w="3817845"/>
                <a:gridCol w="1222715"/>
                <a:gridCol w="3168352"/>
              </a:tblGrid>
              <a:tr h="377884">
                <a:tc>
                  <a:txBody>
                    <a:bodyPr/>
                    <a:lstStyle/>
                    <a:p>
                      <a:pPr algn="ctr"/>
                      <a:r>
                        <a:rPr lang="zh-TW" altLang="en-US" dirty="0" smtClean="0">
                          <a:latin typeface="標楷體" panose="03000509000000000000" pitchFamily="65" charset="-120"/>
                          <a:ea typeface="標楷體" panose="03000509000000000000" pitchFamily="65" charset="-120"/>
                        </a:rPr>
                        <a:t>項目</a:t>
                      </a:r>
                      <a:endParaRPr lang="zh-TW" altLang="en-US" dirty="0">
                        <a:latin typeface="標楷體" panose="03000509000000000000" pitchFamily="65" charset="-120"/>
                        <a:ea typeface="標楷體" panose="03000509000000000000" pitchFamily="65" charset="-120"/>
                      </a:endParaRPr>
                    </a:p>
                  </a:txBody>
                  <a:tcPr/>
                </a:tc>
                <a:tc>
                  <a:txBody>
                    <a:bodyPr/>
                    <a:lstStyle/>
                    <a:p>
                      <a:pPr algn="ctr"/>
                      <a:r>
                        <a:rPr lang="zh-TW" altLang="en-US" dirty="0" smtClean="0">
                          <a:latin typeface="標楷體" panose="03000509000000000000" pitchFamily="65" charset="-120"/>
                          <a:ea typeface="標楷體" panose="03000509000000000000" pitchFamily="65" charset="-120"/>
                        </a:rPr>
                        <a:t>營業稅</a:t>
                      </a:r>
                      <a:endParaRPr lang="zh-TW" altLang="en-US" dirty="0">
                        <a:latin typeface="標楷體" panose="03000509000000000000" pitchFamily="65" charset="-120"/>
                        <a:ea typeface="標楷體" panose="03000509000000000000" pitchFamily="65" charset="-120"/>
                      </a:endParaRPr>
                    </a:p>
                  </a:txBody>
                  <a:tcPr/>
                </a:tc>
                <a:tc>
                  <a:txBody>
                    <a:bodyPr/>
                    <a:lstStyle/>
                    <a:p>
                      <a:pPr algn="ctr"/>
                      <a:r>
                        <a:rPr lang="zh-TW" altLang="en-US" dirty="0" smtClean="0">
                          <a:latin typeface="標楷體" panose="03000509000000000000" pitchFamily="65" charset="-120"/>
                          <a:ea typeface="標楷體" panose="03000509000000000000" pitchFamily="65" charset="-120"/>
                        </a:rPr>
                        <a:t>函令</a:t>
                      </a:r>
                      <a:endParaRPr lang="zh-TW" altLang="en-US" dirty="0">
                        <a:latin typeface="標楷體" panose="03000509000000000000" pitchFamily="65" charset="-120"/>
                        <a:ea typeface="標楷體" panose="03000509000000000000" pitchFamily="65" charset="-120"/>
                      </a:endParaRPr>
                    </a:p>
                  </a:txBody>
                  <a:tcPr/>
                </a:tc>
              </a:tr>
              <a:tr h="557730">
                <a:tc>
                  <a:txBody>
                    <a:bodyPr/>
                    <a:lstStyle/>
                    <a:p>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太白粉</a:t>
                      </a:r>
                      <a:r>
                        <a:rPr lang="en-US" altLang="zh-TW" sz="1600" b="1" kern="1200" dirty="0" smtClean="0">
                          <a:solidFill>
                            <a:schemeClr val="dk1"/>
                          </a:solidFill>
                          <a:latin typeface="標楷體" panose="03000509000000000000" pitchFamily="65" charset="-120"/>
                          <a:ea typeface="標楷體" panose="03000509000000000000" pitchFamily="65" charset="-120"/>
                          <a:cs typeface="+mn-cs"/>
                        </a:rPr>
                        <a:t>(</a:t>
                      </a:r>
                      <a:r>
                        <a:rPr lang="zh-TW" altLang="zh-TW" sz="1600" kern="1200" dirty="0" smtClean="0">
                          <a:solidFill>
                            <a:schemeClr val="dk1"/>
                          </a:solidFill>
                          <a:latin typeface="標楷體" panose="03000509000000000000" pitchFamily="65" charset="-120"/>
                          <a:ea typeface="標楷體" panose="03000509000000000000" pitchFamily="65" charset="-120"/>
                          <a:cs typeface="+mn-cs"/>
                        </a:rPr>
                        <a:t>原料為樹薯，非屬穀類或豆類</a:t>
                      </a:r>
                      <a:r>
                        <a:rPr lang="en-US" altLang="zh-TW" sz="1600" b="1" kern="1200" dirty="0" smtClean="0">
                          <a:solidFill>
                            <a:schemeClr val="dk1"/>
                          </a:solidFill>
                          <a:latin typeface="標楷體" panose="03000509000000000000" pitchFamily="65" charset="-120"/>
                          <a:ea typeface="標楷體" panose="03000509000000000000" pitchFamily="65" charset="-120"/>
                          <a:cs typeface="+mn-cs"/>
                        </a:rPr>
                        <a:t>)</a:t>
                      </a:r>
                      <a:endParaRPr lang="zh-TW" altLang="en-US" sz="1600" b="0" dirty="0">
                        <a:latin typeface="標楷體" panose="03000509000000000000" pitchFamily="65" charset="-120"/>
                        <a:ea typeface="標楷體" panose="03000509000000000000" pitchFamily="65" charset="-120"/>
                      </a:endParaRPr>
                    </a:p>
                  </a:txBody>
                  <a:tcPr/>
                </a:tc>
                <a:tc>
                  <a:txBody>
                    <a:bodyPr/>
                    <a:lstStyle/>
                    <a:p>
                      <a:pPr algn="ctr"/>
                      <a:r>
                        <a:rPr lang="en-US" altLang="zh-TW" sz="1600" dirty="0" smtClean="0">
                          <a:latin typeface="標楷體" panose="03000509000000000000" pitchFamily="65" charset="-120"/>
                          <a:ea typeface="標楷體" panose="03000509000000000000" pitchFamily="65" charset="-120"/>
                        </a:rPr>
                        <a:t>V</a:t>
                      </a:r>
                      <a:endParaRPr lang="zh-TW" altLang="en-US" sz="1600" dirty="0">
                        <a:latin typeface="標楷體" panose="03000509000000000000" pitchFamily="65" charset="-120"/>
                        <a:ea typeface="標楷體" panose="03000509000000000000" pitchFamily="65" charset="-120"/>
                      </a:endParaRPr>
                    </a:p>
                  </a:txBody>
                  <a:tcPr anchor="ctr"/>
                </a:tc>
                <a:tc>
                  <a:txBody>
                    <a:bodyPr/>
                    <a:lstStyle/>
                    <a:p>
                      <a:r>
                        <a:rPr lang="zh-TW" altLang="zh-TW" sz="1400" kern="1200" dirty="0" smtClean="0">
                          <a:solidFill>
                            <a:schemeClr val="dk1"/>
                          </a:solidFill>
                          <a:latin typeface="標楷體" panose="03000509000000000000" pitchFamily="65" charset="-120"/>
                          <a:ea typeface="標楷體" panose="03000509000000000000" pitchFamily="65" charset="-120"/>
                          <a:cs typeface="+mn-cs"/>
                        </a:rPr>
                        <a:t>財政部８４０７２０台財稅第８４１６３６４２２號</a:t>
                      </a:r>
                      <a:endParaRPr lang="zh-TW" altLang="en-US" sz="1400" kern="1200" dirty="0" smtClean="0">
                        <a:solidFill>
                          <a:schemeClr val="dk1"/>
                        </a:solidFill>
                        <a:latin typeface="標楷體" panose="03000509000000000000" pitchFamily="65" charset="-120"/>
                        <a:ea typeface="標楷體" panose="03000509000000000000" pitchFamily="65" charset="-120"/>
                        <a:cs typeface="+mn-cs"/>
                      </a:endParaRPr>
                    </a:p>
                  </a:txBody>
                  <a:tcPr/>
                </a:tc>
              </a:tr>
              <a:tr h="557730">
                <a:tc>
                  <a:txBody>
                    <a:bodyPr/>
                    <a:lstStyle/>
                    <a:p>
                      <a:r>
                        <a:rPr lang="zh-TW" altLang="en-US" sz="1600" dirty="0" smtClean="0">
                          <a:latin typeface="標楷體" panose="03000509000000000000" pitchFamily="65" charset="-120"/>
                          <a:ea typeface="標楷體" panose="03000509000000000000" pitchFamily="65" charset="-120"/>
                        </a:rPr>
                        <a:t>經包裝之混合或</a:t>
                      </a:r>
                      <a:r>
                        <a:rPr lang="zh-TW" altLang="en-US" sz="1600" b="1" dirty="0" smtClean="0">
                          <a:latin typeface="標楷體" panose="03000509000000000000" pitchFamily="65" charset="-120"/>
                          <a:ea typeface="標楷體" panose="03000509000000000000" pitchFamily="65" charset="-120"/>
                        </a:rPr>
                        <a:t>什錦冷凍蔬菜</a:t>
                      </a:r>
                      <a:r>
                        <a:rPr lang="zh-TW" altLang="en-US" sz="1600" dirty="0" smtClean="0">
                          <a:latin typeface="標楷體" panose="03000509000000000000" pitchFamily="65" charset="-120"/>
                          <a:ea typeface="標楷體" panose="03000509000000000000" pitchFamily="65" charset="-120"/>
                        </a:rPr>
                        <a:t>（如含玉米粒、青豆仁、胡蘿蔔丁、馬鈴薯丁等）；</a:t>
                      </a:r>
                      <a:r>
                        <a:rPr lang="zh-TW" altLang="zh-TW" sz="1600" kern="1200" dirty="0" smtClean="0">
                          <a:solidFill>
                            <a:schemeClr val="dk1"/>
                          </a:solidFill>
                          <a:latin typeface="標楷體" panose="03000509000000000000" pitchFamily="65" charset="-120"/>
                          <a:ea typeface="標楷體" panose="03000509000000000000" pitchFamily="65" charset="-120"/>
                          <a:cs typeface="+mn-cs"/>
                        </a:rPr>
                        <a:t>經</a:t>
                      </a: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包裝之混合或什錦穀類、豆類、油料作</a:t>
                      </a:r>
                      <a:r>
                        <a:rPr lang="zh-TW" altLang="zh-TW" sz="1600" kern="1200" dirty="0" smtClean="0">
                          <a:solidFill>
                            <a:schemeClr val="dk1"/>
                          </a:solidFill>
                          <a:latin typeface="標楷體" panose="03000509000000000000" pitchFamily="65" charset="-120"/>
                          <a:ea typeface="標楷體" panose="03000509000000000000" pitchFamily="65" charset="-120"/>
                          <a:cs typeface="+mn-cs"/>
                        </a:rPr>
                        <a:t>物等</a:t>
                      </a:r>
                      <a:endParaRPr lang="zh-TW" altLang="en-US" sz="1600" b="0" dirty="0">
                        <a:latin typeface="標楷體" panose="03000509000000000000" pitchFamily="65" charset="-120"/>
                        <a:ea typeface="標楷體" panose="03000509000000000000" pitchFamily="65" charset="-120"/>
                      </a:endParaRPr>
                    </a:p>
                  </a:txBody>
                  <a:tcPr/>
                </a:tc>
                <a:tc>
                  <a:txBody>
                    <a:bodyPr/>
                    <a:lstStyle/>
                    <a:p>
                      <a:pPr algn="ctr"/>
                      <a:r>
                        <a:rPr lang="en-US" altLang="zh-TW" sz="1600" dirty="0" smtClean="0">
                          <a:latin typeface="標楷體" panose="03000509000000000000" pitchFamily="65" charset="-120"/>
                          <a:ea typeface="標楷體" panose="03000509000000000000" pitchFamily="65" charset="-120"/>
                        </a:rPr>
                        <a:t>V</a:t>
                      </a:r>
                      <a:endParaRPr lang="zh-TW" altLang="en-US" sz="1600" dirty="0">
                        <a:latin typeface="標楷體" panose="03000509000000000000" pitchFamily="65" charset="-120"/>
                        <a:ea typeface="標楷體" panose="03000509000000000000" pitchFamily="65" charset="-120"/>
                      </a:endParaRPr>
                    </a:p>
                  </a:txBody>
                  <a:tcPr anchor="ctr"/>
                </a:tc>
                <a:tc>
                  <a:txBody>
                    <a:bodyPr/>
                    <a:lstStyle/>
                    <a:p>
                      <a:r>
                        <a:rPr lang="en-US" altLang="zh-TW" sz="1400" kern="1200" dirty="0" smtClean="0">
                          <a:solidFill>
                            <a:schemeClr val="dk1"/>
                          </a:solidFill>
                          <a:latin typeface="標楷體" panose="03000509000000000000" pitchFamily="65" charset="-120"/>
                          <a:ea typeface="標楷體" panose="03000509000000000000" pitchFamily="65" charset="-120"/>
                          <a:cs typeface="+mn-cs"/>
                        </a:rPr>
                        <a:t>財政部８４０３２８台財稅第８４０８４７０８１號/ </a:t>
                      </a:r>
                      <a:r>
                        <a:rPr lang="zh-TW" altLang="zh-TW" sz="1400" kern="1200" dirty="0" smtClean="0">
                          <a:solidFill>
                            <a:schemeClr val="dk1"/>
                          </a:solidFill>
                          <a:latin typeface="標楷體" panose="03000509000000000000" pitchFamily="65" charset="-120"/>
                          <a:ea typeface="標楷體" panose="03000509000000000000" pitchFamily="65" charset="-120"/>
                          <a:cs typeface="+mn-cs"/>
                        </a:rPr>
                        <a:t>財政部８４０７１２台財稅第８４１６３３３２６號</a:t>
                      </a:r>
                      <a:endParaRPr lang="zh-TW" altLang="en-US" sz="1400" dirty="0">
                        <a:latin typeface="標楷體" panose="03000509000000000000" pitchFamily="65" charset="-120"/>
                        <a:ea typeface="標楷體" panose="03000509000000000000" pitchFamily="65" charset="-120"/>
                      </a:endParaRPr>
                    </a:p>
                  </a:txBody>
                  <a:tcPr/>
                </a:tc>
              </a:tr>
              <a:tr h="565113">
                <a:tc>
                  <a:txBody>
                    <a:bodyPr/>
                    <a:lstStyle/>
                    <a:p>
                      <a:r>
                        <a:rPr lang="zh-TW" altLang="zh-TW" sz="1600" kern="1200" dirty="0" smtClean="0">
                          <a:solidFill>
                            <a:schemeClr val="dk1"/>
                          </a:solidFill>
                          <a:latin typeface="標楷體" panose="03000509000000000000" pitchFamily="65" charset="-120"/>
                          <a:ea typeface="標楷體" panose="03000509000000000000" pitchFamily="65" charset="-120"/>
                          <a:cs typeface="+mn-cs"/>
                        </a:rPr>
                        <a:t>經乾燥處理之</a:t>
                      </a: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蓮子</a:t>
                      </a:r>
                      <a:r>
                        <a:rPr lang="en-US" altLang="zh-TW" sz="1600" b="0" kern="1200" dirty="0" smtClean="0">
                          <a:solidFill>
                            <a:schemeClr val="dk1"/>
                          </a:solidFill>
                          <a:latin typeface="標楷體" panose="03000509000000000000" pitchFamily="65" charset="-120"/>
                          <a:ea typeface="標楷體" panose="03000509000000000000" pitchFamily="65" charset="-120"/>
                          <a:cs typeface="+mn-cs"/>
                        </a:rPr>
                        <a:t>(</a:t>
                      </a:r>
                      <a:r>
                        <a:rPr lang="zh-TW" altLang="zh-TW" sz="1600" kern="1200" dirty="0" smtClean="0">
                          <a:solidFill>
                            <a:schemeClr val="dk1"/>
                          </a:solidFill>
                          <a:latin typeface="標楷體" panose="03000509000000000000" pitchFamily="65" charset="-120"/>
                          <a:ea typeface="標楷體" panose="03000509000000000000" pitchFamily="65" charset="-120"/>
                          <a:cs typeface="+mn-cs"/>
                        </a:rPr>
                        <a:t>非屬穀類或豆類</a:t>
                      </a:r>
                      <a:r>
                        <a:rPr lang="en-US" altLang="zh-TW" sz="1600" kern="1200" dirty="0" smtClean="0">
                          <a:solidFill>
                            <a:schemeClr val="dk1"/>
                          </a:solidFill>
                          <a:latin typeface="標楷體" panose="03000509000000000000" pitchFamily="65" charset="-120"/>
                          <a:ea typeface="標楷體" panose="03000509000000000000" pitchFamily="65" charset="-120"/>
                          <a:cs typeface="+mn-cs"/>
                        </a:rPr>
                        <a:t>)</a:t>
                      </a:r>
                      <a:endParaRPr lang="zh-TW" altLang="en-US" sz="1600" b="1" dirty="0">
                        <a:latin typeface="標楷體" panose="03000509000000000000" pitchFamily="65" charset="-120"/>
                        <a:ea typeface="標楷體" panose="03000509000000000000" pitchFamily="65" charset="-120"/>
                      </a:endParaRPr>
                    </a:p>
                  </a:txBody>
                  <a:tcPr/>
                </a:tc>
                <a:tc>
                  <a:txBody>
                    <a:bodyPr/>
                    <a:lstStyle/>
                    <a:p>
                      <a:pPr algn="ctr"/>
                      <a:r>
                        <a:rPr lang="en-US" altLang="zh-TW" sz="1600" dirty="0" smtClean="0">
                          <a:latin typeface="標楷體" panose="03000509000000000000" pitchFamily="65" charset="-120"/>
                          <a:ea typeface="標楷體" panose="03000509000000000000" pitchFamily="65" charset="-120"/>
                        </a:rPr>
                        <a:t>V</a:t>
                      </a:r>
                      <a:endParaRPr lang="zh-TW" altLang="en-US" sz="1600" dirty="0">
                        <a:latin typeface="標楷體" panose="03000509000000000000" pitchFamily="65" charset="-120"/>
                        <a:ea typeface="標楷體" panose="03000509000000000000" pitchFamily="65" charset="-120"/>
                      </a:endParaRPr>
                    </a:p>
                  </a:txBody>
                  <a:tcPr anchor="ctr"/>
                </a:tc>
                <a:tc>
                  <a:txBody>
                    <a:bodyPr/>
                    <a:lstStyle/>
                    <a:p>
                      <a:r>
                        <a:rPr lang="en-US" altLang="zh-TW" sz="1400" kern="1200" dirty="0" smtClean="0">
                          <a:solidFill>
                            <a:schemeClr val="dk1"/>
                          </a:solidFill>
                          <a:latin typeface="標楷體" panose="03000509000000000000" pitchFamily="65" charset="-120"/>
                          <a:ea typeface="標楷體" panose="03000509000000000000" pitchFamily="65" charset="-120"/>
                          <a:cs typeface="+mn-cs"/>
                        </a:rPr>
                        <a:t>財政部８４０６２９台財稅第８４１６３２４６１號</a:t>
                      </a:r>
                      <a:endParaRPr lang="zh-TW" altLang="en-US" sz="1400" dirty="0">
                        <a:latin typeface="標楷體" panose="03000509000000000000" pitchFamily="65" charset="-120"/>
                        <a:ea typeface="標楷體" panose="03000509000000000000" pitchFamily="65" charset="-120"/>
                      </a:endParaRPr>
                    </a:p>
                  </a:txBody>
                  <a:tcPr/>
                </a:tc>
              </a:tr>
              <a:tr h="535339">
                <a:tc>
                  <a:txBody>
                    <a:bodyPr/>
                    <a:lstStyle/>
                    <a:p>
                      <a:r>
                        <a:rPr lang="zh-TW" altLang="zh-TW" sz="1600" kern="1200" dirty="0" smtClean="0">
                          <a:solidFill>
                            <a:schemeClr val="dk1"/>
                          </a:solidFill>
                          <a:latin typeface="標楷體" panose="03000509000000000000" pitchFamily="65" charset="-120"/>
                          <a:ea typeface="標楷體" panose="03000509000000000000" pitchFamily="65" charset="-120"/>
                          <a:cs typeface="+mn-cs"/>
                        </a:rPr>
                        <a:t>乾燥</a:t>
                      </a: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水苔</a:t>
                      </a:r>
                      <a:r>
                        <a:rPr lang="zh-TW" altLang="zh-TW" sz="1600" kern="1200" dirty="0" smtClean="0">
                          <a:solidFill>
                            <a:schemeClr val="dk1"/>
                          </a:solidFill>
                          <a:latin typeface="標楷體" panose="03000509000000000000" pitchFamily="65" charset="-120"/>
                          <a:ea typeface="標楷體" panose="03000509000000000000" pitchFamily="65" charset="-120"/>
                          <a:cs typeface="+mn-cs"/>
                        </a:rPr>
                        <a:t>、發酵</a:t>
                      </a: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樹皮</a:t>
                      </a:r>
                      <a:r>
                        <a:rPr lang="zh-TW" altLang="zh-TW" sz="1600" kern="1200" dirty="0" smtClean="0">
                          <a:solidFill>
                            <a:schemeClr val="dk1"/>
                          </a:solidFill>
                          <a:latin typeface="標楷體" panose="03000509000000000000" pitchFamily="65" charset="-120"/>
                          <a:ea typeface="標楷體" panose="03000509000000000000" pitchFamily="65" charset="-120"/>
                          <a:cs typeface="+mn-cs"/>
                        </a:rPr>
                        <a:t>及榨油用的</a:t>
                      </a:r>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茶籽</a:t>
                      </a:r>
                      <a:endParaRPr lang="zh-TW" altLang="en-US" sz="1600" b="1" dirty="0">
                        <a:latin typeface="標楷體" panose="03000509000000000000" pitchFamily="65" charset="-120"/>
                        <a:ea typeface="標楷體" panose="03000509000000000000" pitchFamily="65" charset="-120"/>
                      </a:endParaRPr>
                    </a:p>
                  </a:txBody>
                  <a:tcPr/>
                </a:tc>
                <a:tc>
                  <a:txBody>
                    <a:bodyPr/>
                    <a:lstStyle/>
                    <a:p>
                      <a:pPr algn="ctr"/>
                      <a:r>
                        <a:rPr lang="en-US" altLang="zh-TW" sz="1600" dirty="0" smtClean="0">
                          <a:latin typeface="標楷體" panose="03000509000000000000" pitchFamily="65" charset="-120"/>
                          <a:ea typeface="標楷體" panose="03000509000000000000" pitchFamily="65" charset="-120"/>
                        </a:rPr>
                        <a:t>V</a:t>
                      </a:r>
                      <a:endParaRPr lang="zh-TW" altLang="en-US" sz="1600" dirty="0">
                        <a:latin typeface="標楷體" panose="03000509000000000000" pitchFamily="65" charset="-120"/>
                        <a:ea typeface="標楷體" panose="03000509000000000000" pitchFamily="65" charset="-120"/>
                      </a:endParaRPr>
                    </a:p>
                  </a:txBody>
                  <a:tcPr anchor="ctr"/>
                </a:tc>
                <a:tc>
                  <a:txBody>
                    <a:bodyPr/>
                    <a:lstStyle/>
                    <a:p>
                      <a:r>
                        <a:rPr lang="en-US" altLang="zh-TW" sz="1400" kern="1200" dirty="0" smtClean="0">
                          <a:solidFill>
                            <a:schemeClr val="dk1"/>
                          </a:solidFill>
                          <a:latin typeface="標楷體" panose="03000509000000000000" pitchFamily="65" charset="-120"/>
                          <a:ea typeface="標楷體" panose="03000509000000000000" pitchFamily="65" charset="-120"/>
                          <a:cs typeface="+mn-cs"/>
                        </a:rPr>
                        <a:t>財政部８４０５２９台財稅第８４１６２６０３６號</a:t>
                      </a:r>
                      <a:endParaRPr lang="zh-TW" altLang="en-US" sz="1400" dirty="0">
                        <a:latin typeface="標楷體" panose="03000509000000000000" pitchFamily="65" charset="-120"/>
                        <a:ea typeface="標楷體" panose="03000509000000000000" pitchFamily="65" charset="-120"/>
                      </a:endParaRPr>
                    </a:p>
                  </a:txBody>
                  <a:tcPr/>
                </a:tc>
              </a:tr>
              <a:tr h="576064">
                <a:tc>
                  <a:txBody>
                    <a:bodyPr/>
                    <a:lstStyle/>
                    <a:p>
                      <a:r>
                        <a:rPr lang="zh-TW" altLang="zh-TW" sz="1600" b="1" kern="1200" dirty="0" smtClean="0">
                          <a:solidFill>
                            <a:schemeClr val="dk1"/>
                          </a:solidFill>
                          <a:latin typeface="標楷體" panose="03000509000000000000" pitchFamily="65" charset="-120"/>
                          <a:ea typeface="標楷體" panose="03000509000000000000" pitchFamily="65" charset="-120"/>
                          <a:cs typeface="+mn-cs"/>
                        </a:rPr>
                        <a:t>冷凍薯條</a:t>
                      </a:r>
                      <a:r>
                        <a:rPr lang="en-US" altLang="zh-TW" sz="1600" b="0" kern="1200" dirty="0" smtClean="0">
                          <a:solidFill>
                            <a:schemeClr val="dk1"/>
                          </a:solidFill>
                          <a:latin typeface="標楷體" panose="03000509000000000000" pitchFamily="65" charset="-120"/>
                          <a:ea typeface="標楷體" panose="03000509000000000000" pitchFamily="65" charset="-120"/>
                          <a:cs typeface="+mn-cs"/>
                        </a:rPr>
                        <a:t>(</a:t>
                      </a:r>
                      <a:r>
                        <a:rPr lang="zh-TW" altLang="zh-TW" sz="1600" b="0" kern="1200" dirty="0" smtClean="0">
                          <a:solidFill>
                            <a:schemeClr val="dk1"/>
                          </a:solidFill>
                          <a:latin typeface="標楷體" panose="03000509000000000000" pitchFamily="65" charset="-120"/>
                          <a:ea typeface="標楷體" panose="03000509000000000000" pitchFamily="65" charset="-120"/>
                          <a:cs typeface="+mn-cs"/>
                        </a:rPr>
                        <a:t>係加工食品</a:t>
                      </a:r>
                      <a:r>
                        <a:rPr lang="en-US" altLang="zh-TW" sz="1600" b="0" kern="1200" dirty="0" smtClean="0">
                          <a:solidFill>
                            <a:schemeClr val="dk1"/>
                          </a:solidFill>
                          <a:latin typeface="標楷體" panose="03000509000000000000" pitchFamily="65" charset="-120"/>
                          <a:ea typeface="標楷體" panose="03000509000000000000" pitchFamily="65" charset="-120"/>
                          <a:cs typeface="+mn-cs"/>
                        </a:rPr>
                        <a:t>)</a:t>
                      </a:r>
                      <a:endParaRPr lang="zh-TW" altLang="en-US" sz="1600" b="0" dirty="0">
                        <a:latin typeface="標楷體" panose="03000509000000000000" pitchFamily="65" charset="-120"/>
                        <a:ea typeface="標楷體" panose="03000509000000000000" pitchFamily="65" charset="-120"/>
                      </a:endParaRPr>
                    </a:p>
                  </a:txBody>
                  <a:tcPr/>
                </a:tc>
                <a:tc>
                  <a:txBody>
                    <a:bodyPr/>
                    <a:lstStyle/>
                    <a:p>
                      <a:pPr algn="ctr"/>
                      <a:r>
                        <a:rPr lang="en-US" altLang="zh-TW" sz="1600" dirty="0" smtClean="0">
                          <a:latin typeface="標楷體" panose="03000509000000000000" pitchFamily="65" charset="-120"/>
                          <a:ea typeface="標楷體" panose="03000509000000000000" pitchFamily="65" charset="-120"/>
                        </a:rPr>
                        <a:t>V</a:t>
                      </a:r>
                      <a:endParaRPr lang="zh-TW" altLang="en-US" sz="1600" dirty="0">
                        <a:latin typeface="標楷體" panose="03000509000000000000" pitchFamily="65" charset="-120"/>
                        <a:ea typeface="標楷體" panose="03000509000000000000" pitchFamily="65" charset="-120"/>
                      </a:endParaRPr>
                    </a:p>
                  </a:txBody>
                  <a:tcPr anchor="ctr"/>
                </a:tc>
                <a:tc>
                  <a:txBody>
                    <a:bodyPr/>
                    <a:lstStyle/>
                    <a:p>
                      <a:r>
                        <a:rPr lang="en-US" altLang="zh-TW" sz="1400" kern="1200" dirty="0" smtClean="0">
                          <a:solidFill>
                            <a:schemeClr val="dk1"/>
                          </a:solidFill>
                          <a:latin typeface="標楷體" panose="03000509000000000000" pitchFamily="65" charset="-120"/>
                          <a:ea typeface="標楷體" panose="03000509000000000000" pitchFamily="65" charset="-120"/>
                          <a:cs typeface="+mn-cs"/>
                        </a:rPr>
                        <a:t>財政部８４０５２２台財稅第８４１６２４５１３號</a:t>
                      </a:r>
                      <a:endParaRPr lang="zh-TW" altLang="en-US" sz="1400" dirty="0">
                        <a:latin typeface="標楷體" panose="03000509000000000000" pitchFamily="65" charset="-120"/>
                        <a:ea typeface="標楷體" panose="03000509000000000000" pitchFamily="65" charset="-120"/>
                      </a:endParaRPr>
                    </a:p>
                  </a:txBody>
                  <a:tcPr/>
                </a:tc>
              </a:tr>
            </a:tbl>
          </a:graphicData>
        </a:graphic>
      </p:graphicFrame>
      <p:sp>
        <p:nvSpPr>
          <p:cNvPr id="7" name="動作按鈕: 上一項 6">
            <a:hlinkClick r:id="rId2" action="ppaction://hlinksldjump" highlightClick="1"/>
          </p:cNvPr>
          <p:cNvSpPr/>
          <p:nvPr/>
        </p:nvSpPr>
        <p:spPr bwMode="ltGray">
          <a:xfrm>
            <a:off x="7164288" y="5877272"/>
            <a:ext cx="576064" cy="432048"/>
          </a:xfrm>
          <a:prstGeom prst="actionButtonBackPrevious">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err="1" smtClean="0">
              <a:solidFill>
                <a:schemeClr val="bg1"/>
              </a:solidFill>
              <a:latin typeface="Georgia" pitchFamily="18" charset="0"/>
            </a:endParaRPr>
          </a:p>
        </p:txBody>
      </p:sp>
    </p:spTree>
    <p:extLst>
      <p:ext uri="{BB962C8B-B14F-4D97-AF65-F5344CB8AC3E}">
        <p14:creationId xmlns:p14="http://schemas.microsoft.com/office/powerpoint/2010/main" xmlns="" val="134492281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27485" y="116632"/>
            <a:ext cx="3248371" cy="165618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4000" b="1" dirty="0" smtClean="0">
                <a:latin typeface="標楷體" pitchFamily="65" charset="-120"/>
                <a:ea typeface="標楷體" pitchFamily="65" charset="-120"/>
              </a:rPr>
              <a:t>3.3</a:t>
            </a:r>
            <a:r>
              <a:rPr lang="zh-TW" altLang="en-US" sz="4000" b="1" dirty="0" smtClean="0">
                <a:latin typeface="標楷體" pitchFamily="65" charset="-120"/>
                <a:ea typeface="標楷體" pitchFamily="65" charset="-120"/>
              </a:rPr>
              <a:t> 農林</a:t>
            </a:r>
            <a:r>
              <a:rPr lang="zh-TW" altLang="en-US" sz="4000" b="1" dirty="0">
                <a:latin typeface="標楷體" pitchFamily="65" charset="-120"/>
                <a:ea typeface="標楷體" pitchFamily="65" charset="-120"/>
              </a:rPr>
              <a:t>漁業之利潤率</a:t>
            </a:r>
            <a:endParaRPr lang="en-US" altLang="zh-TW" sz="4000" b="1" dirty="0" smtClean="0">
              <a:latin typeface="標楷體" pitchFamily="65" charset="-120"/>
              <a:ea typeface="標楷體" pitchFamily="65" charset="-120"/>
            </a:endParaRPr>
          </a:p>
        </p:txBody>
      </p:sp>
      <p:graphicFrame>
        <p:nvGraphicFramePr>
          <p:cNvPr id="6" name="表格 5"/>
          <p:cNvGraphicFramePr>
            <a:graphicFrameLocks noGrp="1"/>
          </p:cNvGraphicFramePr>
          <p:nvPr>
            <p:extLst>
              <p:ext uri="{D42A27DB-BD31-4B8C-83A1-F6EECF244321}">
                <p14:modId xmlns:p14="http://schemas.microsoft.com/office/powerpoint/2010/main" xmlns="" val="390862263"/>
              </p:ext>
            </p:extLst>
          </p:nvPr>
        </p:nvGraphicFramePr>
        <p:xfrm>
          <a:off x="3275854" y="308548"/>
          <a:ext cx="5544618" cy="6072780"/>
        </p:xfrm>
        <a:graphic>
          <a:graphicData uri="http://schemas.openxmlformats.org/drawingml/2006/table">
            <a:tbl>
              <a:tblPr firstRow="1" firstCol="1" bandRow="1">
                <a:tableStyleId>{5C22544A-7EE6-4342-B048-85BDC9FD1C3A}</a:tableStyleId>
              </a:tblPr>
              <a:tblGrid>
                <a:gridCol w="714146"/>
                <a:gridCol w="1878144"/>
                <a:gridCol w="737807"/>
                <a:gridCol w="552245"/>
                <a:gridCol w="552245"/>
                <a:gridCol w="556679"/>
                <a:gridCol w="553352"/>
              </a:tblGrid>
              <a:tr h="142568">
                <a:tc rowSpan="2">
                  <a:txBody>
                    <a:bodyPr/>
                    <a:lstStyle/>
                    <a:p>
                      <a:pPr algn="ctr">
                        <a:spcAft>
                          <a:spcPts val="0"/>
                        </a:spcAft>
                      </a:pPr>
                      <a:r>
                        <a:rPr lang="zh-TW" sz="1200" kern="0" dirty="0">
                          <a:effectLst/>
                          <a:latin typeface="標楷體" panose="03000509000000000000" pitchFamily="65" charset="-120"/>
                          <a:ea typeface="標楷體" panose="03000509000000000000" pitchFamily="65" charset="-120"/>
                        </a:rPr>
                        <a:t>標準代號</a:t>
                      </a:r>
                      <a:endParaRPr lang="zh-TW" sz="1200" b="1" kern="100" dirty="0">
                        <a:solidFill>
                          <a:schemeClr val="bg1"/>
                        </a:solidFill>
                        <a:effectLst/>
                        <a:latin typeface="標楷體" panose="03000509000000000000" pitchFamily="65" charset="-120"/>
                        <a:ea typeface="標楷體" panose="03000509000000000000" pitchFamily="65" charset="-120"/>
                        <a:cs typeface="Times New Roman"/>
                      </a:endParaRPr>
                    </a:p>
                  </a:txBody>
                  <a:tcPr marL="6725" marR="6725" marT="6725" marB="6725" anchor="ctr"/>
                </a:tc>
                <a:tc rowSpan="2">
                  <a:txBody>
                    <a:bodyPr/>
                    <a:lstStyle/>
                    <a:p>
                      <a:pPr algn="ctr">
                        <a:spcAft>
                          <a:spcPts val="0"/>
                        </a:spcAft>
                      </a:pPr>
                      <a:r>
                        <a:rPr lang="zh-TW" sz="1200" kern="0" dirty="0">
                          <a:effectLst/>
                          <a:latin typeface="標楷體" panose="03000509000000000000" pitchFamily="65" charset="-120"/>
                          <a:ea typeface="標楷體" panose="03000509000000000000" pitchFamily="65" charset="-120"/>
                        </a:rPr>
                        <a:t>小業別</a:t>
                      </a:r>
                      <a:endParaRPr lang="zh-TW" sz="1200" b="1" kern="100" dirty="0">
                        <a:solidFill>
                          <a:schemeClr val="bg1"/>
                        </a:solidFill>
                        <a:effectLst/>
                        <a:latin typeface="標楷體" panose="03000509000000000000" pitchFamily="65" charset="-120"/>
                        <a:ea typeface="標楷體" panose="03000509000000000000" pitchFamily="65" charset="-120"/>
                        <a:cs typeface="Times New Roman"/>
                      </a:endParaRPr>
                    </a:p>
                  </a:txBody>
                  <a:tcPr marL="6725" marR="6725" marT="6725" marB="6725" anchor="ctr"/>
                </a:tc>
                <a:tc rowSpan="2">
                  <a:txBody>
                    <a:bodyPr/>
                    <a:lstStyle/>
                    <a:p>
                      <a:pPr algn="ctr">
                        <a:spcAft>
                          <a:spcPts val="0"/>
                        </a:spcAft>
                      </a:pPr>
                      <a:r>
                        <a:rPr lang="zh-TW" sz="1200" kern="0" dirty="0">
                          <a:effectLst/>
                          <a:latin typeface="標楷體" panose="03000509000000000000" pitchFamily="65" charset="-120"/>
                          <a:ea typeface="標楷體" panose="03000509000000000000" pitchFamily="65" charset="-120"/>
                        </a:rPr>
                        <a:t>擴大書審</a:t>
                      </a:r>
                      <a:r>
                        <a:rPr lang="en-US" sz="1200" kern="0" dirty="0">
                          <a:effectLst/>
                          <a:latin typeface="標楷體" panose="03000509000000000000" pitchFamily="65" charset="-120"/>
                          <a:ea typeface="標楷體" panose="03000509000000000000" pitchFamily="65" charset="-120"/>
                        </a:rPr>
                        <a:t/>
                      </a:r>
                      <a:br>
                        <a:rPr lang="en-US" sz="1200" kern="0" dirty="0">
                          <a:effectLst/>
                          <a:latin typeface="標楷體" panose="03000509000000000000" pitchFamily="65" charset="-120"/>
                          <a:ea typeface="標楷體" panose="03000509000000000000" pitchFamily="65" charset="-120"/>
                        </a:rPr>
                      </a:br>
                      <a:r>
                        <a:rPr lang="zh-TW" sz="1200" kern="0" dirty="0">
                          <a:effectLst/>
                          <a:latin typeface="標楷體" panose="03000509000000000000" pitchFamily="65" charset="-120"/>
                          <a:ea typeface="標楷體" panose="03000509000000000000" pitchFamily="65" charset="-120"/>
                        </a:rPr>
                        <a:t>純益率</a:t>
                      </a:r>
                      <a:endParaRPr lang="zh-TW" sz="1200" b="1" kern="100" dirty="0">
                        <a:solidFill>
                          <a:schemeClr val="bg1"/>
                        </a:solidFill>
                        <a:effectLst/>
                        <a:latin typeface="標楷體" panose="03000509000000000000" pitchFamily="65" charset="-120"/>
                        <a:ea typeface="標楷體" panose="03000509000000000000" pitchFamily="65" charset="-120"/>
                        <a:cs typeface="Times New Roman"/>
                      </a:endParaRPr>
                    </a:p>
                  </a:txBody>
                  <a:tcPr marL="6725" marR="6725" marT="6725" marB="6725" anchor="ctr"/>
                </a:tc>
                <a:tc rowSpan="2">
                  <a:txBody>
                    <a:bodyPr/>
                    <a:lstStyle/>
                    <a:p>
                      <a:pPr algn="ctr">
                        <a:spcAft>
                          <a:spcPts val="0"/>
                        </a:spcAft>
                      </a:pPr>
                      <a:r>
                        <a:rPr lang="zh-TW" sz="1200" kern="0" dirty="0">
                          <a:effectLst/>
                          <a:latin typeface="標楷體" panose="03000509000000000000" pitchFamily="65" charset="-120"/>
                          <a:ea typeface="標楷體" panose="03000509000000000000" pitchFamily="65" charset="-120"/>
                        </a:rPr>
                        <a:t>所得額</a:t>
                      </a:r>
                      <a:r>
                        <a:rPr lang="en-US" sz="1200" kern="0" dirty="0">
                          <a:effectLst/>
                          <a:latin typeface="標楷體" panose="03000509000000000000" pitchFamily="65" charset="-120"/>
                          <a:ea typeface="標楷體" panose="03000509000000000000" pitchFamily="65" charset="-120"/>
                        </a:rPr>
                        <a:t/>
                      </a:r>
                      <a:br>
                        <a:rPr lang="en-US" sz="1200" kern="0" dirty="0">
                          <a:effectLst/>
                          <a:latin typeface="標楷體" panose="03000509000000000000" pitchFamily="65" charset="-120"/>
                          <a:ea typeface="標楷體" panose="03000509000000000000" pitchFamily="65" charset="-120"/>
                        </a:rPr>
                      </a:br>
                      <a:r>
                        <a:rPr lang="zh-TW" sz="1200" kern="0" dirty="0">
                          <a:effectLst/>
                          <a:latin typeface="標楷體" panose="03000509000000000000" pitchFamily="65" charset="-120"/>
                          <a:ea typeface="標楷體" panose="03000509000000000000" pitchFamily="65" charset="-120"/>
                        </a:rPr>
                        <a:t>標準</a:t>
                      </a:r>
                      <a:endParaRPr lang="zh-TW" sz="1200" b="1" kern="100" dirty="0">
                        <a:solidFill>
                          <a:schemeClr val="bg1"/>
                        </a:solidFill>
                        <a:effectLst/>
                        <a:latin typeface="標楷體" panose="03000509000000000000" pitchFamily="65" charset="-120"/>
                        <a:ea typeface="標楷體" panose="03000509000000000000" pitchFamily="65" charset="-120"/>
                        <a:cs typeface="Times New Roman"/>
                      </a:endParaRPr>
                    </a:p>
                  </a:txBody>
                  <a:tcPr marL="6725" marR="6725" marT="6725" marB="6725" anchor="ctr"/>
                </a:tc>
                <a:tc gridSpan="3">
                  <a:txBody>
                    <a:bodyPr/>
                    <a:lstStyle/>
                    <a:p>
                      <a:pPr algn="ctr">
                        <a:spcAft>
                          <a:spcPts val="0"/>
                        </a:spcAft>
                      </a:pPr>
                      <a:r>
                        <a:rPr lang="zh-TW" sz="1100" kern="0" dirty="0">
                          <a:effectLst/>
                          <a:latin typeface="標楷體" panose="03000509000000000000" pitchFamily="65" charset="-120"/>
                          <a:ea typeface="標楷體" panose="03000509000000000000" pitchFamily="65" charset="-120"/>
                        </a:rPr>
                        <a:t>同業利潤標準</a:t>
                      </a:r>
                      <a:endParaRPr lang="zh-TW" sz="1100" b="1" kern="100" dirty="0">
                        <a:solidFill>
                          <a:schemeClr val="bg1"/>
                        </a:solidFill>
                        <a:effectLst/>
                        <a:latin typeface="標楷體" panose="03000509000000000000" pitchFamily="65" charset="-120"/>
                        <a:ea typeface="標楷體" panose="03000509000000000000" pitchFamily="65" charset="-120"/>
                        <a:cs typeface="Times New Roman"/>
                      </a:endParaRPr>
                    </a:p>
                  </a:txBody>
                  <a:tcPr marL="6725" marR="6725" marT="6725" marB="6725" anchor="ctr"/>
                </a:tc>
                <a:tc hMerge="1">
                  <a:txBody>
                    <a:bodyPr/>
                    <a:lstStyle/>
                    <a:p>
                      <a:endParaRPr lang="zh-TW" altLang="en-US"/>
                    </a:p>
                  </a:txBody>
                  <a:tcPr/>
                </a:tc>
                <a:tc hMerge="1">
                  <a:txBody>
                    <a:bodyPr/>
                    <a:lstStyle/>
                    <a:p>
                      <a:endParaRPr lang="zh-TW" altLang="en-US"/>
                    </a:p>
                  </a:txBody>
                  <a:tcPr/>
                </a:tc>
              </a:tr>
              <a:tr h="14256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spcAft>
                          <a:spcPts val="0"/>
                        </a:spcAft>
                      </a:pPr>
                      <a:r>
                        <a:rPr lang="zh-TW" sz="1200" b="1" kern="0" dirty="0">
                          <a:solidFill>
                            <a:schemeClr val="bg1"/>
                          </a:solidFill>
                          <a:effectLst/>
                          <a:latin typeface="標楷體" panose="03000509000000000000" pitchFamily="65" charset="-120"/>
                          <a:ea typeface="標楷體" panose="03000509000000000000" pitchFamily="65" charset="-120"/>
                        </a:rPr>
                        <a:t>毛利率</a:t>
                      </a:r>
                      <a:endParaRPr lang="zh-TW" sz="1200" b="1" kern="100" dirty="0">
                        <a:solidFill>
                          <a:schemeClr val="bg1"/>
                        </a:solidFill>
                        <a:effectLst/>
                        <a:latin typeface="標楷體" panose="03000509000000000000" pitchFamily="65" charset="-120"/>
                        <a:ea typeface="標楷體" panose="03000509000000000000" pitchFamily="65" charset="-120"/>
                        <a:cs typeface="Times New Roman"/>
                      </a:endParaRPr>
                    </a:p>
                  </a:txBody>
                  <a:tcPr marL="6725" marR="6725" marT="6725" marB="6725" anchor="ctr">
                    <a:solidFill>
                      <a:schemeClr val="tx2"/>
                    </a:solidFill>
                  </a:tcPr>
                </a:tc>
                <a:tc>
                  <a:txBody>
                    <a:bodyPr/>
                    <a:lstStyle/>
                    <a:p>
                      <a:pPr algn="ctr">
                        <a:spcAft>
                          <a:spcPts val="0"/>
                        </a:spcAft>
                      </a:pPr>
                      <a:r>
                        <a:rPr lang="zh-TW" sz="1200" b="1" kern="0" dirty="0">
                          <a:solidFill>
                            <a:schemeClr val="bg1"/>
                          </a:solidFill>
                          <a:effectLst/>
                          <a:latin typeface="標楷體" panose="03000509000000000000" pitchFamily="65" charset="-120"/>
                          <a:ea typeface="標楷體" panose="03000509000000000000" pitchFamily="65" charset="-120"/>
                        </a:rPr>
                        <a:t>費用率</a:t>
                      </a:r>
                      <a:endParaRPr lang="zh-TW" sz="1200" b="1" kern="100" dirty="0">
                        <a:solidFill>
                          <a:schemeClr val="bg1"/>
                        </a:solidFill>
                        <a:effectLst/>
                        <a:latin typeface="標楷體" panose="03000509000000000000" pitchFamily="65" charset="-120"/>
                        <a:ea typeface="標楷體" panose="03000509000000000000" pitchFamily="65" charset="-120"/>
                        <a:cs typeface="Times New Roman"/>
                      </a:endParaRPr>
                    </a:p>
                  </a:txBody>
                  <a:tcPr marL="6725" marR="6725" marT="6725" marB="6725" anchor="ctr">
                    <a:solidFill>
                      <a:schemeClr val="tx2"/>
                    </a:solidFill>
                  </a:tcPr>
                </a:tc>
                <a:tc>
                  <a:txBody>
                    <a:bodyPr/>
                    <a:lstStyle/>
                    <a:p>
                      <a:pPr algn="ctr">
                        <a:spcAft>
                          <a:spcPts val="0"/>
                        </a:spcAft>
                      </a:pPr>
                      <a:r>
                        <a:rPr lang="zh-TW" sz="1200" b="1" kern="0" dirty="0">
                          <a:solidFill>
                            <a:schemeClr val="bg1"/>
                          </a:solidFill>
                          <a:effectLst/>
                          <a:latin typeface="標楷體" panose="03000509000000000000" pitchFamily="65" charset="-120"/>
                          <a:ea typeface="標楷體" panose="03000509000000000000" pitchFamily="65" charset="-120"/>
                        </a:rPr>
                        <a:t>淨利率</a:t>
                      </a:r>
                      <a:endParaRPr lang="zh-TW" sz="1200" b="1" kern="100" dirty="0">
                        <a:solidFill>
                          <a:schemeClr val="bg1"/>
                        </a:solidFill>
                        <a:effectLst/>
                        <a:latin typeface="標楷體" panose="03000509000000000000" pitchFamily="65" charset="-120"/>
                        <a:ea typeface="標楷體" panose="03000509000000000000" pitchFamily="65" charset="-120"/>
                        <a:cs typeface="Times New Roman"/>
                      </a:endParaRPr>
                    </a:p>
                  </a:txBody>
                  <a:tcPr marL="6725" marR="6725" marT="6725" marB="6725" anchor="ctr">
                    <a:solidFill>
                      <a:schemeClr val="tx2"/>
                    </a:solidFill>
                  </a:tcPr>
                </a:tc>
              </a:tr>
              <a:tr h="142568">
                <a:tc>
                  <a:txBody>
                    <a:bodyPr/>
                    <a:lstStyle/>
                    <a:p>
                      <a:pPr>
                        <a:spcAft>
                          <a:spcPts val="0"/>
                        </a:spcAft>
                      </a:pPr>
                      <a:r>
                        <a:rPr lang="zh-TW" sz="1200" kern="0">
                          <a:effectLst/>
                          <a:latin typeface="標楷體" panose="03000509000000000000" pitchFamily="65" charset="-120"/>
                          <a:ea typeface="標楷體" panose="03000509000000000000" pitchFamily="65" charset="-120"/>
                        </a:rPr>
                        <a:t>　</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gridSpan="6">
                  <a:txBody>
                    <a:bodyPr/>
                    <a:lstStyle/>
                    <a:p>
                      <a:pPr>
                        <a:spcAft>
                          <a:spcPts val="0"/>
                        </a:spcAft>
                      </a:pPr>
                      <a:r>
                        <a:rPr lang="zh-TW" sz="1200" kern="0" dirty="0">
                          <a:effectLst/>
                          <a:latin typeface="標楷體" panose="03000509000000000000" pitchFamily="65" charset="-120"/>
                          <a:ea typeface="標楷體" panose="03000509000000000000" pitchFamily="65" charset="-120"/>
                        </a:rPr>
                        <a:t>農作物栽培業</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42568">
                <a:tc>
                  <a:txBody>
                    <a:bodyPr/>
                    <a:lstStyle/>
                    <a:p>
                      <a:pPr algn="r">
                        <a:spcAft>
                          <a:spcPts val="0"/>
                        </a:spcAft>
                      </a:pPr>
                      <a:r>
                        <a:rPr lang="en-US" sz="1200" kern="0">
                          <a:effectLst/>
                          <a:latin typeface="標楷體" panose="03000509000000000000" pitchFamily="65" charset="-120"/>
                          <a:ea typeface="標楷體" panose="03000509000000000000" pitchFamily="65" charset="-120"/>
                        </a:rPr>
                        <a:t>0114-00</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spcAft>
                          <a:spcPts val="0"/>
                        </a:spcAft>
                      </a:pPr>
                      <a:r>
                        <a:rPr lang="zh-TW" sz="1200" kern="0" dirty="0">
                          <a:effectLst/>
                          <a:latin typeface="標楷體" panose="03000509000000000000" pitchFamily="65" charset="-120"/>
                          <a:ea typeface="標楷體" panose="03000509000000000000" pitchFamily="65" charset="-120"/>
                        </a:rPr>
                        <a:t>蔬菜栽培</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4</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9</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33</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22</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11</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r>
              <a:tr h="142568">
                <a:tc>
                  <a:txBody>
                    <a:bodyPr/>
                    <a:lstStyle/>
                    <a:p>
                      <a:pPr algn="r">
                        <a:spcAft>
                          <a:spcPts val="0"/>
                        </a:spcAft>
                      </a:pPr>
                      <a:r>
                        <a:rPr lang="en-US" sz="1200" kern="0">
                          <a:effectLst/>
                          <a:latin typeface="標楷體" panose="03000509000000000000" pitchFamily="65" charset="-120"/>
                          <a:ea typeface="標楷體" panose="03000509000000000000" pitchFamily="65" charset="-120"/>
                        </a:rPr>
                        <a:t>0115-00</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spcAft>
                          <a:spcPts val="0"/>
                        </a:spcAft>
                        <a:tabLst/>
                      </a:pPr>
                      <a:r>
                        <a:rPr lang="zh-TW" sz="1200" kern="0" dirty="0">
                          <a:effectLst/>
                          <a:latin typeface="標楷體" panose="03000509000000000000" pitchFamily="65" charset="-120"/>
                          <a:ea typeface="標楷體" panose="03000509000000000000" pitchFamily="65" charset="-120"/>
                        </a:rPr>
                        <a:t>果樹栽培</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9</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33</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22</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11</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r>
              <a:tr h="142568">
                <a:tc>
                  <a:txBody>
                    <a:bodyPr/>
                    <a:lstStyle/>
                    <a:p>
                      <a:pPr algn="r">
                        <a:spcAft>
                          <a:spcPts val="0"/>
                        </a:spcAft>
                      </a:pPr>
                      <a:r>
                        <a:rPr lang="en-US" sz="1200" kern="0">
                          <a:effectLst/>
                          <a:latin typeface="標楷體" panose="03000509000000000000" pitchFamily="65" charset="-120"/>
                          <a:ea typeface="標楷體" panose="03000509000000000000" pitchFamily="65" charset="-120"/>
                        </a:rPr>
                        <a:t>0116-12</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spcAft>
                          <a:spcPts val="0"/>
                        </a:spcAft>
                      </a:pPr>
                      <a:r>
                        <a:rPr lang="zh-TW" sz="1200" kern="0">
                          <a:effectLst/>
                          <a:latin typeface="標楷體" panose="03000509000000000000" pitchFamily="65" charset="-120"/>
                          <a:ea typeface="標楷體" panose="03000509000000000000" pitchFamily="65" charset="-120"/>
                        </a:rPr>
                        <a:t>食用菌菇類菌種培育</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7</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32</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24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8</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r>
              <a:tr h="142568">
                <a:tc>
                  <a:txBody>
                    <a:bodyPr/>
                    <a:lstStyle/>
                    <a:p>
                      <a:pPr algn="r">
                        <a:spcAft>
                          <a:spcPts val="0"/>
                        </a:spcAft>
                      </a:pPr>
                      <a:r>
                        <a:rPr lang="en-US" sz="1200" kern="0">
                          <a:effectLst/>
                          <a:latin typeface="標楷體" panose="03000509000000000000" pitchFamily="65" charset="-120"/>
                          <a:ea typeface="標楷體" panose="03000509000000000000" pitchFamily="65" charset="-120"/>
                        </a:rPr>
                        <a:t>0117-11</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spcAft>
                          <a:spcPts val="0"/>
                        </a:spcAft>
                      </a:pPr>
                      <a:r>
                        <a:rPr lang="zh-TW" sz="1200" kern="0">
                          <a:effectLst/>
                          <a:latin typeface="標楷體" panose="03000509000000000000" pitchFamily="65" charset="-120"/>
                          <a:ea typeface="標楷體" panose="03000509000000000000" pitchFamily="65" charset="-120"/>
                        </a:rPr>
                        <a:t>盆景栽培</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9</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30</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19</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11</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r>
              <a:tr h="142568">
                <a:tc>
                  <a:txBody>
                    <a:bodyPr/>
                    <a:lstStyle/>
                    <a:p>
                      <a:pPr algn="r">
                        <a:spcAft>
                          <a:spcPts val="0"/>
                        </a:spcAft>
                      </a:pPr>
                      <a:r>
                        <a:rPr lang="en-US" sz="1200" kern="0">
                          <a:effectLst/>
                          <a:latin typeface="標楷體" panose="03000509000000000000" pitchFamily="65" charset="-120"/>
                          <a:ea typeface="標楷體" panose="03000509000000000000" pitchFamily="65" charset="-120"/>
                        </a:rPr>
                        <a:t>0117-99</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spcAft>
                          <a:spcPts val="0"/>
                        </a:spcAft>
                      </a:pPr>
                      <a:r>
                        <a:rPr lang="zh-TW" sz="1200" kern="0">
                          <a:effectLst/>
                          <a:latin typeface="標楷體" panose="03000509000000000000" pitchFamily="65" charset="-120"/>
                          <a:ea typeface="標楷體" panose="03000509000000000000" pitchFamily="65" charset="-120"/>
                        </a:rPr>
                        <a:t>其他花卉栽培</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8</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23</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13</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10</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r>
              <a:tr h="142568">
                <a:tc>
                  <a:txBody>
                    <a:bodyPr/>
                    <a:lstStyle/>
                    <a:p>
                      <a:pPr algn="r">
                        <a:spcAft>
                          <a:spcPts val="0"/>
                        </a:spcAft>
                      </a:pPr>
                      <a:r>
                        <a:rPr lang="en-US" sz="1200" kern="0">
                          <a:effectLst/>
                          <a:latin typeface="標楷體" panose="03000509000000000000" pitchFamily="65" charset="-120"/>
                          <a:ea typeface="標楷體" panose="03000509000000000000" pitchFamily="65" charset="-120"/>
                        </a:rPr>
                        <a:t>0119-00</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spcAft>
                          <a:spcPts val="0"/>
                        </a:spcAft>
                      </a:pPr>
                      <a:r>
                        <a:rPr lang="zh-TW" sz="1200" kern="0">
                          <a:effectLst/>
                          <a:latin typeface="標楷體" panose="03000509000000000000" pitchFamily="65" charset="-120"/>
                          <a:ea typeface="標楷體" panose="03000509000000000000" pitchFamily="65" charset="-120"/>
                        </a:rPr>
                        <a:t>其他農作物栽培</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9</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30</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19</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11</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r>
              <a:tr h="142568">
                <a:tc>
                  <a:txBody>
                    <a:bodyPr/>
                    <a:lstStyle/>
                    <a:p>
                      <a:pPr algn="r">
                        <a:spcAft>
                          <a:spcPts val="0"/>
                        </a:spcAft>
                      </a:pPr>
                      <a:r>
                        <a:rPr lang="zh-TW" sz="1200" kern="0">
                          <a:effectLst/>
                          <a:latin typeface="標楷體" panose="03000509000000000000" pitchFamily="65" charset="-120"/>
                          <a:ea typeface="標楷體" panose="03000509000000000000" pitchFamily="65" charset="-120"/>
                        </a:rPr>
                        <a:t>　</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gridSpan="6">
                  <a:txBody>
                    <a:bodyPr/>
                    <a:lstStyle/>
                    <a:p>
                      <a:pPr>
                        <a:spcAft>
                          <a:spcPts val="0"/>
                        </a:spcAft>
                      </a:pPr>
                      <a:r>
                        <a:rPr lang="zh-TW" sz="1200" kern="0" dirty="0">
                          <a:effectLst/>
                          <a:latin typeface="標楷體" panose="03000509000000000000" pitchFamily="65" charset="-120"/>
                          <a:ea typeface="標楷體" panose="03000509000000000000" pitchFamily="65" charset="-120"/>
                        </a:rPr>
                        <a:t>畜牧業</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42568">
                <a:tc>
                  <a:txBody>
                    <a:bodyPr/>
                    <a:lstStyle/>
                    <a:p>
                      <a:pPr algn="r">
                        <a:spcAft>
                          <a:spcPts val="0"/>
                        </a:spcAft>
                      </a:pPr>
                      <a:r>
                        <a:rPr lang="en-US" sz="1200" kern="0">
                          <a:effectLst/>
                          <a:latin typeface="標楷體" panose="03000509000000000000" pitchFamily="65" charset="-120"/>
                          <a:ea typeface="標楷體" panose="03000509000000000000" pitchFamily="65" charset="-120"/>
                        </a:rPr>
                        <a:t>0121-00</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spcAft>
                          <a:spcPts val="0"/>
                        </a:spcAft>
                      </a:pPr>
                      <a:r>
                        <a:rPr lang="zh-TW" sz="1200" kern="0">
                          <a:effectLst/>
                          <a:latin typeface="標楷體" panose="03000509000000000000" pitchFamily="65" charset="-120"/>
                          <a:ea typeface="標楷體" panose="03000509000000000000" pitchFamily="65" charset="-120"/>
                        </a:rPr>
                        <a:t>牛飼育</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7</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24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16</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8</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r>
              <a:tr h="142568">
                <a:tc>
                  <a:txBody>
                    <a:bodyPr/>
                    <a:lstStyle/>
                    <a:p>
                      <a:pPr algn="r">
                        <a:spcAft>
                          <a:spcPts val="0"/>
                        </a:spcAft>
                      </a:pPr>
                      <a:r>
                        <a:rPr lang="en-US" sz="1200" kern="0">
                          <a:effectLst/>
                          <a:latin typeface="標楷體" panose="03000509000000000000" pitchFamily="65" charset="-120"/>
                          <a:ea typeface="標楷體" panose="03000509000000000000" pitchFamily="65" charset="-120"/>
                        </a:rPr>
                        <a:t>0122-00</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spcAft>
                          <a:spcPts val="0"/>
                        </a:spcAft>
                      </a:pPr>
                      <a:r>
                        <a:rPr lang="zh-TW" sz="1200" kern="0">
                          <a:effectLst/>
                          <a:latin typeface="標楷體" panose="03000509000000000000" pitchFamily="65" charset="-120"/>
                          <a:ea typeface="標楷體" panose="03000509000000000000" pitchFamily="65" charset="-120"/>
                        </a:rPr>
                        <a:t>豬飼育</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7</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24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16</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8</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r>
              <a:tr h="142568">
                <a:tc>
                  <a:txBody>
                    <a:bodyPr/>
                    <a:lstStyle/>
                    <a:p>
                      <a:pPr algn="r">
                        <a:spcAft>
                          <a:spcPts val="0"/>
                        </a:spcAft>
                      </a:pPr>
                      <a:r>
                        <a:rPr lang="en-US" sz="1200" kern="0">
                          <a:effectLst/>
                          <a:latin typeface="標楷體" panose="03000509000000000000" pitchFamily="65" charset="-120"/>
                          <a:ea typeface="標楷體" panose="03000509000000000000" pitchFamily="65" charset="-120"/>
                        </a:rPr>
                        <a:t>0123-00</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spcAft>
                          <a:spcPts val="0"/>
                        </a:spcAft>
                      </a:pPr>
                      <a:r>
                        <a:rPr lang="zh-TW" sz="1200" kern="0">
                          <a:effectLst/>
                          <a:latin typeface="標楷體" panose="03000509000000000000" pitchFamily="65" charset="-120"/>
                          <a:ea typeface="標楷體" panose="03000509000000000000" pitchFamily="65" charset="-120"/>
                        </a:rPr>
                        <a:t>雞飼育</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6</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23</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16</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7</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r>
              <a:tr h="142568">
                <a:tc>
                  <a:txBody>
                    <a:bodyPr/>
                    <a:lstStyle/>
                    <a:p>
                      <a:pPr algn="r">
                        <a:spcAft>
                          <a:spcPts val="0"/>
                        </a:spcAft>
                      </a:pPr>
                      <a:r>
                        <a:rPr lang="en-US" sz="1200" kern="0">
                          <a:effectLst/>
                          <a:latin typeface="標楷體" panose="03000509000000000000" pitchFamily="65" charset="-120"/>
                          <a:ea typeface="標楷體" panose="03000509000000000000" pitchFamily="65" charset="-120"/>
                        </a:rPr>
                        <a:t>0124-00</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spcAft>
                          <a:spcPts val="0"/>
                        </a:spcAft>
                      </a:pPr>
                      <a:r>
                        <a:rPr lang="zh-TW" sz="1200" kern="0">
                          <a:effectLst/>
                          <a:latin typeface="標楷體" panose="03000509000000000000" pitchFamily="65" charset="-120"/>
                          <a:ea typeface="標楷體" panose="03000509000000000000" pitchFamily="65" charset="-120"/>
                        </a:rPr>
                        <a:t>鴨飼育</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6</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23</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16</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7</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r>
              <a:tr h="142568">
                <a:tc>
                  <a:txBody>
                    <a:bodyPr/>
                    <a:lstStyle/>
                    <a:p>
                      <a:pPr algn="r">
                        <a:spcAft>
                          <a:spcPts val="0"/>
                        </a:spcAft>
                      </a:pPr>
                      <a:r>
                        <a:rPr lang="en-US" sz="1200" kern="0">
                          <a:effectLst/>
                          <a:latin typeface="標楷體" panose="03000509000000000000" pitchFamily="65" charset="-120"/>
                          <a:ea typeface="標楷體" panose="03000509000000000000" pitchFamily="65" charset="-120"/>
                        </a:rPr>
                        <a:t>0129-99</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spcAft>
                          <a:spcPts val="0"/>
                        </a:spcAft>
                      </a:pPr>
                      <a:r>
                        <a:rPr lang="zh-TW" sz="1200" kern="0">
                          <a:effectLst/>
                          <a:latin typeface="標楷體" panose="03000509000000000000" pitchFamily="65" charset="-120"/>
                          <a:ea typeface="標楷體" panose="03000509000000000000" pitchFamily="65" charset="-120"/>
                        </a:rPr>
                        <a:t>未分類其他畜牧</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7</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24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16</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8</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r>
              <a:tr h="142568">
                <a:tc>
                  <a:txBody>
                    <a:bodyPr/>
                    <a:lstStyle/>
                    <a:p>
                      <a:pPr algn="r">
                        <a:spcAft>
                          <a:spcPts val="0"/>
                        </a:spcAft>
                      </a:pPr>
                      <a:r>
                        <a:rPr lang="zh-TW" sz="1200" kern="0">
                          <a:effectLst/>
                          <a:latin typeface="標楷體" panose="03000509000000000000" pitchFamily="65" charset="-120"/>
                          <a:ea typeface="標楷體" panose="03000509000000000000" pitchFamily="65" charset="-120"/>
                        </a:rPr>
                        <a:t>　</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gridSpan="6">
                  <a:txBody>
                    <a:bodyPr/>
                    <a:lstStyle/>
                    <a:p>
                      <a:pPr>
                        <a:spcAft>
                          <a:spcPts val="0"/>
                        </a:spcAft>
                      </a:pPr>
                      <a:r>
                        <a:rPr lang="zh-TW" sz="1200" kern="0" dirty="0">
                          <a:effectLst/>
                          <a:latin typeface="標楷體" panose="03000509000000000000" pitchFamily="65" charset="-120"/>
                          <a:ea typeface="標楷體" panose="03000509000000000000" pitchFamily="65" charset="-120"/>
                        </a:rPr>
                        <a:t>農事及畜牧服務業</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42568">
                <a:tc>
                  <a:txBody>
                    <a:bodyPr/>
                    <a:lstStyle/>
                    <a:p>
                      <a:pPr algn="r">
                        <a:spcAft>
                          <a:spcPts val="0"/>
                        </a:spcAft>
                      </a:pPr>
                      <a:r>
                        <a:rPr lang="en-US" sz="1200" kern="0">
                          <a:effectLst/>
                          <a:latin typeface="標楷體" panose="03000509000000000000" pitchFamily="65" charset="-120"/>
                          <a:ea typeface="標楷體" panose="03000509000000000000" pitchFamily="65" charset="-120"/>
                        </a:rPr>
                        <a:t>0131-11</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spcAft>
                          <a:spcPts val="0"/>
                        </a:spcAft>
                      </a:pPr>
                      <a:r>
                        <a:rPr lang="zh-TW" sz="1200" kern="0">
                          <a:effectLst/>
                          <a:latin typeface="標楷體" panose="03000509000000000000" pitchFamily="65" charset="-120"/>
                          <a:ea typeface="標楷體" panose="03000509000000000000" pitchFamily="65" charset="-120"/>
                        </a:rPr>
                        <a:t>農作物採收</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6</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6</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18</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10</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8</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r>
              <a:tr h="142568">
                <a:tc>
                  <a:txBody>
                    <a:bodyPr/>
                    <a:lstStyle/>
                    <a:p>
                      <a:pPr algn="r">
                        <a:spcAft>
                          <a:spcPts val="0"/>
                        </a:spcAft>
                      </a:pPr>
                      <a:r>
                        <a:rPr lang="en-US" sz="1200" kern="0">
                          <a:effectLst/>
                          <a:latin typeface="標楷體" panose="03000509000000000000" pitchFamily="65" charset="-120"/>
                          <a:ea typeface="標楷體" panose="03000509000000000000" pitchFamily="65" charset="-120"/>
                        </a:rPr>
                        <a:t>0131-99</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spcAft>
                          <a:spcPts val="0"/>
                        </a:spcAft>
                      </a:pPr>
                      <a:r>
                        <a:rPr lang="zh-TW" sz="1200" kern="0">
                          <a:effectLst/>
                          <a:latin typeface="標楷體" panose="03000509000000000000" pitchFamily="65" charset="-120"/>
                          <a:ea typeface="標楷體" panose="03000509000000000000" pitchFamily="65" charset="-120"/>
                        </a:rPr>
                        <a:t>其他作物栽培服務</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7</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32</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24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8</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r>
              <a:tr h="142568">
                <a:tc>
                  <a:txBody>
                    <a:bodyPr/>
                    <a:lstStyle/>
                    <a:p>
                      <a:pPr algn="r">
                        <a:spcAft>
                          <a:spcPts val="0"/>
                        </a:spcAft>
                      </a:pPr>
                      <a:r>
                        <a:rPr lang="en-US" sz="1200" kern="0">
                          <a:effectLst/>
                          <a:latin typeface="標楷體" panose="03000509000000000000" pitchFamily="65" charset="-120"/>
                          <a:ea typeface="標楷體" panose="03000509000000000000" pitchFamily="65" charset="-120"/>
                        </a:rPr>
                        <a:t>0133-00</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spcAft>
                          <a:spcPts val="0"/>
                        </a:spcAft>
                      </a:pPr>
                      <a:r>
                        <a:rPr lang="zh-TW" sz="1200" kern="0">
                          <a:effectLst/>
                          <a:latin typeface="標楷體" panose="03000509000000000000" pitchFamily="65" charset="-120"/>
                          <a:ea typeface="標楷體" panose="03000509000000000000" pitchFamily="65" charset="-120"/>
                        </a:rPr>
                        <a:t>畜牧服務</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7</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24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15</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9</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r>
              <a:tr h="142568">
                <a:tc>
                  <a:txBody>
                    <a:bodyPr/>
                    <a:lstStyle/>
                    <a:p>
                      <a:pPr algn="r">
                        <a:spcAft>
                          <a:spcPts val="0"/>
                        </a:spcAft>
                      </a:pPr>
                      <a:r>
                        <a:rPr lang="en-US" sz="1200" kern="0">
                          <a:effectLst/>
                          <a:latin typeface="標楷體" panose="03000509000000000000" pitchFamily="65" charset="-120"/>
                          <a:ea typeface="標楷體" panose="03000509000000000000" pitchFamily="65" charset="-120"/>
                        </a:rPr>
                        <a:t>0139-00</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spcAft>
                          <a:spcPts val="0"/>
                        </a:spcAft>
                      </a:pPr>
                      <a:r>
                        <a:rPr lang="zh-TW" sz="1200" kern="0">
                          <a:effectLst/>
                          <a:latin typeface="標楷體" panose="03000509000000000000" pitchFamily="65" charset="-120"/>
                          <a:ea typeface="標楷體" panose="03000509000000000000" pitchFamily="65" charset="-120"/>
                        </a:rPr>
                        <a:t>其他農事服務</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7</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32</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24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8</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r>
              <a:tr h="142568">
                <a:tc>
                  <a:txBody>
                    <a:bodyPr/>
                    <a:lstStyle/>
                    <a:p>
                      <a:pPr>
                        <a:spcAft>
                          <a:spcPts val="0"/>
                        </a:spcAft>
                      </a:pPr>
                      <a:r>
                        <a:rPr lang="zh-TW" sz="1200" kern="0">
                          <a:effectLst/>
                          <a:latin typeface="標楷體" panose="03000509000000000000" pitchFamily="65" charset="-120"/>
                          <a:ea typeface="標楷體" panose="03000509000000000000" pitchFamily="65" charset="-120"/>
                        </a:rPr>
                        <a:t>　</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gridSpan="6">
                  <a:txBody>
                    <a:bodyPr/>
                    <a:lstStyle/>
                    <a:p>
                      <a:pPr>
                        <a:spcAft>
                          <a:spcPts val="0"/>
                        </a:spcAft>
                      </a:pPr>
                      <a:r>
                        <a:rPr lang="zh-TW" sz="1200" kern="0" dirty="0">
                          <a:effectLst/>
                          <a:latin typeface="標楷體" panose="03000509000000000000" pitchFamily="65" charset="-120"/>
                          <a:ea typeface="標楷體" panose="03000509000000000000" pitchFamily="65" charset="-120"/>
                        </a:rPr>
                        <a:t>造林業</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42568">
                <a:tc>
                  <a:txBody>
                    <a:bodyPr/>
                    <a:lstStyle/>
                    <a:p>
                      <a:pPr algn="r">
                        <a:spcAft>
                          <a:spcPts val="0"/>
                        </a:spcAft>
                      </a:pPr>
                      <a:r>
                        <a:rPr lang="en-US" sz="1200" kern="0">
                          <a:effectLst/>
                          <a:latin typeface="標楷體" panose="03000509000000000000" pitchFamily="65" charset="-120"/>
                          <a:ea typeface="標楷體" panose="03000509000000000000" pitchFamily="65" charset="-120"/>
                        </a:rPr>
                        <a:t>0210-00</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spcAft>
                          <a:spcPts val="0"/>
                        </a:spcAft>
                      </a:pPr>
                      <a:r>
                        <a:rPr lang="zh-TW" sz="1200" kern="0">
                          <a:effectLst/>
                          <a:latin typeface="標楷體" panose="03000509000000000000" pitchFamily="65" charset="-120"/>
                          <a:ea typeface="標楷體" panose="03000509000000000000" pitchFamily="65" charset="-120"/>
                        </a:rPr>
                        <a:t>造林</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4</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24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19</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5</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r>
              <a:tr h="142568">
                <a:tc>
                  <a:txBody>
                    <a:bodyPr/>
                    <a:lstStyle/>
                    <a:p>
                      <a:pPr algn="r">
                        <a:spcAft>
                          <a:spcPts val="0"/>
                        </a:spcAft>
                      </a:pPr>
                      <a:r>
                        <a:rPr lang="zh-TW" sz="1200" kern="0">
                          <a:effectLst/>
                          <a:latin typeface="標楷體" panose="03000509000000000000" pitchFamily="65" charset="-120"/>
                          <a:ea typeface="標楷體" panose="03000509000000000000" pitchFamily="65" charset="-120"/>
                        </a:rPr>
                        <a:t>　</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gridSpan="6">
                  <a:txBody>
                    <a:bodyPr/>
                    <a:lstStyle/>
                    <a:p>
                      <a:pPr>
                        <a:spcAft>
                          <a:spcPts val="0"/>
                        </a:spcAft>
                      </a:pPr>
                      <a:r>
                        <a:rPr lang="zh-TW" sz="1200" kern="0" dirty="0">
                          <a:effectLst/>
                          <a:latin typeface="標楷體" panose="03000509000000000000" pitchFamily="65" charset="-120"/>
                          <a:ea typeface="標楷體" panose="03000509000000000000" pitchFamily="65" charset="-120"/>
                        </a:rPr>
                        <a:t>林產經營業</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42568">
                <a:tc>
                  <a:txBody>
                    <a:bodyPr/>
                    <a:lstStyle/>
                    <a:p>
                      <a:pPr algn="r">
                        <a:spcAft>
                          <a:spcPts val="0"/>
                        </a:spcAft>
                      </a:pPr>
                      <a:r>
                        <a:rPr lang="en-US" sz="1200" kern="0">
                          <a:effectLst/>
                          <a:latin typeface="標楷體" panose="03000509000000000000" pitchFamily="65" charset="-120"/>
                          <a:ea typeface="標楷體" panose="03000509000000000000" pitchFamily="65" charset="-120"/>
                        </a:rPr>
                        <a:t>0221-11</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spcAft>
                          <a:spcPts val="0"/>
                        </a:spcAft>
                      </a:pPr>
                      <a:r>
                        <a:rPr lang="zh-TW" sz="1200" kern="0">
                          <a:effectLst/>
                          <a:latin typeface="標楷體" panose="03000509000000000000" pitchFamily="65" charset="-120"/>
                          <a:ea typeface="標楷體" panose="03000509000000000000" pitchFamily="65" charset="-120"/>
                        </a:rPr>
                        <a:t>木（竹）炭燒製</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4</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5</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17</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11</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6</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r>
              <a:tr h="142568">
                <a:tc>
                  <a:txBody>
                    <a:bodyPr/>
                    <a:lstStyle/>
                    <a:p>
                      <a:pPr algn="r">
                        <a:spcAft>
                          <a:spcPts val="0"/>
                        </a:spcAft>
                      </a:pPr>
                      <a:r>
                        <a:rPr lang="en-US" sz="1200" kern="0">
                          <a:effectLst/>
                          <a:latin typeface="標楷體" panose="03000509000000000000" pitchFamily="65" charset="-120"/>
                          <a:ea typeface="標楷體" panose="03000509000000000000" pitchFamily="65" charset="-120"/>
                        </a:rPr>
                        <a:t>0221-99</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spcAft>
                          <a:spcPts val="0"/>
                        </a:spcAft>
                      </a:pPr>
                      <a:r>
                        <a:rPr lang="zh-TW" sz="1200" kern="0">
                          <a:effectLst/>
                          <a:latin typeface="標楷體" panose="03000509000000000000" pitchFamily="65" charset="-120"/>
                          <a:ea typeface="標楷體" panose="03000509000000000000" pitchFamily="65" charset="-120"/>
                        </a:rPr>
                        <a:t>其他伐木</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5</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25</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19</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6</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r>
              <a:tr h="142568">
                <a:tc>
                  <a:txBody>
                    <a:bodyPr/>
                    <a:lstStyle/>
                    <a:p>
                      <a:pPr>
                        <a:spcAft>
                          <a:spcPts val="0"/>
                        </a:spcAft>
                      </a:pPr>
                      <a:r>
                        <a:rPr lang="zh-TW" sz="1200" kern="0">
                          <a:effectLst/>
                          <a:latin typeface="標楷體" panose="03000509000000000000" pitchFamily="65" charset="-120"/>
                          <a:ea typeface="標楷體" panose="03000509000000000000" pitchFamily="65" charset="-120"/>
                        </a:rPr>
                        <a:t>　</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gridSpan="6">
                  <a:txBody>
                    <a:bodyPr/>
                    <a:lstStyle/>
                    <a:p>
                      <a:pPr>
                        <a:spcAft>
                          <a:spcPts val="0"/>
                        </a:spcAft>
                      </a:pPr>
                      <a:r>
                        <a:rPr lang="zh-TW" sz="1200" kern="0" dirty="0">
                          <a:effectLst/>
                          <a:latin typeface="標楷體" panose="03000509000000000000" pitchFamily="65" charset="-120"/>
                          <a:ea typeface="標楷體" panose="03000509000000000000" pitchFamily="65" charset="-120"/>
                        </a:rPr>
                        <a:t>漁撈業</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42568">
                <a:tc>
                  <a:txBody>
                    <a:bodyPr/>
                    <a:lstStyle/>
                    <a:p>
                      <a:pPr algn="r">
                        <a:spcAft>
                          <a:spcPts val="0"/>
                        </a:spcAft>
                      </a:pPr>
                      <a:r>
                        <a:rPr lang="en-US" sz="1200" kern="0">
                          <a:effectLst/>
                          <a:latin typeface="標楷體" panose="03000509000000000000" pitchFamily="65" charset="-120"/>
                          <a:ea typeface="標楷體" panose="03000509000000000000" pitchFamily="65" charset="-120"/>
                        </a:rPr>
                        <a:t>0311-11</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spcAft>
                          <a:spcPts val="0"/>
                        </a:spcAft>
                      </a:pPr>
                      <a:r>
                        <a:rPr lang="zh-TW" sz="1200" kern="0">
                          <a:effectLst/>
                          <a:latin typeface="標楷體" panose="03000509000000000000" pitchFamily="65" charset="-120"/>
                          <a:ea typeface="標楷體" panose="03000509000000000000" pitchFamily="65" charset="-120"/>
                        </a:rPr>
                        <a:t>遠洋漁撈</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4</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5</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24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18</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6</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r>
              <a:tr h="142568">
                <a:tc>
                  <a:txBody>
                    <a:bodyPr/>
                    <a:lstStyle/>
                    <a:p>
                      <a:pPr algn="r">
                        <a:spcAft>
                          <a:spcPts val="0"/>
                        </a:spcAft>
                      </a:pPr>
                      <a:r>
                        <a:rPr lang="en-US" sz="1200" kern="0">
                          <a:effectLst/>
                          <a:latin typeface="標楷體" panose="03000509000000000000" pitchFamily="65" charset="-120"/>
                          <a:ea typeface="標楷體" panose="03000509000000000000" pitchFamily="65" charset="-120"/>
                        </a:rPr>
                        <a:t>0311-12</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spcAft>
                          <a:spcPts val="0"/>
                        </a:spcAft>
                      </a:pPr>
                      <a:r>
                        <a:rPr lang="zh-TW" sz="1200" kern="0">
                          <a:effectLst/>
                          <a:latin typeface="標楷體" panose="03000509000000000000" pitchFamily="65" charset="-120"/>
                          <a:ea typeface="標楷體" panose="03000509000000000000" pitchFamily="65" charset="-120"/>
                        </a:rPr>
                        <a:t>近海漁撈</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5</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25</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19</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6</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r>
              <a:tr h="142568">
                <a:tc>
                  <a:txBody>
                    <a:bodyPr/>
                    <a:lstStyle/>
                    <a:p>
                      <a:pPr algn="r">
                        <a:spcAft>
                          <a:spcPts val="0"/>
                        </a:spcAft>
                      </a:pPr>
                      <a:r>
                        <a:rPr lang="zh-TW" sz="1200" kern="0">
                          <a:effectLst/>
                          <a:latin typeface="標楷體" panose="03000509000000000000" pitchFamily="65" charset="-120"/>
                          <a:ea typeface="標楷體" panose="03000509000000000000" pitchFamily="65" charset="-120"/>
                        </a:rPr>
                        <a:t>　</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gridSpan="6">
                  <a:txBody>
                    <a:bodyPr/>
                    <a:lstStyle/>
                    <a:p>
                      <a:pPr>
                        <a:spcAft>
                          <a:spcPts val="0"/>
                        </a:spcAft>
                      </a:pPr>
                      <a:r>
                        <a:rPr lang="zh-TW" sz="1200" kern="0" dirty="0">
                          <a:effectLst/>
                          <a:latin typeface="標楷體" panose="03000509000000000000" pitchFamily="65" charset="-120"/>
                          <a:ea typeface="標楷體" panose="03000509000000000000" pitchFamily="65" charset="-120"/>
                        </a:rPr>
                        <a:t>水產養殖業</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42568">
                <a:tc>
                  <a:txBody>
                    <a:bodyPr/>
                    <a:lstStyle/>
                    <a:p>
                      <a:pPr algn="r">
                        <a:spcAft>
                          <a:spcPts val="0"/>
                        </a:spcAft>
                      </a:pPr>
                      <a:r>
                        <a:rPr lang="en-US" sz="1200" kern="0">
                          <a:effectLst/>
                          <a:latin typeface="標楷體" panose="03000509000000000000" pitchFamily="65" charset="-120"/>
                          <a:ea typeface="標楷體" panose="03000509000000000000" pitchFamily="65" charset="-120"/>
                        </a:rPr>
                        <a:t>0322-11</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spcAft>
                          <a:spcPts val="0"/>
                        </a:spcAft>
                      </a:pPr>
                      <a:r>
                        <a:rPr lang="zh-TW" sz="1200" kern="0">
                          <a:effectLst/>
                          <a:latin typeface="標楷體" panose="03000509000000000000" pitchFamily="65" charset="-120"/>
                          <a:ea typeface="標楷體" panose="03000509000000000000" pitchFamily="65" charset="-120"/>
                        </a:rPr>
                        <a:t>淡水魚塭養殖</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4</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6</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22</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15</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7</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r>
              <a:tr h="142568">
                <a:tc>
                  <a:txBody>
                    <a:bodyPr/>
                    <a:lstStyle/>
                    <a:p>
                      <a:pPr algn="r">
                        <a:spcAft>
                          <a:spcPts val="0"/>
                        </a:spcAft>
                      </a:pPr>
                      <a:r>
                        <a:rPr lang="en-US" sz="1200" kern="0">
                          <a:effectLst/>
                          <a:latin typeface="標楷體" panose="03000509000000000000" pitchFamily="65" charset="-120"/>
                          <a:ea typeface="標楷體" panose="03000509000000000000" pitchFamily="65" charset="-120"/>
                        </a:rPr>
                        <a:t>0322-12</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spcAft>
                          <a:spcPts val="0"/>
                        </a:spcAft>
                      </a:pPr>
                      <a:r>
                        <a:rPr lang="zh-TW" sz="1200" kern="0">
                          <a:effectLst/>
                          <a:latin typeface="標楷體" panose="03000509000000000000" pitchFamily="65" charset="-120"/>
                          <a:ea typeface="標楷體" panose="03000509000000000000" pitchFamily="65" charset="-120"/>
                        </a:rPr>
                        <a:t>鹹水魚塭養殖</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4</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5</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21</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a:effectLst/>
                          <a:latin typeface="標楷體" panose="03000509000000000000" pitchFamily="65" charset="-120"/>
                          <a:ea typeface="標楷體" panose="03000509000000000000" pitchFamily="65" charset="-120"/>
                        </a:rPr>
                        <a:t>15</a:t>
                      </a:r>
                      <a:endParaRPr lang="zh-TW" sz="1200" kern="100">
                        <a:effectLst/>
                        <a:latin typeface="標楷體" panose="03000509000000000000" pitchFamily="65" charset="-120"/>
                        <a:ea typeface="標楷體" panose="03000509000000000000" pitchFamily="65" charset="-120"/>
                        <a:cs typeface="Times New Roman"/>
                      </a:endParaRPr>
                    </a:p>
                  </a:txBody>
                  <a:tcPr marL="6725" marR="6725" marT="6725" marB="6725" anchor="ctr"/>
                </a:tc>
                <a:tc>
                  <a:txBody>
                    <a:bodyPr/>
                    <a:lstStyle/>
                    <a:p>
                      <a:pPr algn="r">
                        <a:spcAft>
                          <a:spcPts val="0"/>
                        </a:spcAft>
                      </a:pPr>
                      <a:r>
                        <a:rPr lang="en-US" sz="1200" kern="0" dirty="0">
                          <a:effectLst/>
                          <a:latin typeface="標楷體" panose="03000509000000000000" pitchFamily="65" charset="-120"/>
                          <a:ea typeface="標楷體" panose="03000509000000000000" pitchFamily="65" charset="-120"/>
                        </a:rPr>
                        <a:t>6</a:t>
                      </a:r>
                      <a:endParaRPr lang="zh-TW" sz="1200" kern="100" dirty="0">
                        <a:effectLst/>
                        <a:latin typeface="標楷體" panose="03000509000000000000" pitchFamily="65" charset="-120"/>
                        <a:ea typeface="標楷體" panose="03000509000000000000" pitchFamily="65" charset="-120"/>
                        <a:cs typeface="Times New Roman"/>
                      </a:endParaRPr>
                    </a:p>
                  </a:txBody>
                  <a:tcPr marL="6725" marR="6725" marT="6725" marB="6725" anchor="ctr"/>
                </a:tc>
              </a:tr>
            </a:tbl>
          </a:graphicData>
        </a:graphic>
      </p:graphicFrame>
    </p:spTree>
    <p:extLst>
      <p:ext uri="{BB962C8B-B14F-4D97-AF65-F5344CB8AC3E}">
        <p14:creationId xmlns:p14="http://schemas.microsoft.com/office/powerpoint/2010/main" xmlns="" val="4952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4"/>
          <p:cNvSpPr txBox="1">
            <a:spLocks/>
          </p:cNvSpPr>
          <p:nvPr/>
        </p:nvSpPr>
        <p:spPr bwMode="auto">
          <a:xfrm>
            <a:off x="6553200" y="6245225"/>
            <a:ext cx="2133600" cy="476250"/>
          </a:xfrm>
          <a:prstGeom prst="rect">
            <a:avLst/>
          </a:prstGeom>
          <a:noFill/>
          <a:ln>
            <a:miter lim="800000"/>
            <a:headEnd/>
            <a:tailEnd/>
          </a:ln>
        </p:spPr>
        <p:txBody>
          <a:bodyPr vert="horz" wrap="square" lIns="91440" tIns="45720" rIns="91440" bIns="45720" numCol="1" rtlCol="0" anchor="t" anchorCtr="0" compatLnSpc="1">
            <a:prstTxWarp prst="textNoShape">
              <a:avLst/>
            </a:prstTxWarp>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CFC78E-3F3B-4B08-BE6D-CABEF78E69B2}" type="slidenum">
              <a:rPr kumimoji="0" lang="en-US" altLang="zh-TW"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altLang="zh-TW"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8" name="文字方塊 7"/>
          <p:cNvSpPr txBox="1"/>
          <p:nvPr/>
        </p:nvSpPr>
        <p:spPr>
          <a:xfrm>
            <a:off x="3131840" y="1484784"/>
            <a:ext cx="2664296" cy="4801314"/>
          </a:xfrm>
          <a:prstGeom prst="rect">
            <a:avLst/>
          </a:prstGeom>
          <a:solidFill>
            <a:schemeClr val="tx2">
              <a:lumMod val="20000"/>
              <a:lumOff val="80000"/>
            </a:schemeClr>
          </a:solidFill>
          <a:ln>
            <a:solidFill>
              <a:schemeClr val="accent1">
                <a:shade val="95000"/>
                <a:satMod val="105000"/>
              </a:schemeClr>
            </a:solidFill>
          </a:ln>
        </p:spPr>
        <p:txBody>
          <a:bodyPr wrap="square" rtlCol="0">
            <a:spAutoFit/>
          </a:bodyPr>
          <a:lstStyle/>
          <a:p>
            <a:pPr algn="ctr"/>
            <a:r>
              <a:rPr lang="zh-TW" altLang="en-US" b="1" u="sng" dirty="0" smtClean="0">
                <a:latin typeface="標楷體" panose="03000509000000000000" pitchFamily="65" charset="-120"/>
                <a:ea typeface="標楷體" panose="03000509000000000000" pitchFamily="65" charset="-120"/>
              </a:rPr>
              <a:t>中游</a:t>
            </a:r>
            <a:endParaRPr lang="en-US" altLang="zh-TW" dirty="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a:latin typeface="標楷體" panose="03000509000000000000" pitchFamily="65" charset="-120"/>
              <a:ea typeface="標楷體" panose="03000509000000000000" pitchFamily="65" charset="-120"/>
            </a:endParaRPr>
          </a:p>
        </p:txBody>
      </p:sp>
      <p:sp>
        <p:nvSpPr>
          <p:cNvPr id="9" name="文字方塊 8"/>
          <p:cNvSpPr txBox="1"/>
          <p:nvPr/>
        </p:nvSpPr>
        <p:spPr>
          <a:xfrm>
            <a:off x="5868144" y="1484784"/>
            <a:ext cx="2664296" cy="4801314"/>
          </a:xfrm>
          <a:prstGeom prst="rect">
            <a:avLst/>
          </a:prstGeom>
          <a:solidFill>
            <a:schemeClr val="tx2">
              <a:lumMod val="20000"/>
              <a:lumOff val="80000"/>
            </a:schemeClr>
          </a:solidFill>
          <a:ln>
            <a:solidFill>
              <a:schemeClr val="accent1">
                <a:shade val="95000"/>
                <a:satMod val="105000"/>
              </a:schemeClr>
            </a:solidFill>
          </a:ln>
        </p:spPr>
        <p:txBody>
          <a:bodyPr wrap="square" rtlCol="0">
            <a:spAutoFit/>
          </a:bodyPr>
          <a:lstStyle/>
          <a:p>
            <a:pPr algn="ctr"/>
            <a:r>
              <a:rPr lang="zh-TW" altLang="en-US" b="1" u="sng" dirty="0" smtClean="0">
                <a:latin typeface="標楷體" panose="03000509000000000000" pitchFamily="65" charset="-120"/>
                <a:ea typeface="標楷體" panose="03000509000000000000" pitchFamily="65" charset="-120"/>
              </a:rPr>
              <a:t>下游</a:t>
            </a:r>
            <a:endParaRPr lang="en-US" altLang="zh-TW" dirty="0" smtClean="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p:txBody>
      </p:sp>
      <p:sp>
        <p:nvSpPr>
          <p:cNvPr id="10" name="文字方塊 9"/>
          <p:cNvSpPr txBox="1"/>
          <p:nvPr/>
        </p:nvSpPr>
        <p:spPr>
          <a:xfrm>
            <a:off x="395536" y="1484785"/>
            <a:ext cx="2664296" cy="4801314"/>
          </a:xfrm>
          <a:prstGeom prst="rect">
            <a:avLst/>
          </a:prstGeom>
          <a:solidFill>
            <a:schemeClr val="tx2">
              <a:lumMod val="20000"/>
              <a:lumOff val="80000"/>
            </a:schemeClr>
          </a:solidFill>
          <a:ln>
            <a:solidFill>
              <a:schemeClr val="accent1">
                <a:shade val="95000"/>
                <a:satMod val="105000"/>
              </a:schemeClr>
            </a:solidFill>
          </a:ln>
        </p:spPr>
        <p:txBody>
          <a:bodyPr wrap="square" rtlCol="0">
            <a:spAutoFit/>
          </a:bodyPr>
          <a:lstStyle/>
          <a:p>
            <a:pPr algn="ctr"/>
            <a:r>
              <a:rPr lang="zh-TW" altLang="en-US" b="1" u="sng" dirty="0" smtClean="0">
                <a:latin typeface="標楷體" panose="03000509000000000000" pitchFamily="65" charset="-120"/>
                <a:ea typeface="標楷體" panose="03000509000000000000" pitchFamily="65" charset="-120"/>
              </a:rPr>
              <a:t>上游</a:t>
            </a:r>
            <a:endParaRPr lang="en-US" altLang="zh-TW" dirty="0" smtClean="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a:latin typeface="標楷體" panose="03000509000000000000" pitchFamily="65" charset="-120"/>
              <a:ea typeface="標楷體" panose="03000509000000000000" pitchFamily="65" charset="-120"/>
            </a:endParaRPr>
          </a:p>
          <a:p>
            <a:pPr algn="ctr"/>
            <a:endParaRPr lang="en-US" altLang="zh-TW" dirty="0" smtClean="0">
              <a:latin typeface="標楷體" panose="03000509000000000000" pitchFamily="65" charset="-120"/>
              <a:ea typeface="標楷體" panose="03000509000000000000" pitchFamily="65" charset="-120"/>
            </a:endParaRPr>
          </a:p>
          <a:p>
            <a:pPr algn="ctr"/>
            <a:endParaRPr lang="en-US" altLang="zh-TW" dirty="0">
              <a:latin typeface="標楷體" panose="03000509000000000000" pitchFamily="65" charset="-120"/>
              <a:ea typeface="標楷體" panose="03000509000000000000" pitchFamily="65" charset="-120"/>
            </a:endParaRPr>
          </a:p>
        </p:txBody>
      </p:sp>
      <p:sp>
        <p:nvSpPr>
          <p:cNvPr id="11" name="＞形箭號 10"/>
          <p:cNvSpPr/>
          <p:nvPr/>
        </p:nvSpPr>
        <p:spPr>
          <a:xfrm>
            <a:off x="683568" y="1943553"/>
            <a:ext cx="1332148" cy="576064"/>
          </a:xfrm>
          <a:prstGeom prst="chevron">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latin typeface="標楷體" panose="03000509000000000000" pitchFamily="65" charset="-120"/>
                <a:ea typeface="標楷體" panose="03000509000000000000" pitchFamily="65" charset="-120"/>
              </a:rPr>
              <a:t>育種研發</a:t>
            </a: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12" name="＞形箭號 11"/>
          <p:cNvSpPr/>
          <p:nvPr/>
        </p:nvSpPr>
        <p:spPr>
          <a:xfrm>
            <a:off x="2267744" y="1943553"/>
            <a:ext cx="1332148" cy="576064"/>
          </a:xfrm>
          <a:prstGeom prst="chevron">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latin typeface="標楷體" panose="03000509000000000000" pitchFamily="65" charset="-120"/>
                <a:ea typeface="標楷體" panose="03000509000000000000" pitchFamily="65" charset="-120"/>
              </a:rPr>
              <a:t>育苗</a:t>
            </a: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13" name="＞形箭號 12"/>
          <p:cNvSpPr/>
          <p:nvPr/>
        </p:nvSpPr>
        <p:spPr>
          <a:xfrm>
            <a:off x="3851920" y="1943553"/>
            <a:ext cx="1332148" cy="576064"/>
          </a:xfrm>
          <a:prstGeom prst="chevron">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latin typeface="標楷體" panose="03000509000000000000" pitchFamily="65" charset="-120"/>
                <a:ea typeface="標楷體" panose="03000509000000000000" pitchFamily="65" charset="-120"/>
              </a:rPr>
              <a:t>生產養殖</a:t>
            </a: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14" name="＞形箭號 13"/>
          <p:cNvSpPr/>
          <p:nvPr/>
        </p:nvSpPr>
        <p:spPr>
          <a:xfrm>
            <a:off x="5436096" y="1943553"/>
            <a:ext cx="1332148" cy="576064"/>
          </a:xfrm>
          <a:prstGeom prst="chevron">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latin typeface="標楷體" panose="03000509000000000000" pitchFamily="65" charset="-120"/>
                <a:ea typeface="標楷體" panose="03000509000000000000" pitchFamily="65" charset="-120"/>
              </a:rPr>
              <a:t>加工運輸</a:t>
            </a: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15" name="＞形箭號 14"/>
          <p:cNvSpPr/>
          <p:nvPr/>
        </p:nvSpPr>
        <p:spPr>
          <a:xfrm>
            <a:off x="7020272" y="1943553"/>
            <a:ext cx="1332148" cy="576064"/>
          </a:xfrm>
          <a:prstGeom prst="chevron">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latin typeface="標楷體" panose="03000509000000000000" pitchFamily="65" charset="-120"/>
                <a:ea typeface="標楷體" panose="03000509000000000000" pitchFamily="65" charset="-120"/>
              </a:rPr>
              <a:t>包裝銷售</a:t>
            </a: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16" name="流程圖: 替代處理程序 15"/>
          <p:cNvSpPr/>
          <p:nvPr/>
        </p:nvSpPr>
        <p:spPr>
          <a:xfrm>
            <a:off x="611560" y="2735641"/>
            <a:ext cx="1452867" cy="1152128"/>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latin typeface="標楷體" panose="03000509000000000000" pitchFamily="65" charset="-120"/>
                <a:ea typeface="標楷體" panose="03000509000000000000" pitchFamily="65" charset="-120"/>
              </a:rPr>
              <a:t>開發</a:t>
            </a:r>
            <a:r>
              <a:rPr lang="en-US" altLang="zh-TW" dirty="0" smtClean="0">
                <a:solidFill>
                  <a:schemeClr val="tx1"/>
                </a:solidFill>
                <a:latin typeface="標楷體" panose="03000509000000000000" pitchFamily="65" charset="-120"/>
                <a:ea typeface="標楷體" panose="03000509000000000000" pitchFamily="65" charset="-120"/>
              </a:rPr>
              <a:t>/</a:t>
            </a:r>
            <a:r>
              <a:rPr lang="zh-TW" altLang="en-US" dirty="0" smtClean="0">
                <a:solidFill>
                  <a:schemeClr val="tx1"/>
                </a:solidFill>
                <a:latin typeface="標楷體" panose="03000509000000000000" pitchFamily="65" charset="-120"/>
                <a:ea typeface="標楷體" panose="03000509000000000000" pitchFamily="65" charset="-120"/>
              </a:rPr>
              <a:t>育種基因轉殖栽栽種試驗</a:t>
            </a:r>
            <a:endParaRPr lang="en-US" altLang="zh-TW" dirty="0" smtClean="0">
              <a:solidFill>
                <a:schemeClr val="tx1"/>
              </a:solidFill>
              <a:latin typeface="標楷體" panose="03000509000000000000" pitchFamily="65" charset="-120"/>
              <a:ea typeface="標楷體" panose="03000509000000000000" pitchFamily="65" charset="-120"/>
            </a:endParaRPr>
          </a:p>
          <a:p>
            <a:pPr algn="ctr"/>
            <a:r>
              <a:rPr lang="zh-TW" altLang="en-US" dirty="0" smtClean="0">
                <a:solidFill>
                  <a:schemeClr val="tx1"/>
                </a:solidFill>
                <a:latin typeface="標楷體" panose="03000509000000000000" pitchFamily="65" charset="-120"/>
                <a:ea typeface="標楷體" panose="03000509000000000000" pitchFamily="65" charset="-120"/>
              </a:rPr>
              <a:t>種魚養殖</a:t>
            </a:r>
            <a:endParaRPr lang="en-US" altLang="zh-TW" dirty="0" smtClean="0">
              <a:solidFill>
                <a:schemeClr val="tx1"/>
              </a:solidFill>
              <a:latin typeface="標楷體" panose="03000509000000000000" pitchFamily="65" charset="-120"/>
              <a:ea typeface="標楷體" panose="03000509000000000000" pitchFamily="65" charset="-120"/>
            </a:endParaRPr>
          </a:p>
        </p:txBody>
      </p:sp>
      <p:sp>
        <p:nvSpPr>
          <p:cNvPr id="17" name="流程圖: 替代處理程序 16"/>
          <p:cNvSpPr/>
          <p:nvPr/>
        </p:nvSpPr>
        <p:spPr>
          <a:xfrm>
            <a:off x="2195736" y="2735641"/>
            <a:ext cx="1452867" cy="1152128"/>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latin typeface="標楷體" panose="03000509000000000000" pitchFamily="65" charset="-120"/>
                <a:ea typeface="標楷體" panose="03000509000000000000" pitchFamily="65" charset="-120"/>
              </a:rPr>
              <a:t>栽種</a:t>
            </a:r>
            <a:r>
              <a:rPr lang="en-US" altLang="zh-TW" dirty="0" smtClean="0">
                <a:solidFill>
                  <a:schemeClr val="tx1"/>
                </a:solidFill>
                <a:latin typeface="標楷體" panose="03000509000000000000" pitchFamily="65" charset="-120"/>
                <a:ea typeface="標楷體" panose="03000509000000000000" pitchFamily="65" charset="-120"/>
              </a:rPr>
              <a:t>/</a:t>
            </a:r>
            <a:r>
              <a:rPr lang="zh-TW" altLang="en-US" dirty="0" smtClean="0">
                <a:solidFill>
                  <a:schemeClr val="tx1"/>
                </a:solidFill>
                <a:latin typeface="標楷體" panose="03000509000000000000" pitchFamily="65" charset="-120"/>
                <a:ea typeface="標楷體" panose="03000509000000000000" pitchFamily="65" charset="-120"/>
              </a:rPr>
              <a:t>施肥</a:t>
            </a:r>
            <a:endParaRPr lang="en-US" altLang="zh-TW" dirty="0" smtClean="0">
              <a:solidFill>
                <a:schemeClr val="tx1"/>
              </a:solidFill>
              <a:latin typeface="標楷體" panose="03000509000000000000" pitchFamily="65" charset="-120"/>
              <a:ea typeface="標楷體" panose="03000509000000000000" pitchFamily="65" charset="-120"/>
            </a:endParaRPr>
          </a:p>
          <a:p>
            <a:pPr algn="ctr"/>
            <a:r>
              <a:rPr lang="zh-TW" altLang="en-US" dirty="0" smtClean="0">
                <a:solidFill>
                  <a:schemeClr val="tx1"/>
                </a:solidFill>
                <a:latin typeface="標楷體" panose="03000509000000000000" pitchFamily="65" charset="-120"/>
                <a:ea typeface="標楷體" panose="03000509000000000000" pitchFamily="65" charset="-120"/>
              </a:rPr>
              <a:t>病蟲害預防</a:t>
            </a:r>
            <a:endParaRPr lang="en-US" altLang="zh-TW" dirty="0" smtClean="0">
              <a:solidFill>
                <a:schemeClr val="tx1"/>
              </a:solidFill>
              <a:latin typeface="標楷體" panose="03000509000000000000" pitchFamily="65" charset="-120"/>
              <a:ea typeface="標楷體" panose="03000509000000000000" pitchFamily="65" charset="-120"/>
            </a:endParaRPr>
          </a:p>
          <a:p>
            <a:pPr algn="ctr"/>
            <a:r>
              <a:rPr lang="zh-TW" altLang="en-US" dirty="0">
                <a:solidFill>
                  <a:schemeClr val="tx1"/>
                </a:solidFill>
                <a:latin typeface="標楷體" panose="03000509000000000000" pitchFamily="65" charset="-120"/>
                <a:ea typeface="標楷體" panose="03000509000000000000" pitchFamily="65" charset="-120"/>
              </a:rPr>
              <a:t>孵</a:t>
            </a:r>
            <a:r>
              <a:rPr lang="zh-TW" altLang="en-US" dirty="0" smtClean="0">
                <a:solidFill>
                  <a:schemeClr val="tx1"/>
                </a:solidFill>
                <a:latin typeface="標楷體" panose="03000509000000000000" pitchFamily="65" charset="-120"/>
                <a:ea typeface="標楷體" panose="03000509000000000000" pitchFamily="65" charset="-120"/>
              </a:rPr>
              <a:t>化</a:t>
            </a:r>
            <a:r>
              <a:rPr lang="en-US" altLang="zh-TW" dirty="0" smtClean="0">
                <a:solidFill>
                  <a:schemeClr val="tx1"/>
                </a:solidFill>
                <a:latin typeface="標楷體" panose="03000509000000000000" pitchFamily="65" charset="-120"/>
                <a:ea typeface="標楷體" panose="03000509000000000000" pitchFamily="65" charset="-120"/>
              </a:rPr>
              <a:t>/</a:t>
            </a:r>
            <a:r>
              <a:rPr lang="zh-TW" altLang="en-US" dirty="0" smtClean="0">
                <a:solidFill>
                  <a:schemeClr val="tx1"/>
                </a:solidFill>
                <a:latin typeface="標楷體" panose="03000509000000000000" pitchFamily="65" charset="-120"/>
                <a:ea typeface="標楷體" panose="03000509000000000000" pitchFamily="65" charset="-120"/>
              </a:rPr>
              <a:t>養殖</a:t>
            </a:r>
            <a:endParaRPr lang="en-US" altLang="zh-TW" dirty="0" smtClean="0">
              <a:solidFill>
                <a:schemeClr val="tx1"/>
              </a:solidFill>
              <a:latin typeface="標楷體" panose="03000509000000000000" pitchFamily="65" charset="-120"/>
              <a:ea typeface="標楷體" panose="03000509000000000000" pitchFamily="65" charset="-120"/>
            </a:endParaRPr>
          </a:p>
        </p:txBody>
      </p:sp>
      <p:sp>
        <p:nvSpPr>
          <p:cNvPr id="18" name="流程圖: 替代處理程序 17"/>
          <p:cNvSpPr/>
          <p:nvPr/>
        </p:nvSpPr>
        <p:spPr>
          <a:xfrm>
            <a:off x="3779912" y="2735641"/>
            <a:ext cx="1452867" cy="1152128"/>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latin typeface="標楷體" panose="03000509000000000000" pitchFamily="65" charset="-120"/>
                <a:ea typeface="標楷體" panose="03000509000000000000" pitchFamily="65" charset="-120"/>
              </a:rPr>
              <a:t>栽種</a:t>
            </a:r>
            <a:r>
              <a:rPr lang="en-US" altLang="zh-TW" dirty="0" smtClean="0">
                <a:solidFill>
                  <a:schemeClr val="tx1"/>
                </a:solidFill>
                <a:latin typeface="標楷體" panose="03000509000000000000" pitchFamily="65" charset="-120"/>
                <a:ea typeface="標楷體" panose="03000509000000000000" pitchFamily="65" charset="-120"/>
              </a:rPr>
              <a:t>/</a:t>
            </a:r>
            <a:r>
              <a:rPr lang="zh-TW" altLang="en-US" dirty="0" smtClean="0">
                <a:solidFill>
                  <a:schemeClr val="tx1"/>
                </a:solidFill>
                <a:latin typeface="標楷體" panose="03000509000000000000" pitchFamily="65" charset="-120"/>
                <a:ea typeface="標楷體" panose="03000509000000000000" pitchFamily="65" charset="-120"/>
              </a:rPr>
              <a:t>施肥</a:t>
            </a:r>
            <a:endParaRPr lang="en-US" altLang="zh-TW" dirty="0" smtClean="0">
              <a:solidFill>
                <a:schemeClr val="tx1"/>
              </a:solidFill>
              <a:latin typeface="標楷體" panose="03000509000000000000" pitchFamily="65" charset="-120"/>
              <a:ea typeface="標楷體" panose="03000509000000000000" pitchFamily="65" charset="-120"/>
            </a:endParaRPr>
          </a:p>
          <a:p>
            <a:pPr algn="ctr"/>
            <a:r>
              <a:rPr lang="zh-TW" altLang="en-US" dirty="0" smtClean="0">
                <a:solidFill>
                  <a:schemeClr val="tx1"/>
                </a:solidFill>
                <a:latin typeface="標楷體" panose="03000509000000000000" pitchFamily="65" charset="-120"/>
                <a:ea typeface="標楷體" panose="03000509000000000000" pitchFamily="65" charset="-120"/>
              </a:rPr>
              <a:t>雜草防除</a:t>
            </a:r>
            <a:endParaRPr lang="en-US" altLang="zh-TW" dirty="0" smtClean="0">
              <a:solidFill>
                <a:schemeClr val="tx1"/>
              </a:solidFill>
              <a:latin typeface="標楷體" panose="03000509000000000000" pitchFamily="65" charset="-120"/>
              <a:ea typeface="標楷體" panose="03000509000000000000" pitchFamily="65" charset="-120"/>
            </a:endParaRPr>
          </a:p>
          <a:p>
            <a:pPr algn="ctr"/>
            <a:r>
              <a:rPr lang="zh-TW" altLang="en-US" dirty="0" smtClean="0">
                <a:solidFill>
                  <a:schemeClr val="tx1"/>
                </a:solidFill>
                <a:latin typeface="標楷體" panose="03000509000000000000" pitchFamily="65" charset="-120"/>
                <a:ea typeface="標楷體" panose="03000509000000000000" pitchFamily="65" charset="-120"/>
              </a:rPr>
              <a:t>病蟲害防除</a:t>
            </a:r>
            <a:endParaRPr lang="en-US" altLang="zh-TW" dirty="0" smtClean="0">
              <a:solidFill>
                <a:schemeClr val="tx1"/>
              </a:solidFill>
              <a:latin typeface="標楷體" panose="03000509000000000000" pitchFamily="65" charset="-120"/>
              <a:ea typeface="標楷體" panose="03000509000000000000" pitchFamily="65" charset="-120"/>
            </a:endParaRPr>
          </a:p>
          <a:p>
            <a:pPr algn="ctr"/>
            <a:r>
              <a:rPr lang="zh-TW" altLang="en-US" dirty="0" smtClean="0">
                <a:solidFill>
                  <a:schemeClr val="tx1"/>
                </a:solidFill>
                <a:latin typeface="標楷體" panose="03000509000000000000" pitchFamily="65" charset="-120"/>
                <a:ea typeface="標楷體" panose="03000509000000000000" pitchFamily="65" charset="-120"/>
              </a:rPr>
              <a:t>養殖管理</a:t>
            </a:r>
            <a:endParaRPr lang="en-US" altLang="zh-TW" dirty="0" smtClean="0">
              <a:solidFill>
                <a:schemeClr val="tx1"/>
              </a:solidFill>
              <a:latin typeface="標楷體" panose="03000509000000000000" pitchFamily="65" charset="-120"/>
              <a:ea typeface="標楷體" panose="03000509000000000000" pitchFamily="65" charset="-120"/>
            </a:endParaRPr>
          </a:p>
        </p:txBody>
      </p:sp>
      <p:sp>
        <p:nvSpPr>
          <p:cNvPr id="19" name="流程圖: 替代處理程序 18"/>
          <p:cNvSpPr/>
          <p:nvPr/>
        </p:nvSpPr>
        <p:spPr>
          <a:xfrm>
            <a:off x="5364088" y="2735641"/>
            <a:ext cx="1452867" cy="1152128"/>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latin typeface="標楷體" panose="03000509000000000000" pitchFamily="65" charset="-120"/>
                <a:ea typeface="標楷體" panose="03000509000000000000" pitchFamily="65" charset="-120"/>
              </a:rPr>
              <a:t>加工製造</a:t>
            </a:r>
            <a:endParaRPr lang="en-US" altLang="zh-TW" dirty="0" smtClean="0">
              <a:solidFill>
                <a:schemeClr val="tx1"/>
              </a:solidFill>
              <a:latin typeface="標楷體" panose="03000509000000000000" pitchFamily="65" charset="-120"/>
              <a:ea typeface="標楷體" panose="03000509000000000000" pitchFamily="65" charset="-120"/>
            </a:endParaRPr>
          </a:p>
          <a:p>
            <a:pPr algn="ctr"/>
            <a:r>
              <a:rPr lang="zh-TW" altLang="en-US" dirty="0" smtClean="0">
                <a:solidFill>
                  <a:schemeClr val="tx1"/>
                </a:solidFill>
                <a:latin typeface="標楷體" panose="03000509000000000000" pitchFamily="65" charset="-120"/>
                <a:ea typeface="標楷體" panose="03000509000000000000" pitchFamily="65" charset="-120"/>
              </a:rPr>
              <a:t>倉儲</a:t>
            </a:r>
            <a:endParaRPr lang="en-US" altLang="zh-TW" dirty="0" smtClean="0">
              <a:solidFill>
                <a:schemeClr val="tx1"/>
              </a:solidFill>
              <a:latin typeface="標楷體" panose="03000509000000000000" pitchFamily="65" charset="-120"/>
              <a:ea typeface="標楷體" panose="03000509000000000000" pitchFamily="65" charset="-120"/>
            </a:endParaRPr>
          </a:p>
          <a:p>
            <a:pPr algn="ctr"/>
            <a:r>
              <a:rPr lang="zh-TW" altLang="en-US" dirty="0" smtClean="0">
                <a:solidFill>
                  <a:schemeClr val="tx1"/>
                </a:solidFill>
                <a:latin typeface="標楷體" panose="03000509000000000000" pitchFamily="65" charset="-120"/>
                <a:ea typeface="標楷體" panose="03000509000000000000" pitchFamily="65" charset="-120"/>
              </a:rPr>
              <a:t>運輸配送</a:t>
            </a:r>
            <a:endParaRPr lang="en-US" altLang="zh-TW" dirty="0" smtClean="0">
              <a:solidFill>
                <a:schemeClr val="tx1"/>
              </a:solidFill>
              <a:latin typeface="標楷體" panose="03000509000000000000" pitchFamily="65" charset="-120"/>
              <a:ea typeface="標楷體" panose="03000509000000000000" pitchFamily="65" charset="-120"/>
            </a:endParaRPr>
          </a:p>
          <a:p>
            <a:pPr algn="ctr"/>
            <a:r>
              <a:rPr lang="zh-TW" altLang="en-US" dirty="0" smtClean="0">
                <a:solidFill>
                  <a:schemeClr val="tx1"/>
                </a:solidFill>
                <a:latin typeface="標楷體" panose="03000509000000000000" pitchFamily="65" charset="-120"/>
                <a:ea typeface="標楷體" panose="03000509000000000000" pitchFamily="65" charset="-120"/>
              </a:rPr>
              <a:t>儲運規劃</a:t>
            </a:r>
            <a:endParaRPr lang="en-US" altLang="zh-TW" dirty="0" smtClean="0">
              <a:solidFill>
                <a:schemeClr val="tx1"/>
              </a:solidFill>
              <a:latin typeface="標楷體" panose="03000509000000000000" pitchFamily="65" charset="-120"/>
              <a:ea typeface="標楷體" panose="03000509000000000000" pitchFamily="65" charset="-120"/>
            </a:endParaRPr>
          </a:p>
        </p:txBody>
      </p:sp>
      <p:sp>
        <p:nvSpPr>
          <p:cNvPr id="20" name="流程圖: 替代處理程序 19"/>
          <p:cNvSpPr/>
          <p:nvPr/>
        </p:nvSpPr>
        <p:spPr>
          <a:xfrm>
            <a:off x="6948264" y="2735641"/>
            <a:ext cx="1452867" cy="1152128"/>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latin typeface="標楷體" panose="03000509000000000000" pitchFamily="65" charset="-120"/>
                <a:ea typeface="標楷體" panose="03000509000000000000" pitchFamily="65" charset="-120"/>
              </a:rPr>
              <a:t>產品包裝</a:t>
            </a:r>
            <a:endParaRPr lang="en-US" altLang="zh-TW" dirty="0" smtClean="0">
              <a:solidFill>
                <a:schemeClr val="tx1"/>
              </a:solidFill>
              <a:latin typeface="標楷體" panose="03000509000000000000" pitchFamily="65" charset="-120"/>
              <a:ea typeface="標楷體" panose="03000509000000000000" pitchFamily="65" charset="-120"/>
            </a:endParaRPr>
          </a:p>
          <a:p>
            <a:pPr algn="ctr"/>
            <a:r>
              <a:rPr lang="zh-TW" altLang="en-US" dirty="0" smtClean="0">
                <a:solidFill>
                  <a:schemeClr val="tx1"/>
                </a:solidFill>
                <a:latin typeface="標楷體" panose="03000509000000000000" pitchFamily="65" charset="-120"/>
                <a:ea typeface="標楷體" panose="03000509000000000000" pitchFamily="65" charset="-120"/>
              </a:rPr>
              <a:t>行銷方式</a:t>
            </a:r>
            <a:endParaRPr lang="en-US" altLang="zh-TW" dirty="0" smtClean="0">
              <a:solidFill>
                <a:schemeClr val="tx1"/>
              </a:solidFill>
              <a:latin typeface="標楷體" panose="03000509000000000000" pitchFamily="65" charset="-120"/>
              <a:ea typeface="標楷體" panose="03000509000000000000" pitchFamily="65" charset="-120"/>
            </a:endParaRPr>
          </a:p>
          <a:p>
            <a:pPr algn="ctr"/>
            <a:r>
              <a:rPr lang="zh-TW" altLang="en-US" dirty="0" smtClean="0">
                <a:solidFill>
                  <a:schemeClr val="tx1"/>
                </a:solidFill>
                <a:latin typeface="標楷體" panose="03000509000000000000" pitchFamily="65" charset="-120"/>
                <a:ea typeface="標楷體" panose="03000509000000000000" pitchFamily="65" charset="-120"/>
              </a:rPr>
              <a:t>銷售通路</a:t>
            </a:r>
            <a:endParaRPr lang="en-US" altLang="zh-TW" dirty="0" smtClean="0">
              <a:solidFill>
                <a:schemeClr val="tx1"/>
              </a:solidFill>
              <a:latin typeface="標楷體" panose="03000509000000000000" pitchFamily="65" charset="-120"/>
              <a:ea typeface="標楷體" panose="03000509000000000000" pitchFamily="65" charset="-120"/>
            </a:endParaRPr>
          </a:p>
          <a:p>
            <a:pPr algn="ctr"/>
            <a:r>
              <a:rPr lang="zh-TW" altLang="en-US" dirty="0" smtClean="0">
                <a:solidFill>
                  <a:schemeClr val="tx1"/>
                </a:solidFill>
                <a:latin typeface="標楷體" panose="03000509000000000000" pitchFamily="65" charset="-120"/>
                <a:ea typeface="標楷體" panose="03000509000000000000" pitchFamily="65" charset="-120"/>
              </a:rPr>
              <a:t>品牌經營</a:t>
            </a:r>
            <a:endParaRPr lang="en-US" altLang="zh-TW" dirty="0" smtClean="0">
              <a:solidFill>
                <a:schemeClr val="tx1"/>
              </a:solidFill>
              <a:latin typeface="標楷體" panose="03000509000000000000" pitchFamily="65" charset="-120"/>
              <a:ea typeface="標楷體" panose="03000509000000000000" pitchFamily="65" charset="-120"/>
            </a:endParaRPr>
          </a:p>
        </p:txBody>
      </p:sp>
      <p:sp>
        <p:nvSpPr>
          <p:cNvPr id="21" name="流程圖: 替代處理程序 20"/>
          <p:cNvSpPr/>
          <p:nvPr/>
        </p:nvSpPr>
        <p:spPr>
          <a:xfrm>
            <a:off x="683568" y="4031785"/>
            <a:ext cx="7704856" cy="504056"/>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latin typeface="標楷體" panose="03000509000000000000" pitchFamily="65" charset="-120"/>
                <a:ea typeface="標楷體" panose="03000509000000000000" pitchFamily="65" charset="-120"/>
              </a:rPr>
              <a:t>疾病防治</a:t>
            </a:r>
            <a:r>
              <a:rPr lang="en-US" altLang="zh-TW" dirty="0" smtClean="0">
                <a:solidFill>
                  <a:schemeClr val="tx1"/>
                </a:solidFill>
                <a:latin typeface="標楷體" panose="03000509000000000000" pitchFamily="65" charset="-120"/>
                <a:ea typeface="標楷體" panose="03000509000000000000" pitchFamily="65" charset="-120"/>
              </a:rPr>
              <a:t>/</a:t>
            </a:r>
            <a:r>
              <a:rPr lang="zh-TW" altLang="en-US" dirty="0" smtClean="0">
                <a:solidFill>
                  <a:schemeClr val="tx1"/>
                </a:solidFill>
                <a:latin typeface="標楷體" panose="03000509000000000000" pitchFamily="65" charset="-120"/>
                <a:ea typeface="標楷體" panose="03000509000000000000" pitchFamily="65" charset="-120"/>
              </a:rPr>
              <a:t>診斷</a:t>
            </a:r>
            <a:r>
              <a:rPr lang="en-US" altLang="zh-TW" dirty="0" smtClean="0">
                <a:solidFill>
                  <a:schemeClr val="tx1"/>
                </a:solidFill>
                <a:latin typeface="標楷體" panose="03000509000000000000" pitchFamily="65" charset="-120"/>
                <a:ea typeface="標楷體" panose="03000509000000000000" pitchFamily="65" charset="-120"/>
              </a:rPr>
              <a:t>/</a:t>
            </a:r>
            <a:r>
              <a:rPr lang="zh-TW" altLang="en-US" dirty="0" smtClean="0">
                <a:solidFill>
                  <a:schemeClr val="tx1"/>
                </a:solidFill>
                <a:latin typeface="標楷體" panose="03000509000000000000" pitchFamily="65" charset="-120"/>
                <a:ea typeface="標楷體" panose="03000509000000000000" pitchFamily="65" charset="-120"/>
              </a:rPr>
              <a:t>治療</a:t>
            </a:r>
            <a:r>
              <a:rPr lang="en-US" altLang="zh-TW" dirty="0" smtClean="0">
                <a:solidFill>
                  <a:schemeClr val="tx1"/>
                </a:solidFill>
                <a:latin typeface="標楷體" panose="03000509000000000000" pitchFamily="65" charset="-120"/>
                <a:ea typeface="標楷體" panose="03000509000000000000" pitchFamily="65" charset="-120"/>
              </a:rPr>
              <a:t>/</a:t>
            </a:r>
            <a:r>
              <a:rPr lang="zh-TW" altLang="en-US" dirty="0" smtClean="0">
                <a:solidFill>
                  <a:schemeClr val="tx1"/>
                </a:solidFill>
                <a:latin typeface="標楷體" panose="03000509000000000000" pitchFamily="65" charset="-120"/>
                <a:ea typeface="標楷體" panose="03000509000000000000" pitchFamily="65" charset="-120"/>
              </a:rPr>
              <a:t>檢測</a:t>
            </a:r>
            <a:r>
              <a:rPr lang="en-US" altLang="zh-TW" dirty="0" smtClean="0">
                <a:solidFill>
                  <a:schemeClr val="tx1"/>
                </a:solidFill>
                <a:latin typeface="標楷體" panose="03000509000000000000" pitchFamily="65" charset="-120"/>
                <a:ea typeface="標楷體" panose="03000509000000000000" pitchFamily="65" charset="-120"/>
              </a:rPr>
              <a:t>/</a:t>
            </a:r>
            <a:r>
              <a:rPr lang="zh-TW" altLang="en-US" dirty="0" smtClean="0">
                <a:solidFill>
                  <a:schemeClr val="tx1"/>
                </a:solidFill>
                <a:latin typeface="標楷體" panose="03000509000000000000" pitchFamily="65" charset="-120"/>
                <a:ea typeface="標楷體" panose="03000509000000000000" pitchFamily="65" charset="-120"/>
              </a:rPr>
              <a:t>認證</a:t>
            </a:r>
            <a:endParaRPr lang="en-US" altLang="zh-TW" dirty="0" smtClean="0">
              <a:solidFill>
                <a:schemeClr val="tx1"/>
              </a:solidFill>
              <a:latin typeface="標楷體" panose="03000509000000000000" pitchFamily="65" charset="-120"/>
              <a:ea typeface="標楷體" panose="03000509000000000000" pitchFamily="65" charset="-120"/>
            </a:endParaRPr>
          </a:p>
        </p:txBody>
      </p:sp>
      <p:sp>
        <p:nvSpPr>
          <p:cNvPr id="22" name="流程圖: 替代處理程序 21"/>
          <p:cNvSpPr/>
          <p:nvPr/>
        </p:nvSpPr>
        <p:spPr>
          <a:xfrm>
            <a:off x="611560" y="4751865"/>
            <a:ext cx="3024336" cy="1368152"/>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accent3">
                    <a:lumMod val="75000"/>
                  </a:schemeClr>
                </a:solidFill>
                <a:latin typeface="標楷體" panose="03000509000000000000" pitchFamily="65" charset="-120"/>
                <a:ea typeface="標楷體" panose="03000509000000000000" pitchFamily="65" charset="-120"/>
              </a:rPr>
              <a:t>技術</a:t>
            </a:r>
            <a:r>
              <a:rPr lang="zh-TW" altLang="en-US"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pPr algn="ctr"/>
            <a:r>
              <a:rPr lang="en-US" altLang="zh-TW" dirty="0" smtClean="0">
                <a:solidFill>
                  <a:schemeClr val="accent3">
                    <a:lumMod val="75000"/>
                  </a:schemeClr>
                </a:solidFill>
                <a:latin typeface="標楷體" panose="03000509000000000000" pitchFamily="65" charset="-120"/>
                <a:ea typeface="標楷體" panose="03000509000000000000" pitchFamily="65" charset="-120"/>
              </a:rPr>
              <a:t>Know how</a:t>
            </a:r>
            <a:r>
              <a:rPr lang="zh-TW" altLang="en-US"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pPr algn="ctr"/>
            <a:r>
              <a:rPr lang="zh-TW" altLang="en-US" dirty="0" smtClean="0">
                <a:solidFill>
                  <a:srgbClr val="00B050"/>
                </a:solidFill>
                <a:latin typeface="標楷體" panose="03000509000000000000" pitchFamily="65" charset="-120"/>
                <a:ea typeface="標楷體" panose="03000509000000000000" pitchFamily="65" charset="-120"/>
              </a:rPr>
              <a:t>原物料</a:t>
            </a:r>
            <a:r>
              <a:rPr lang="en-US" altLang="zh-TW" dirty="0" smtClean="0">
                <a:solidFill>
                  <a:srgbClr val="00B050"/>
                </a:solidFill>
                <a:latin typeface="標楷體" panose="03000509000000000000" pitchFamily="65" charset="-120"/>
                <a:ea typeface="標楷體" panose="03000509000000000000" pitchFamily="65" charset="-120"/>
              </a:rPr>
              <a:t>(raw material)</a:t>
            </a:r>
          </a:p>
          <a:p>
            <a:pPr algn="ctr"/>
            <a:r>
              <a:rPr lang="zh-TW" altLang="en-US" dirty="0" smtClean="0">
                <a:solidFill>
                  <a:schemeClr val="tx1"/>
                </a:solidFill>
                <a:latin typeface="標楷體" panose="03000509000000000000" pitchFamily="65" charset="-120"/>
                <a:ea typeface="標楷體" panose="03000509000000000000" pitchFamily="65" charset="-120"/>
              </a:rPr>
              <a:t>為主</a:t>
            </a:r>
            <a:endParaRPr lang="en-US" altLang="zh-TW" dirty="0" smtClean="0">
              <a:solidFill>
                <a:schemeClr val="tx1"/>
              </a:solidFill>
              <a:latin typeface="標楷體" panose="03000509000000000000" pitchFamily="65" charset="-120"/>
              <a:ea typeface="標楷體" panose="03000509000000000000" pitchFamily="65" charset="-120"/>
            </a:endParaRPr>
          </a:p>
        </p:txBody>
      </p:sp>
      <p:sp>
        <p:nvSpPr>
          <p:cNvPr id="23" name="流程圖: 替代處理程序 22"/>
          <p:cNvSpPr/>
          <p:nvPr/>
        </p:nvSpPr>
        <p:spPr>
          <a:xfrm>
            <a:off x="3851920" y="4751865"/>
            <a:ext cx="1584176" cy="1368152"/>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accent3">
                    <a:lumMod val="75000"/>
                  </a:schemeClr>
                </a:solidFill>
                <a:latin typeface="標楷體" panose="03000509000000000000" pitchFamily="65" charset="-120"/>
                <a:ea typeface="標楷體" panose="03000509000000000000" pitchFamily="65" charset="-120"/>
              </a:rPr>
              <a:t>技術</a:t>
            </a:r>
            <a:r>
              <a:rPr lang="zh-TW" altLang="en-US" dirty="0" smtClean="0">
                <a:solidFill>
                  <a:schemeClr val="accent3"/>
                </a:solidFill>
                <a:latin typeface="標楷體" panose="03000509000000000000" pitchFamily="65" charset="-120"/>
                <a:ea typeface="標楷體" panose="03000509000000000000" pitchFamily="65" charset="-120"/>
              </a:rPr>
              <a:t>、</a:t>
            </a:r>
            <a:endParaRPr lang="en-US" altLang="zh-TW" dirty="0" smtClean="0">
              <a:solidFill>
                <a:schemeClr val="accent3"/>
              </a:solidFill>
              <a:latin typeface="標楷體" panose="03000509000000000000" pitchFamily="65" charset="-120"/>
              <a:ea typeface="標楷體" panose="03000509000000000000" pitchFamily="65" charset="-120"/>
            </a:endParaRPr>
          </a:p>
          <a:p>
            <a:pPr algn="ctr"/>
            <a:r>
              <a:rPr lang="en-US" altLang="zh-TW" dirty="0" smtClean="0">
                <a:solidFill>
                  <a:schemeClr val="accent3">
                    <a:lumMod val="75000"/>
                  </a:schemeClr>
                </a:solidFill>
                <a:latin typeface="標楷體" panose="03000509000000000000" pitchFamily="65" charset="-120"/>
                <a:ea typeface="標楷體" panose="03000509000000000000" pitchFamily="65" charset="-120"/>
              </a:rPr>
              <a:t>Know how</a:t>
            </a:r>
            <a:r>
              <a:rPr lang="zh-TW" altLang="en-US"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pPr algn="ctr"/>
            <a:r>
              <a:rPr lang="zh-TW" altLang="en-US" dirty="0" smtClean="0">
                <a:solidFill>
                  <a:srgbClr val="0070C0"/>
                </a:solidFill>
                <a:latin typeface="標楷體" panose="03000509000000000000" pitchFamily="65" charset="-120"/>
                <a:ea typeface="標楷體" panose="03000509000000000000" pitchFamily="65" charset="-120"/>
              </a:rPr>
              <a:t>設備資材</a:t>
            </a:r>
            <a:r>
              <a:rPr lang="zh-TW" altLang="en-US"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pPr algn="ctr"/>
            <a:r>
              <a:rPr lang="zh-TW" altLang="en-US" dirty="0" smtClean="0">
                <a:solidFill>
                  <a:srgbClr val="0070C0"/>
                </a:solidFill>
                <a:latin typeface="標楷體" panose="03000509000000000000" pitchFamily="65" charset="-120"/>
                <a:ea typeface="標楷體" panose="03000509000000000000" pitchFamily="65" charset="-120"/>
              </a:rPr>
              <a:t>半成品</a:t>
            </a:r>
            <a:r>
              <a:rPr lang="zh-TW" altLang="en-US" dirty="0" smtClean="0">
                <a:solidFill>
                  <a:schemeClr val="tx1"/>
                </a:solidFill>
                <a:latin typeface="標楷體" panose="03000509000000000000" pitchFamily="65" charset="-120"/>
                <a:ea typeface="標楷體" panose="03000509000000000000" pitchFamily="65" charset="-120"/>
              </a:rPr>
              <a:t>為主</a:t>
            </a:r>
            <a:endParaRPr lang="en-US" altLang="zh-TW" dirty="0" smtClean="0">
              <a:solidFill>
                <a:schemeClr val="tx1"/>
              </a:solidFill>
              <a:latin typeface="標楷體" panose="03000509000000000000" pitchFamily="65" charset="-120"/>
              <a:ea typeface="標楷體" panose="03000509000000000000" pitchFamily="65" charset="-120"/>
            </a:endParaRPr>
          </a:p>
        </p:txBody>
      </p:sp>
      <p:sp>
        <p:nvSpPr>
          <p:cNvPr id="24" name="流程圖: 替代處理程序 23"/>
          <p:cNvSpPr/>
          <p:nvPr/>
        </p:nvSpPr>
        <p:spPr>
          <a:xfrm>
            <a:off x="5652120" y="4751865"/>
            <a:ext cx="2736304" cy="1368152"/>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accent3">
                    <a:lumMod val="75000"/>
                  </a:schemeClr>
                </a:solidFill>
                <a:latin typeface="標楷體" panose="03000509000000000000" pitchFamily="65" charset="-120"/>
                <a:ea typeface="標楷體" panose="03000509000000000000" pitchFamily="65" charset="-120"/>
              </a:rPr>
              <a:t>技術</a:t>
            </a:r>
            <a:r>
              <a:rPr lang="zh-TW" altLang="en-US" dirty="0" smtClean="0">
                <a:solidFill>
                  <a:schemeClr val="accent3"/>
                </a:solidFill>
                <a:latin typeface="標楷體" panose="03000509000000000000" pitchFamily="65" charset="-120"/>
                <a:ea typeface="標楷體" panose="03000509000000000000" pitchFamily="65" charset="-120"/>
              </a:rPr>
              <a:t>、</a:t>
            </a:r>
            <a:endParaRPr lang="en-US" altLang="zh-TW" dirty="0" smtClean="0">
              <a:solidFill>
                <a:schemeClr val="accent3"/>
              </a:solidFill>
              <a:latin typeface="標楷體" panose="03000509000000000000" pitchFamily="65" charset="-120"/>
              <a:ea typeface="標楷體" panose="03000509000000000000" pitchFamily="65" charset="-120"/>
            </a:endParaRPr>
          </a:p>
          <a:p>
            <a:pPr algn="ctr"/>
            <a:r>
              <a:rPr lang="en-US" altLang="zh-TW" dirty="0" smtClean="0">
                <a:solidFill>
                  <a:schemeClr val="accent3">
                    <a:lumMod val="75000"/>
                  </a:schemeClr>
                </a:solidFill>
                <a:latin typeface="標楷體" panose="03000509000000000000" pitchFamily="65" charset="-120"/>
                <a:ea typeface="標楷體" panose="03000509000000000000" pitchFamily="65" charset="-120"/>
              </a:rPr>
              <a:t>Know how</a:t>
            </a:r>
            <a:r>
              <a:rPr lang="zh-TW" altLang="en-US"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pPr algn="ctr"/>
            <a:r>
              <a:rPr lang="zh-TW" altLang="en-US" dirty="0" smtClean="0">
                <a:solidFill>
                  <a:srgbClr val="0070C0"/>
                </a:solidFill>
                <a:latin typeface="標楷體" panose="03000509000000000000" pitchFamily="65" charset="-120"/>
                <a:ea typeface="標楷體" panose="03000509000000000000" pitchFamily="65" charset="-120"/>
              </a:rPr>
              <a:t>設備資材、</a:t>
            </a:r>
            <a:endParaRPr lang="en-US" altLang="zh-TW" dirty="0" smtClean="0">
              <a:solidFill>
                <a:srgbClr val="0070C0"/>
              </a:solidFill>
              <a:latin typeface="標楷體" panose="03000509000000000000" pitchFamily="65" charset="-120"/>
              <a:ea typeface="標楷體" panose="03000509000000000000" pitchFamily="65" charset="-120"/>
            </a:endParaRPr>
          </a:p>
          <a:p>
            <a:pPr algn="ctr"/>
            <a:r>
              <a:rPr lang="zh-TW" altLang="en-US" dirty="0" smtClean="0">
                <a:solidFill>
                  <a:srgbClr val="0070C0"/>
                </a:solidFill>
                <a:latin typeface="標楷體" panose="03000509000000000000" pitchFamily="65" charset="-120"/>
                <a:ea typeface="標楷體" panose="03000509000000000000" pitchFamily="65" charset="-120"/>
              </a:rPr>
              <a:t>半成品、</a:t>
            </a:r>
            <a:endParaRPr lang="en-US" altLang="zh-TW" dirty="0" smtClean="0">
              <a:solidFill>
                <a:srgbClr val="0070C0"/>
              </a:solidFill>
              <a:latin typeface="標楷體" panose="03000509000000000000" pitchFamily="65" charset="-120"/>
              <a:ea typeface="標楷體" panose="03000509000000000000" pitchFamily="65" charset="-120"/>
            </a:endParaRPr>
          </a:p>
          <a:p>
            <a:pPr algn="ctr"/>
            <a:r>
              <a:rPr lang="zh-TW" altLang="en-US" dirty="0" smtClean="0">
                <a:solidFill>
                  <a:srgbClr val="0070C0"/>
                </a:solidFill>
                <a:latin typeface="標楷體" panose="03000509000000000000" pitchFamily="65" charset="-120"/>
                <a:ea typeface="標楷體" panose="03000509000000000000" pitchFamily="65" charset="-120"/>
              </a:rPr>
              <a:t>終端產品</a:t>
            </a:r>
            <a:r>
              <a:rPr lang="zh-TW" altLang="en-US" dirty="0" smtClean="0">
                <a:solidFill>
                  <a:schemeClr val="tx1"/>
                </a:solidFill>
                <a:latin typeface="標楷體" panose="03000509000000000000" pitchFamily="65" charset="-120"/>
                <a:ea typeface="標楷體" panose="03000509000000000000" pitchFamily="65" charset="-120"/>
              </a:rPr>
              <a:t>為主</a:t>
            </a:r>
            <a:endParaRPr lang="en-US" altLang="zh-TW" dirty="0" smtClean="0">
              <a:solidFill>
                <a:schemeClr val="tx1"/>
              </a:solidFill>
              <a:latin typeface="標楷體" panose="03000509000000000000" pitchFamily="65" charset="-120"/>
              <a:ea typeface="標楷體" panose="03000509000000000000" pitchFamily="65" charset="-120"/>
            </a:endParaRPr>
          </a:p>
        </p:txBody>
      </p:sp>
      <p:cxnSp>
        <p:nvCxnSpPr>
          <p:cNvPr id="25" name="直線接點 24"/>
          <p:cNvCxnSpPr/>
          <p:nvPr/>
        </p:nvCxnSpPr>
        <p:spPr>
          <a:xfrm>
            <a:off x="154917" y="4653136"/>
            <a:ext cx="842493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動作按鈕: 下一項 25">
            <a:hlinkClick r:id="rId2" action="ppaction://hlinksldjump" highlightClick="1"/>
          </p:cNvPr>
          <p:cNvSpPr/>
          <p:nvPr/>
        </p:nvSpPr>
        <p:spPr bwMode="ltGray">
          <a:xfrm>
            <a:off x="8023827" y="6380749"/>
            <a:ext cx="360040" cy="288032"/>
          </a:xfrm>
          <a:prstGeom prst="actionButtonForwardNex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err="1" smtClean="0">
              <a:solidFill>
                <a:schemeClr val="bg1"/>
              </a:solidFill>
              <a:latin typeface="Georgia" pitchFamily="18" charset="0"/>
            </a:endParaRPr>
          </a:p>
        </p:txBody>
      </p:sp>
      <p:sp>
        <p:nvSpPr>
          <p:cNvPr id="34" name="Rectangle 2"/>
          <p:cNvSpPr>
            <a:spLocks noGrp="1" noChangeArrowheads="1"/>
          </p:cNvSpPr>
          <p:nvPr>
            <p:ph type="title"/>
          </p:nvPr>
        </p:nvSpPr>
        <p:spPr>
          <a:xfrm>
            <a:off x="323528" y="188640"/>
            <a:ext cx="8229600" cy="792088"/>
          </a:xfrm>
        </p:spPr>
        <p:txBody>
          <a:bodyPr>
            <a:normAutofit/>
          </a:bodyPr>
          <a:lstStyle/>
          <a:p>
            <a:pPr>
              <a:defRPr/>
            </a:pPr>
            <a:r>
              <a:rPr lang="en-US" altLang="zh-TW" sz="4000" b="1" dirty="0" smtClean="0">
                <a:latin typeface="標楷體" pitchFamily="65" charset="-120"/>
                <a:ea typeface="標楷體" pitchFamily="65" charset="-120"/>
              </a:rPr>
              <a:t>1.1 </a:t>
            </a:r>
            <a:r>
              <a:rPr lang="zh-TW" altLang="en-US" sz="4000" b="1" dirty="0" smtClean="0">
                <a:latin typeface="標楷體" panose="03000509000000000000" pitchFamily="65" charset="-120"/>
                <a:ea typeface="標楷體" panose="03000509000000000000" pitchFamily="65" charset="-120"/>
              </a:rPr>
              <a:t>科技農業產業鏈及商品態樣</a:t>
            </a:r>
            <a:endParaRPr lang="en-US" altLang="zh-TW" b="1" dirty="0" smtClean="0">
              <a:latin typeface="標楷體" pitchFamily="65" charset="-120"/>
              <a:ea typeface="標楷體" pitchFamily="65" charset="-120"/>
            </a:endParaRPr>
          </a:p>
        </p:txBody>
      </p:sp>
      <p:sp>
        <p:nvSpPr>
          <p:cNvPr id="35" name="橢圓 34"/>
          <p:cNvSpPr/>
          <p:nvPr/>
        </p:nvSpPr>
        <p:spPr>
          <a:xfrm>
            <a:off x="539552" y="1092806"/>
            <a:ext cx="216024" cy="21602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zh-TW" altLang="en-US"/>
          </a:p>
        </p:txBody>
      </p:sp>
      <p:sp>
        <p:nvSpPr>
          <p:cNvPr id="36" name="文字方塊 35"/>
          <p:cNvSpPr txBox="1"/>
          <p:nvPr/>
        </p:nvSpPr>
        <p:spPr>
          <a:xfrm>
            <a:off x="755576" y="980728"/>
            <a:ext cx="5616624" cy="523220"/>
          </a:xfrm>
          <a:prstGeom prst="rect">
            <a:avLst/>
          </a:prstGeom>
          <a:noFill/>
        </p:spPr>
        <p:txBody>
          <a:bodyPr wrap="square" rtlCol="0">
            <a:spAutoFit/>
          </a:bodyPr>
          <a:lstStyle/>
          <a:p>
            <a:r>
              <a:rPr lang="zh-TW" altLang="en-US" sz="2400" b="1" dirty="0" smtClean="0">
                <a:solidFill>
                  <a:srgbClr val="C00000"/>
                </a:solidFill>
                <a:latin typeface="標楷體" pitchFamily="65" charset="-120"/>
                <a:ea typeface="標楷體" pitchFamily="65" charset="-120"/>
              </a:rPr>
              <a:t>科技農業產業鏈各階段之商品態樣</a:t>
            </a:r>
            <a:r>
              <a:rPr lang="en-US" altLang="zh-TW" sz="2800" b="1" dirty="0" smtClean="0">
                <a:solidFill>
                  <a:srgbClr val="C00000"/>
                </a:solidFill>
                <a:latin typeface="標楷體" pitchFamily="65" charset="-120"/>
                <a:ea typeface="標楷體" pitchFamily="65" charset="-120"/>
              </a:rPr>
              <a:t> </a:t>
            </a:r>
            <a:endParaRPr lang="zh-TW" altLang="en-US" sz="2400" b="1" dirty="0">
              <a:solidFill>
                <a:srgbClr val="C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7</a:t>
            </a:fld>
            <a:endParaRPr lang="zh-TW" altLang="en-US"/>
          </a:p>
        </p:txBody>
      </p:sp>
      <p:sp>
        <p:nvSpPr>
          <p:cNvPr id="5" name="Rectangle 2"/>
          <p:cNvSpPr txBox="1">
            <a:spLocks noChangeArrowheads="1"/>
          </p:cNvSpPr>
          <p:nvPr/>
        </p:nvSpPr>
        <p:spPr>
          <a:xfrm>
            <a:off x="0" y="44624"/>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800" b="1" dirty="0" smtClean="0">
                <a:latin typeface="標楷體" pitchFamily="65" charset="-120"/>
                <a:ea typeface="標楷體" pitchFamily="65" charset="-120"/>
              </a:rPr>
              <a:t>1.2</a:t>
            </a:r>
            <a:r>
              <a:rPr lang="zh-TW" altLang="en-US" sz="3800" b="1" dirty="0" smtClean="0">
                <a:latin typeface="標楷體" pitchFamily="65" charset="-120"/>
                <a:ea typeface="標楷體" pitchFamily="65" charset="-120"/>
              </a:rPr>
              <a:t> 企業投資與營運決策之租稅管理議題</a:t>
            </a:r>
            <a:endParaRPr lang="en-US" altLang="zh-TW" sz="3800" b="1" dirty="0" smtClean="0">
              <a:latin typeface="標楷體" pitchFamily="65" charset="-120"/>
              <a:ea typeface="標楷體" pitchFamily="65" charset="-120"/>
            </a:endParaRPr>
          </a:p>
        </p:txBody>
      </p:sp>
      <p:graphicFrame>
        <p:nvGraphicFramePr>
          <p:cNvPr id="6" name="物件 5"/>
          <p:cNvGraphicFramePr>
            <a:graphicFrameLocks noChangeAspect="1"/>
          </p:cNvGraphicFramePr>
          <p:nvPr>
            <p:extLst>
              <p:ext uri="{D42A27DB-BD31-4B8C-83A1-F6EECF244321}">
                <p14:modId xmlns:p14="http://schemas.microsoft.com/office/powerpoint/2010/main" xmlns="" val="2731705593"/>
              </p:ext>
            </p:extLst>
          </p:nvPr>
        </p:nvGraphicFramePr>
        <p:xfrm>
          <a:off x="2411760" y="1599195"/>
          <a:ext cx="3009850" cy="4248472"/>
        </p:xfrm>
        <a:graphic>
          <a:graphicData uri="http://schemas.openxmlformats.org/presentationml/2006/ole">
            <p:oleObj spid="_x0000_s2249" name="Worksheet" r:id="rId3" imgW="2314473" imgH="3267006" progId="Excel.Sheet.12">
              <p:embed/>
            </p:oleObj>
          </a:graphicData>
        </a:graphic>
      </p:graphicFrame>
      <p:sp>
        <p:nvSpPr>
          <p:cNvPr id="7" name="右大括弧 6"/>
          <p:cNvSpPr/>
          <p:nvPr/>
        </p:nvSpPr>
        <p:spPr>
          <a:xfrm>
            <a:off x="5220072" y="1887226"/>
            <a:ext cx="288032" cy="1656184"/>
          </a:xfrm>
          <a:prstGeom prst="rightBrace">
            <a:avLst/>
          </a:prstGeom>
          <a:ln w="25400">
            <a:solidFill>
              <a:srgbClr val="00B050"/>
            </a:solidFill>
            <a:prstDash val="dash"/>
          </a:ln>
        </p:spPr>
        <p:style>
          <a:lnRef idx="1">
            <a:schemeClr val="accent1"/>
          </a:lnRef>
          <a:fillRef idx="0">
            <a:schemeClr val="accent1"/>
          </a:fillRef>
          <a:effectRef idx="0">
            <a:schemeClr val="accent1"/>
          </a:effectRef>
          <a:fontRef idx="minor">
            <a:schemeClr val="tx1"/>
          </a:fontRef>
        </p:style>
        <p:txBody>
          <a:bodyPr lIns="91429" tIns="45714" rIns="91429" bIns="45714" rtlCol="0" anchor="ctr"/>
          <a:lstStyle/>
          <a:p>
            <a:pPr algn="ctr"/>
            <a:endParaRPr lang="zh-TW" altLang="en-US">
              <a:latin typeface="標楷體" panose="03000509000000000000" pitchFamily="65" charset="-120"/>
              <a:ea typeface="標楷體" panose="03000509000000000000" pitchFamily="65" charset="-120"/>
            </a:endParaRPr>
          </a:p>
        </p:txBody>
      </p:sp>
      <p:sp>
        <p:nvSpPr>
          <p:cNvPr id="8" name="文字方塊 7"/>
          <p:cNvSpPr txBox="1"/>
          <p:nvPr/>
        </p:nvSpPr>
        <p:spPr>
          <a:xfrm>
            <a:off x="5724128" y="2463290"/>
            <a:ext cx="1800200" cy="646319"/>
          </a:xfrm>
          <a:prstGeom prst="rect">
            <a:avLst/>
          </a:prstGeom>
          <a:noFill/>
        </p:spPr>
        <p:txBody>
          <a:bodyPr vert="horz" wrap="square" lIns="91429" tIns="45714" rIns="91429" bIns="45714" rtlCol="0">
            <a:spAutoFit/>
          </a:bodyPr>
          <a:lstStyle/>
          <a:p>
            <a:pPr>
              <a:buFont typeface="Arial" pitchFamily="34" charset="0"/>
              <a:buChar char="•"/>
            </a:pPr>
            <a:r>
              <a:rPr lang="zh-TW" altLang="en-US" dirty="0" smtClean="0">
                <a:latin typeface="標楷體" panose="03000509000000000000" pitchFamily="65" charset="-120"/>
                <a:ea typeface="標楷體" panose="03000509000000000000" pitchFamily="65" charset="-120"/>
              </a:rPr>
              <a:t> 移轉訂價</a:t>
            </a:r>
            <a:r>
              <a:rPr lang="en-US" altLang="zh-TW" dirty="0" smtClean="0">
                <a:latin typeface="標楷體" panose="03000509000000000000" pitchFamily="65" charset="-120"/>
                <a:ea typeface="標楷體" panose="03000509000000000000" pitchFamily="65" charset="-120"/>
              </a:rPr>
              <a:t>(TP)</a:t>
            </a:r>
          </a:p>
          <a:p>
            <a:pPr>
              <a:buFont typeface="Arial" pitchFamily="34" charset="0"/>
              <a:buChar char="•"/>
            </a:pPr>
            <a:r>
              <a:rPr lang="zh-TW" altLang="en-US" dirty="0" smtClean="0">
                <a:latin typeface="標楷體" panose="03000509000000000000" pitchFamily="65" charset="-120"/>
                <a:ea typeface="標楷體" panose="03000509000000000000" pitchFamily="65" charset="-120"/>
              </a:rPr>
              <a:t> 租稅優惠</a:t>
            </a:r>
            <a:endParaRPr lang="en-US" altLang="zh-TW" dirty="0" smtClean="0">
              <a:latin typeface="標楷體" panose="03000509000000000000" pitchFamily="65" charset="-120"/>
              <a:ea typeface="標楷體" panose="03000509000000000000" pitchFamily="65" charset="-120"/>
            </a:endParaRPr>
          </a:p>
        </p:txBody>
      </p:sp>
      <p:cxnSp>
        <p:nvCxnSpPr>
          <p:cNvPr id="9" name="直線單箭頭接點 8"/>
          <p:cNvCxnSpPr/>
          <p:nvPr/>
        </p:nvCxnSpPr>
        <p:spPr>
          <a:xfrm>
            <a:off x="5076056" y="3975458"/>
            <a:ext cx="576064" cy="0"/>
          </a:xfrm>
          <a:prstGeom prst="straightConnector1">
            <a:avLst/>
          </a:prstGeom>
          <a:ln w="25400">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0" name="文字方塊 9"/>
          <p:cNvSpPr txBox="1"/>
          <p:nvPr/>
        </p:nvSpPr>
        <p:spPr>
          <a:xfrm>
            <a:off x="5724128" y="3471403"/>
            <a:ext cx="2232248" cy="923318"/>
          </a:xfrm>
          <a:prstGeom prst="rect">
            <a:avLst/>
          </a:prstGeom>
          <a:noFill/>
        </p:spPr>
        <p:txBody>
          <a:bodyPr vert="horz" wrap="square" lIns="91429" tIns="45714" rIns="91429" bIns="45714" rtlCol="0">
            <a:spAutoFit/>
          </a:bodyPr>
          <a:lstStyle/>
          <a:p>
            <a:pPr>
              <a:buFont typeface="Arial" pitchFamily="34" charset="0"/>
              <a:buChar char="•"/>
            </a:pPr>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CFC</a:t>
            </a:r>
          </a:p>
          <a:p>
            <a:pPr>
              <a:buFont typeface="Arial" pitchFamily="34" charset="0"/>
              <a:buChar char="•"/>
            </a:pPr>
            <a:r>
              <a:rPr lang="zh-TW" altLang="en-US" dirty="0" smtClean="0">
                <a:latin typeface="標楷體" panose="03000509000000000000" pitchFamily="65" charset="-120"/>
                <a:ea typeface="標楷體" panose="03000509000000000000" pitchFamily="65" charset="-120"/>
              </a:rPr>
              <a:t> 利息支出</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資本弱化</a:t>
            </a:r>
            <a:r>
              <a:rPr lang="en-US" altLang="zh-TW" dirty="0" smtClean="0">
                <a:latin typeface="標楷體" panose="03000509000000000000" pitchFamily="65" charset="-120"/>
                <a:ea typeface="標楷體" panose="03000509000000000000" pitchFamily="65" charset="-120"/>
              </a:rPr>
              <a:t>)</a:t>
            </a:r>
            <a:endParaRPr lang="zh-TW" altLang="en-US" dirty="0">
              <a:latin typeface="標楷體" panose="03000509000000000000" pitchFamily="65" charset="-120"/>
              <a:ea typeface="標楷體" panose="03000509000000000000" pitchFamily="65" charset="-120"/>
            </a:endParaRPr>
          </a:p>
        </p:txBody>
      </p:sp>
      <p:cxnSp>
        <p:nvCxnSpPr>
          <p:cNvPr id="11" name="直線單箭頭接點 10"/>
          <p:cNvCxnSpPr/>
          <p:nvPr/>
        </p:nvCxnSpPr>
        <p:spPr>
          <a:xfrm flipH="1">
            <a:off x="2123728" y="2247266"/>
            <a:ext cx="720080" cy="0"/>
          </a:xfrm>
          <a:prstGeom prst="straightConnector1">
            <a:avLst/>
          </a:prstGeom>
          <a:ln w="25400">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2" name="直線單箭頭接點 11"/>
          <p:cNvCxnSpPr/>
          <p:nvPr/>
        </p:nvCxnSpPr>
        <p:spPr>
          <a:xfrm flipH="1">
            <a:off x="2123728" y="3111363"/>
            <a:ext cx="720080" cy="0"/>
          </a:xfrm>
          <a:prstGeom prst="straightConnector1">
            <a:avLst/>
          </a:prstGeom>
          <a:ln w="25400">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3" name="左大括弧 12"/>
          <p:cNvSpPr/>
          <p:nvPr/>
        </p:nvSpPr>
        <p:spPr>
          <a:xfrm>
            <a:off x="1835696" y="2175259"/>
            <a:ext cx="216024" cy="936104"/>
          </a:xfrm>
          <a:prstGeom prst="leftBrace">
            <a:avLst/>
          </a:prstGeom>
          <a:ln w="25400">
            <a:solidFill>
              <a:srgbClr val="00B050"/>
            </a:solidFill>
            <a:prstDash val="dash"/>
          </a:ln>
        </p:spPr>
        <p:style>
          <a:lnRef idx="1">
            <a:schemeClr val="accent1"/>
          </a:lnRef>
          <a:fillRef idx="0">
            <a:schemeClr val="accent1"/>
          </a:fillRef>
          <a:effectRef idx="0">
            <a:schemeClr val="accent1"/>
          </a:effectRef>
          <a:fontRef idx="minor">
            <a:schemeClr val="tx1"/>
          </a:fontRef>
        </p:style>
        <p:txBody>
          <a:bodyPr lIns="91429" tIns="45714" rIns="91429" bIns="45714" rtlCol="0" anchor="ctr"/>
          <a:lstStyle/>
          <a:p>
            <a:pPr algn="ctr"/>
            <a:endParaRPr lang="zh-TW" altLang="en-US">
              <a:latin typeface="標楷體" panose="03000509000000000000" pitchFamily="65" charset="-120"/>
              <a:ea typeface="標楷體" panose="03000509000000000000" pitchFamily="65" charset="-120"/>
            </a:endParaRPr>
          </a:p>
        </p:txBody>
      </p:sp>
      <p:sp>
        <p:nvSpPr>
          <p:cNvPr id="14" name="文字方塊 13"/>
          <p:cNvSpPr txBox="1"/>
          <p:nvPr/>
        </p:nvSpPr>
        <p:spPr>
          <a:xfrm>
            <a:off x="395536" y="2247267"/>
            <a:ext cx="2160240" cy="1754314"/>
          </a:xfrm>
          <a:prstGeom prst="rect">
            <a:avLst/>
          </a:prstGeom>
          <a:noFill/>
        </p:spPr>
        <p:txBody>
          <a:bodyPr vert="horz" wrap="square" lIns="91429" tIns="45714" rIns="91429" bIns="45714" rtlCol="0">
            <a:spAutoFit/>
          </a:bodyPr>
          <a:lstStyle/>
          <a:p>
            <a:pPr>
              <a:buFont typeface="Arial" pitchFamily="34" charset="0"/>
              <a:buChar char="•"/>
            </a:pPr>
            <a:r>
              <a:rPr lang="zh-TW" altLang="en-US" dirty="0" smtClean="0">
                <a:latin typeface="標楷體" panose="03000509000000000000" pitchFamily="65" charset="-120"/>
                <a:ea typeface="標楷體" panose="03000509000000000000" pitchFamily="65" charset="-120"/>
              </a:rPr>
              <a:t> 扣繳稅</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租稅協定</a:t>
            </a:r>
            <a:r>
              <a:rPr lang="en-US" altLang="zh-TW" dirty="0" smtClean="0">
                <a:latin typeface="標楷體" panose="03000509000000000000" pitchFamily="65" charset="-120"/>
                <a:ea typeface="標楷體" panose="03000509000000000000" pitchFamily="65" charset="-120"/>
              </a:rPr>
              <a:t>)</a:t>
            </a:r>
          </a:p>
          <a:p>
            <a:pPr marL="285750" indent="-285750">
              <a:buFont typeface="Arial" panose="020B0604020202020204" pitchFamily="34" charset="0"/>
              <a:buChar char="•"/>
            </a:pPr>
            <a:r>
              <a:rPr lang="zh-TW" altLang="en-US" dirty="0" smtClean="0">
                <a:latin typeface="標楷體" panose="03000509000000000000" pitchFamily="65" charset="-120"/>
                <a:ea typeface="標楷體" panose="03000509000000000000" pitchFamily="65" charset="-120"/>
              </a:rPr>
              <a:t>關稅</a:t>
            </a:r>
            <a:endParaRPr lang="en-US" altLang="zh-TW" dirty="0" smtClean="0">
              <a:latin typeface="標楷體" panose="03000509000000000000" pitchFamily="65" charset="-120"/>
              <a:ea typeface="標楷體" panose="03000509000000000000" pitchFamily="65" charset="-120"/>
            </a:endParaRPr>
          </a:p>
          <a:p>
            <a:pPr marL="285750" indent="-285750">
              <a:buFont typeface="Arial" panose="020B0604020202020204" pitchFamily="34" charset="0"/>
              <a:buChar char="•"/>
            </a:pPr>
            <a:r>
              <a:rPr lang="zh-TW" altLang="en-US" dirty="0" smtClean="0">
                <a:latin typeface="標楷體" panose="03000509000000000000" pitchFamily="65" charset="-120"/>
                <a:ea typeface="標楷體" panose="03000509000000000000" pitchFamily="65" charset="-120"/>
              </a:rPr>
              <a:t>營業稅</a:t>
            </a:r>
            <a:endParaRPr lang="en-US" altLang="zh-TW" dirty="0" smtClean="0">
              <a:latin typeface="標楷體" panose="03000509000000000000" pitchFamily="65" charset="-120"/>
              <a:ea typeface="標楷體" panose="03000509000000000000" pitchFamily="65" charset="-120"/>
            </a:endParaRPr>
          </a:p>
          <a:p>
            <a:pPr marL="285750" indent="-285750">
              <a:buFont typeface="Arial" panose="020B0604020202020204" pitchFamily="34" charset="0"/>
              <a:buChar char="•"/>
            </a:pPr>
            <a:r>
              <a:rPr lang="zh-TW" altLang="en-US" dirty="0" smtClean="0">
                <a:latin typeface="標楷體" panose="03000509000000000000" pitchFamily="65" charset="-120"/>
                <a:ea typeface="標楷體" panose="03000509000000000000" pitchFamily="65" charset="-120"/>
              </a:rPr>
              <a:t>印花稅</a:t>
            </a:r>
            <a:endParaRPr lang="en-US" altLang="zh-TW" dirty="0" smtClean="0">
              <a:latin typeface="標楷體" panose="03000509000000000000" pitchFamily="65" charset="-120"/>
              <a:ea typeface="標楷體" panose="03000509000000000000" pitchFamily="65" charset="-120"/>
            </a:endParaRPr>
          </a:p>
          <a:p>
            <a:pPr marL="285750" indent="-285750">
              <a:buFont typeface="Arial" panose="020B0604020202020204" pitchFamily="34" charset="0"/>
              <a:buChar char="•"/>
            </a:pPr>
            <a:endParaRPr lang="zh-TW" altLang="en-US" dirty="0">
              <a:latin typeface="標楷體" panose="03000509000000000000" pitchFamily="65" charset="-120"/>
              <a:ea typeface="標楷體" panose="03000509000000000000" pitchFamily="65" charset="-120"/>
            </a:endParaRPr>
          </a:p>
        </p:txBody>
      </p:sp>
      <p:cxnSp>
        <p:nvCxnSpPr>
          <p:cNvPr id="15" name="直線單箭頭接點 14"/>
          <p:cNvCxnSpPr/>
          <p:nvPr/>
        </p:nvCxnSpPr>
        <p:spPr>
          <a:xfrm>
            <a:off x="5076056" y="1815218"/>
            <a:ext cx="576064" cy="0"/>
          </a:xfrm>
          <a:prstGeom prst="straightConnector1">
            <a:avLst/>
          </a:prstGeom>
          <a:ln w="25400">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6" name="文字方塊 15"/>
          <p:cNvSpPr txBox="1"/>
          <p:nvPr/>
        </p:nvSpPr>
        <p:spPr>
          <a:xfrm>
            <a:off x="5724128" y="1311163"/>
            <a:ext cx="1800200" cy="646319"/>
          </a:xfrm>
          <a:prstGeom prst="rect">
            <a:avLst/>
          </a:prstGeom>
          <a:noFill/>
        </p:spPr>
        <p:txBody>
          <a:bodyPr vert="horz" wrap="square" lIns="91429" tIns="45714" rIns="91429" bIns="45714" rtlCol="0">
            <a:spAutoFit/>
          </a:bodyPr>
          <a:lstStyle/>
          <a:p>
            <a:endParaRPr lang="en-US" altLang="zh-TW" dirty="0" smtClean="0">
              <a:latin typeface="標楷體" panose="03000509000000000000" pitchFamily="65" charset="-120"/>
              <a:ea typeface="標楷體" panose="03000509000000000000" pitchFamily="65" charset="-120"/>
            </a:endParaRPr>
          </a:p>
          <a:p>
            <a:pPr>
              <a:buFont typeface="Arial" pitchFamily="34" charset="0"/>
              <a:buChar char="•"/>
            </a:pPr>
            <a:r>
              <a:rPr lang="zh-TW" altLang="en-US" dirty="0" smtClean="0">
                <a:latin typeface="標楷體" panose="03000509000000000000" pitchFamily="65" charset="-120"/>
                <a:ea typeface="標楷體" panose="03000509000000000000" pitchFamily="65" charset="-120"/>
              </a:rPr>
              <a:t>租稅協定</a:t>
            </a:r>
            <a:endParaRPr lang="en-US" altLang="zh-TW" dirty="0" smtClean="0">
              <a:latin typeface="標楷體" panose="03000509000000000000" pitchFamily="65" charset="-120"/>
              <a:ea typeface="標楷體" panose="03000509000000000000" pitchFamily="65" charset="-120"/>
            </a:endParaRPr>
          </a:p>
        </p:txBody>
      </p:sp>
      <p:grpSp>
        <p:nvGrpSpPr>
          <p:cNvPr id="17" name="群組 33"/>
          <p:cNvGrpSpPr/>
          <p:nvPr/>
        </p:nvGrpSpPr>
        <p:grpSpPr>
          <a:xfrm>
            <a:off x="539552" y="4551522"/>
            <a:ext cx="4680520" cy="890758"/>
            <a:chOff x="179512" y="4365104"/>
            <a:chExt cx="4680520" cy="890758"/>
          </a:xfrm>
        </p:grpSpPr>
        <p:sp>
          <p:nvSpPr>
            <p:cNvPr id="18" name="圓角矩形 17"/>
            <p:cNvSpPr/>
            <p:nvPr/>
          </p:nvSpPr>
          <p:spPr>
            <a:xfrm>
              <a:off x="2267744" y="4365104"/>
              <a:ext cx="2592288" cy="890758"/>
            </a:xfrm>
            <a:prstGeom prst="roundRect">
              <a:avLst/>
            </a:prstGeom>
            <a:noFill/>
            <a:ln>
              <a:solidFill>
                <a:srgbClr val="FE620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rgbClr val="FFC000"/>
                </a:solidFill>
                <a:latin typeface="標楷體" panose="03000509000000000000" pitchFamily="65" charset="-120"/>
                <a:ea typeface="標楷體" panose="03000509000000000000" pitchFamily="65" charset="-120"/>
              </a:endParaRPr>
            </a:p>
          </p:txBody>
        </p:sp>
        <p:sp>
          <p:nvSpPr>
            <p:cNvPr id="19" name="向右箭號圖說文字 18"/>
            <p:cNvSpPr/>
            <p:nvPr/>
          </p:nvSpPr>
          <p:spPr>
            <a:xfrm>
              <a:off x="179512" y="4437112"/>
              <a:ext cx="2016224" cy="792088"/>
            </a:xfrm>
            <a:prstGeom prst="rightArrowCallout">
              <a:avLst>
                <a:gd name="adj1" fmla="val 25000"/>
                <a:gd name="adj2" fmla="val 25000"/>
                <a:gd name="adj3" fmla="val 25000"/>
                <a:gd name="adj4" fmla="val 74335"/>
              </a:avLst>
            </a:prstGeom>
            <a:solidFill>
              <a:schemeClr val="accent6">
                <a:lumMod val="20000"/>
                <a:lumOff val="80000"/>
              </a:schemeClr>
            </a:solidFill>
            <a:ln>
              <a:solidFill>
                <a:srgbClr val="FE62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smtClean="0">
                  <a:solidFill>
                    <a:srgbClr val="FE6202"/>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最適化的</a:t>
              </a:r>
              <a:endParaRPr lang="en-US" altLang="zh-TW" b="1" dirty="0" smtClean="0">
                <a:solidFill>
                  <a:srgbClr val="FE6202"/>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a:p>
              <a:pPr algn="ctr"/>
              <a:r>
                <a:rPr lang="zh-TW" altLang="en-US" b="1" dirty="0" smtClean="0">
                  <a:solidFill>
                    <a:srgbClr val="FE6202"/>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租稅管理</a:t>
              </a:r>
              <a:endParaRPr lang="zh-TW" altLang="en-US" b="1" dirty="0">
                <a:solidFill>
                  <a:srgbClr val="FE6202"/>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grpSp>
      <p:grpSp>
        <p:nvGrpSpPr>
          <p:cNvPr id="20" name="群組 34"/>
          <p:cNvGrpSpPr/>
          <p:nvPr/>
        </p:nvGrpSpPr>
        <p:grpSpPr>
          <a:xfrm>
            <a:off x="7092280" y="1527187"/>
            <a:ext cx="1512168" cy="4104456"/>
            <a:chOff x="6732240" y="1340768"/>
            <a:chExt cx="1512168" cy="4104456"/>
          </a:xfrm>
        </p:grpSpPr>
        <p:sp>
          <p:nvSpPr>
            <p:cNvPr id="21" name="右大括弧 20"/>
            <p:cNvSpPr/>
            <p:nvPr/>
          </p:nvSpPr>
          <p:spPr>
            <a:xfrm>
              <a:off x="6732240" y="1340768"/>
              <a:ext cx="720080" cy="4104456"/>
            </a:xfrm>
            <a:prstGeom prst="rightBrac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latin typeface="標楷體" panose="03000509000000000000" pitchFamily="65" charset="-120"/>
                <a:ea typeface="標楷體" panose="03000509000000000000" pitchFamily="65" charset="-120"/>
              </a:endParaRPr>
            </a:p>
          </p:txBody>
        </p:sp>
        <p:sp>
          <p:nvSpPr>
            <p:cNvPr id="22" name="文字方塊 21"/>
            <p:cNvSpPr txBox="1"/>
            <p:nvPr/>
          </p:nvSpPr>
          <p:spPr>
            <a:xfrm>
              <a:off x="7567300" y="2132856"/>
              <a:ext cx="677108" cy="3154710"/>
            </a:xfrm>
            <a:prstGeom prst="rect">
              <a:avLst/>
            </a:prstGeom>
            <a:noFill/>
          </p:spPr>
          <p:txBody>
            <a:bodyPr vert="horz" wrap="square" rtlCol="0">
              <a:spAutoFit/>
            </a:bodyPr>
            <a:lstStyle/>
            <a:p>
              <a:r>
                <a:rPr lang="zh-TW" altLang="en-US" sz="2800" b="1" dirty="0" smtClean="0">
                  <a:solidFill>
                    <a:srgbClr val="FF0000"/>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實質課稅原則</a:t>
              </a:r>
              <a:endParaRPr lang="en-US" altLang="zh-TW" sz="2800" b="1" dirty="0" smtClean="0">
                <a:solidFill>
                  <a:srgbClr val="FF0000"/>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a:p>
              <a:r>
                <a:rPr lang="zh-TW" altLang="en-US" sz="2800" b="1" dirty="0" smtClean="0">
                  <a:solidFill>
                    <a:srgbClr val="FF0000"/>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 </a:t>
              </a:r>
              <a:r>
                <a:rPr lang="en-US" altLang="zh-TW" sz="2800" b="1" dirty="0" smtClean="0">
                  <a:solidFill>
                    <a:srgbClr val="FF0000"/>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a:t>
              </a:r>
              <a:endParaRPr lang="zh-TW" altLang="en-US" sz="2800" b="1" dirty="0">
                <a:solidFill>
                  <a:srgbClr val="FF0000"/>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grpSp>
      <p:sp>
        <p:nvSpPr>
          <p:cNvPr id="23" name="文字方塊 22"/>
          <p:cNvSpPr txBox="1"/>
          <p:nvPr/>
        </p:nvSpPr>
        <p:spPr>
          <a:xfrm>
            <a:off x="1802965" y="5847667"/>
            <a:ext cx="6336704" cy="461653"/>
          </a:xfrm>
          <a:prstGeom prst="rect">
            <a:avLst/>
          </a:prstGeom>
          <a:noFill/>
          <a:ln>
            <a:noFill/>
          </a:ln>
        </p:spPr>
        <p:txBody>
          <a:bodyPr wrap="square" lIns="91429" tIns="45714" rIns="91429" bIns="45714" rtlCol="0">
            <a:spAutoFit/>
          </a:bodyPr>
          <a:lstStyle/>
          <a:p>
            <a:r>
              <a:rPr lang="zh-TW" altLang="en-US" sz="2400" b="1" dirty="0" smtClean="0">
                <a:solidFill>
                  <a:srgbClr val="FF0000"/>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公司的財務報表中存在多少稅務議題與風險</a:t>
            </a:r>
            <a:r>
              <a:rPr lang="en-US" altLang="zh-TW" sz="2400" b="1" dirty="0" smtClean="0">
                <a:solidFill>
                  <a:srgbClr val="FF0000"/>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a:t>
            </a:r>
            <a:endParaRPr lang="zh-TW" altLang="en-US" sz="2400" b="1" dirty="0">
              <a:solidFill>
                <a:srgbClr val="FF0000"/>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xmlns="" val="1991898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8</a:t>
            </a:fld>
            <a:endParaRPr lang="zh-TW" altLang="en-US"/>
          </a:p>
        </p:txBody>
      </p:sp>
      <p:sp>
        <p:nvSpPr>
          <p:cNvPr id="3" name="文字方塊 2"/>
          <p:cNvSpPr txBox="1"/>
          <p:nvPr/>
        </p:nvSpPr>
        <p:spPr>
          <a:xfrm>
            <a:off x="2921918" y="2394568"/>
            <a:ext cx="1107996" cy="461665"/>
          </a:xfrm>
          <a:prstGeom prst="rect">
            <a:avLst/>
          </a:prstGeom>
          <a:noFill/>
        </p:spPr>
        <p:txBody>
          <a:bodyPr wrap="none" rtlCol="0">
            <a:spAutoFit/>
          </a:bodyPr>
          <a:lstStyle/>
          <a:p>
            <a:r>
              <a:rPr lang="zh-TW" altLang="en-US" sz="2400" dirty="0" smtClean="0">
                <a:solidFill>
                  <a:schemeClr val="bg1"/>
                </a:solidFill>
                <a:latin typeface="標楷體" panose="03000509000000000000" pitchFamily="65" charset="-120"/>
                <a:ea typeface="標楷體" panose="03000509000000000000" pitchFamily="65" charset="-120"/>
              </a:rPr>
              <a:t>營業稅</a:t>
            </a:r>
            <a:endParaRPr lang="zh-TW" altLang="en-US" sz="2400" dirty="0">
              <a:solidFill>
                <a:schemeClr val="bg1"/>
              </a:solidFill>
              <a:latin typeface="標楷體" panose="03000509000000000000" pitchFamily="65" charset="-120"/>
              <a:ea typeface="標楷體" panose="03000509000000000000" pitchFamily="65" charset="-120"/>
            </a:endParaRPr>
          </a:p>
        </p:txBody>
      </p:sp>
      <p:sp>
        <p:nvSpPr>
          <p:cNvPr id="44" name="文字方塊 43"/>
          <p:cNvSpPr txBox="1"/>
          <p:nvPr/>
        </p:nvSpPr>
        <p:spPr>
          <a:xfrm>
            <a:off x="5479551" y="2749893"/>
            <a:ext cx="1107996" cy="461665"/>
          </a:xfrm>
          <a:prstGeom prst="rect">
            <a:avLst/>
          </a:prstGeom>
          <a:noFill/>
        </p:spPr>
        <p:txBody>
          <a:bodyPr wrap="none" rtlCol="0">
            <a:spAutoFit/>
          </a:bodyPr>
          <a:lstStyle/>
          <a:p>
            <a:r>
              <a:rPr lang="zh-TW" altLang="en-US" sz="2400" dirty="0" smtClean="0">
                <a:solidFill>
                  <a:schemeClr val="bg1"/>
                </a:solidFill>
                <a:latin typeface="標楷體" panose="03000509000000000000" pitchFamily="65" charset="-120"/>
                <a:ea typeface="標楷體" panose="03000509000000000000" pitchFamily="65" charset="-120"/>
              </a:rPr>
              <a:t>營所稅</a:t>
            </a:r>
            <a:endParaRPr lang="zh-TW" altLang="en-US" sz="2400" dirty="0">
              <a:solidFill>
                <a:schemeClr val="bg1"/>
              </a:solidFill>
              <a:latin typeface="標楷體" panose="03000509000000000000" pitchFamily="65" charset="-120"/>
              <a:ea typeface="標楷體" panose="03000509000000000000" pitchFamily="65" charset="-120"/>
            </a:endParaRPr>
          </a:p>
        </p:txBody>
      </p:sp>
      <p:sp>
        <p:nvSpPr>
          <p:cNvPr id="45" name="矩形 44"/>
          <p:cNvSpPr/>
          <p:nvPr/>
        </p:nvSpPr>
        <p:spPr>
          <a:xfrm>
            <a:off x="5355897" y="1425072"/>
            <a:ext cx="3935693" cy="4247317"/>
          </a:xfrm>
          <a:prstGeom prst="rect">
            <a:avLst/>
          </a:prstGeom>
        </p:spPr>
        <p:txBody>
          <a:bodyPr wrap="none">
            <a:spAutoFit/>
          </a:bodyPr>
          <a:lstStyle/>
          <a:p>
            <a:pPr defTabSz="781903">
              <a:defRPr/>
            </a:pPr>
            <a:r>
              <a:rPr lang="en-US" altLang="zh-TW" b="1" dirty="0" smtClean="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營所稅</a:t>
            </a:r>
            <a:r>
              <a:rPr lang="en-US" altLang="zh-TW" b="1" dirty="0" smtClean="0">
                <a:latin typeface="標楷體" panose="03000509000000000000" pitchFamily="65" charset="-120"/>
                <a:ea typeface="標楷體" panose="03000509000000000000" pitchFamily="65" charset="-120"/>
              </a:rPr>
              <a:t>】</a:t>
            </a:r>
          </a:p>
          <a:p>
            <a:pPr marL="285750" indent="-285750" defTabSz="781903">
              <a:buFont typeface="Wingdings" panose="05000000000000000000" pitchFamily="2" charset="2"/>
              <a:buChar char="n"/>
              <a:defRPr/>
            </a:pPr>
            <a:r>
              <a:rPr lang="zh-TW" altLang="en-US" b="1" dirty="0" smtClean="0">
                <a:latin typeface="標楷體" panose="03000509000000000000" pitchFamily="65" charset="-120"/>
                <a:ea typeface="標楷體" panose="03000509000000000000" pitchFamily="65" charset="-120"/>
              </a:rPr>
              <a:t>租稅優惠</a:t>
            </a:r>
            <a:r>
              <a:rPr lang="en-US" altLang="zh-TW" b="1" dirty="0" smtClean="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投資抵減</a:t>
            </a:r>
            <a:r>
              <a:rPr lang="en-US" altLang="zh-TW" b="1" dirty="0" smtClean="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虧損扣</a:t>
            </a:r>
            <a:r>
              <a:rPr lang="zh-TW" altLang="en-US" b="1" dirty="0">
                <a:latin typeface="標楷體" panose="03000509000000000000" pitchFamily="65" charset="-120"/>
                <a:ea typeface="標楷體" panose="03000509000000000000" pitchFamily="65" charset="-120"/>
              </a:rPr>
              <a:t>抵</a:t>
            </a:r>
            <a:r>
              <a:rPr lang="en-US" altLang="zh-TW" b="1" dirty="0" smtClean="0">
                <a:latin typeface="標楷體" panose="03000509000000000000" pitchFamily="65" charset="-120"/>
                <a:ea typeface="標楷體" panose="03000509000000000000" pitchFamily="65" charset="-120"/>
              </a:rPr>
              <a:t>)</a:t>
            </a:r>
          </a:p>
          <a:p>
            <a:pPr marL="285750" indent="-285750" defTabSz="781903">
              <a:buFont typeface="Wingdings" panose="05000000000000000000" pitchFamily="2" charset="2"/>
              <a:buChar char="n"/>
              <a:defRPr/>
            </a:pPr>
            <a:r>
              <a:rPr lang="zh-TW" altLang="en-US" b="1" dirty="0" smtClean="0">
                <a:latin typeface="標楷體" panose="03000509000000000000" pitchFamily="65" charset="-120"/>
                <a:ea typeface="標楷體" panose="03000509000000000000" pitchFamily="65" charset="-120"/>
              </a:rPr>
              <a:t>集團公司投資架構</a:t>
            </a:r>
            <a:endParaRPr lang="en-US" altLang="zh-TW" b="1" dirty="0" smtClean="0">
              <a:latin typeface="標楷體" panose="03000509000000000000" pitchFamily="65" charset="-120"/>
              <a:ea typeface="標楷體" panose="03000509000000000000" pitchFamily="65" charset="-120"/>
            </a:endParaRPr>
          </a:p>
          <a:p>
            <a:pPr marL="742950" lvl="1" indent="-285750" defTabSz="781903">
              <a:buFont typeface="Arial" panose="020B0604020202020204" pitchFamily="34" charset="0"/>
              <a:buChar char="•"/>
              <a:defRPr/>
            </a:pPr>
            <a:r>
              <a:rPr lang="zh-TW" altLang="en-US" dirty="0" smtClean="0">
                <a:latin typeface="標楷體" panose="03000509000000000000" pitchFamily="65" charset="-120"/>
                <a:ea typeface="標楷體" panose="03000509000000000000" pitchFamily="65" charset="-120"/>
              </a:rPr>
              <a:t>直接投資或間接投資</a:t>
            </a:r>
            <a:endParaRPr lang="en-US" altLang="zh-TW" dirty="0" smtClean="0">
              <a:latin typeface="標楷體" panose="03000509000000000000" pitchFamily="65" charset="-120"/>
              <a:ea typeface="標楷體" panose="03000509000000000000" pitchFamily="65" charset="-120"/>
            </a:endParaRPr>
          </a:p>
          <a:p>
            <a:pPr marL="742950" lvl="1" indent="-285750" defTabSz="781903">
              <a:buFont typeface="Arial" panose="020B0604020202020204" pitchFamily="34" charset="0"/>
              <a:buChar char="•"/>
              <a:defRPr/>
            </a:pPr>
            <a:r>
              <a:rPr lang="zh-TW" altLang="en-US" dirty="0">
                <a:latin typeface="標楷體" panose="03000509000000000000" pitchFamily="65" charset="-120"/>
                <a:ea typeface="標楷體" panose="03000509000000000000" pitchFamily="65" charset="-120"/>
              </a:rPr>
              <a:t>兄弟公司</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母子</a:t>
            </a:r>
            <a:r>
              <a:rPr lang="zh-TW" altLang="en-US" dirty="0" smtClean="0">
                <a:latin typeface="標楷體" panose="03000509000000000000" pitchFamily="65" charset="-120"/>
                <a:ea typeface="標楷體" panose="03000509000000000000" pitchFamily="65" charset="-120"/>
              </a:rPr>
              <a:t>公司</a:t>
            </a:r>
            <a:endParaRPr lang="en-US" altLang="zh-TW" dirty="0" smtClean="0">
              <a:latin typeface="標楷體" panose="03000509000000000000" pitchFamily="65" charset="-120"/>
              <a:ea typeface="標楷體" panose="03000509000000000000" pitchFamily="65" charset="-120"/>
            </a:endParaRPr>
          </a:p>
          <a:p>
            <a:pPr marL="742950" lvl="1" indent="-285750" defTabSz="781903">
              <a:buFont typeface="Arial" panose="020B0604020202020204" pitchFamily="34" charset="0"/>
              <a:buChar char="•"/>
              <a:defRPr/>
            </a:pPr>
            <a:r>
              <a:rPr lang="zh-TW" altLang="en-US" dirty="0" smtClean="0">
                <a:latin typeface="標楷體" panose="03000509000000000000" pitchFamily="65" charset="-120"/>
                <a:ea typeface="標楷體" panose="03000509000000000000" pitchFamily="65" charset="-120"/>
              </a:rPr>
              <a:t>海外控股公司地點</a:t>
            </a:r>
            <a:endParaRPr lang="en-US" altLang="zh-TW" dirty="0" smtClean="0">
              <a:latin typeface="標楷體" panose="03000509000000000000" pitchFamily="65" charset="-120"/>
              <a:ea typeface="標楷體" panose="03000509000000000000" pitchFamily="65" charset="-120"/>
            </a:endParaRPr>
          </a:p>
          <a:p>
            <a:pPr marL="285750" indent="-285750" defTabSz="781903">
              <a:buFont typeface="Wingdings" panose="05000000000000000000" pitchFamily="2" charset="2"/>
              <a:buChar char="n"/>
              <a:defRPr/>
            </a:pPr>
            <a:r>
              <a:rPr lang="zh-TW" altLang="en-US" b="1" dirty="0" smtClean="0">
                <a:latin typeface="標楷體" panose="03000509000000000000" pitchFamily="65" charset="-120"/>
                <a:ea typeface="標楷體" panose="03000509000000000000" pitchFamily="65" charset="-120"/>
              </a:rPr>
              <a:t>集團公司交易流</a:t>
            </a:r>
            <a:r>
              <a:rPr lang="zh-TW" altLang="en-US" b="1" dirty="0">
                <a:latin typeface="標楷體" panose="03000509000000000000" pitchFamily="65" charset="-120"/>
                <a:ea typeface="標楷體" panose="03000509000000000000" pitchFamily="65" charset="-120"/>
              </a:rPr>
              <a:t>程</a:t>
            </a:r>
            <a:endParaRPr lang="en-US" altLang="zh-TW" b="1" dirty="0" smtClean="0">
              <a:latin typeface="標楷體" panose="03000509000000000000" pitchFamily="65" charset="-120"/>
              <a:ea typeface="標楷體" panose="03000509000000000000" pitchFamily="65" charset="-120"/>
            </a:endParaRPr>
          </a:p>
          <a:p>
            <a:pPr marL="742950" lvl="1" indent="-285750" defTabSz="781903">
              <a:buFont typeface="Arial" panose="020B0604020202020204" pitchFamily="34" charset="0"/>
              <a:buChar char="•"/>
              <a:defRPr/>
            </a:pPr>
            <a:r>
              <a:rPr lang="zh-TW" altLang="en-US" dirty="0" smtClean="0">
                <a:latin typeface="標楷體" panose="03000509000000000000" pitchFamily="65" charset="-120"/>
                <a:ea typeface="標楷體" panose="03000509000000000000" pitchFamily="65" charset="-120"/>
              </a:rPr>
              <a:t>交易模式</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貨物</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勞務</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權利金</a:t>
            </a:r>
            <a:r>
              <a:rPr lang="en-US" altLang="zh-TW" dirty="0" smtClean="0">
                <a:latin typeface="標楷體" panose="03000509000000000000" pitchFamily="65" charset="-120"/>
                <a:ea typeface="標楷體" panose="03000509000000000000" pitchFamily="65" charset="-120"/>
              </a:rPr>
              <a:t>)</a:t>
            </a:r>
          </a:p>
          <a:p>
            <a:pPr marL="742950" lvl="1" indent="-285750" defTabSz="781903">
              <a:buFont typeface="Arial" panose="020B0604020202020204" pitchFamily="34" charset="0"/>
              <a:buChar char="•"/>
              <a:defRPr/>
            </a:pPr>
            <a:r>
              <a:rPr lang="zh-TW" altLang="en-US" dirty="0" smtClean="0">
                <a:latin typeface="標楷體" panose="03000509000000000000" pitchFamily="65" charset="-120"/>
                <a:ea typeface="標楷體" panose="03000509000000000000" pitchFamily="65" charset="-120"/>
              </a:rPr>
              <a:t>關係人交易模式</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計價</a:t>
            </a:r>
            <a:endParaRPr lang="en-US" altLang="zh-TW" dirty="0" smtClean="0">
              <a:latin typeface="標楷體" panose="03000509000000000000" pitchFamily="65" charset="-120"/>
              <a:ea typeface="標楷體" panose="03000509000000000000" pitchFamily="65" charset="-120"/>
            </a:endParaRPr>
          </a:p>
          <a:p>
            <a:pPr marL="742950" lvl="1" indent="-285750" defTabSz="781903">
              <a:buFont typeface="Arial" panose="020B0604020202020204" pitchFamily="34" charset="0"/>
              <a:buChar char="•"/>
              <a:defRPr/>
            </a:pPr>
            <a:r>
              <a:rPr lang="zh-TW" altLang="en-US" dirty="0" smtClean="0">
                <a:latin typeface="標楷體" panose="03000509000000000000" pitchFamily="65" charset="-120"/>
                <a:ea typeface="標楷體" panose="03000509000000000000" pitchFamily="65" charset="-120"/>
              </a:rPr>
              <a:t>集團公司的利潤配置</a:t>
            </a:r>
            <a:endParaRPr lang="en-US" altLang="zh-TW" dirty="0" smtClean="0">
              <a:latin typeface="標楷體" panose="03000509000000000000" pitchFamily="65" charset="-120"/>
              <a:ea typeface="標楷體" panose="03000509000000000000" pitchFamily="65" charset="-120"/>
            </a:endParaRPr>
          </a:p>
          <a:p>
            <a:pPr marL="742950" lvl="1" indent="-285750" defTabSz="781903">
              <a:buFont typeface="Arial" panose="020B0604020202020204" pitchFamily="34" charset="0"/>
              <a:buChar char="•"/>
              <a:defRPr/>
            </a:pPr>
            <a:r>
              <a:rPr lang="en-US" altLang="zh-TW" dirty="0" smtClean="0">
                <a:latin typeface="標楷體" panose="03000509000000000000" pitchFamily="65" charset="-120"/>
                <a:ea typeface="標楷體" panose="03000509000000000000" pitchFamily="65" charset="-120"/>
              </a:rPr>
              <a:t> </a:t>
            </a:r>
          </a:p>
          <a:p>
            <a:pPr marL="742950" lvl="1" indent="-285750" defTabSz="781903">
              <a:buFont typeface="Arial" panose="020B0604020202020204" pitchFamily="34" charset="0"/>
              <a:buChar char="•"/>
              <a:defRPr/>
            </a:pPr>
            <a:endParaRPr lang="en-US" altLang="zh-TW" b="1" dirty="0" smtClean="0">
              <a:latin typeface="標楷體" panose="03000509000000000000" pitchFamily="65" charset="-120"/>
              <a:ea typeface="標楷體" panose="03000509000000000000" pitchFamily="65" charset="-120"/>
            </a:endParaRPr>
          </a:p>
          <a:p>
            <a:pPr marL="742950" lvl="1" indent="-285750" defTabSz="781903">
              <a:buFont typeface="Arial" panose="020B0604020202020204" pitchFamily="34" charset="0"/>
              <a:buChar char="•"/>
              <a:defRPr/>
            </a:pPr>
            <a:endParaRPr lang="en-US" altLang="zh-TW" b="1" dirty="0" smtClean="0">
              <a:latin typeface="標楷體" panose="03000509000000000000" pitchFamily="65" charset="-120"/>
              <a:ea typeface="標楷體" panose="03000509000000000000" pitchFamily="65" charset="-120"/>
            </a:endParaRPr>
          </a:p>
          <a:p>
            <a:pPr marL="742950" lvl="1" indent="-285750" defTabSz="781903">
              <a:buFont typeface="Arial" panose="020B0604020202020204" pitchFamily="34" charset="0"/>
              <a:buChar char="•"/>
              <a:defRPr/>
            </a:pPr>
            <a:endParaRPr lang="en-US" altLang="zh-TW" b="1" dirty="0" smtClean="0">
              <a:latin typeface="標楷體" panose="03000509000000000000" pitchFamily="65" charset="-120"/>
              <a:ea typeface="標楷體" panose="03000509000000000000" pitchFamily="65" charset="-120"/>
            </a:endParaRPr>
          </a:p>
          <a:p>
            <a:pPr marL="742950" lvl="1" indent="-285750" defTabSz="781903">
              <a:buFont typeface="Arial" panose="020B0604020202020204" pitchFamily="34" charset="0"/>
              <a:buChar char="•"/>
              <a:defRPr/>
            </a:pPr>
            <a:endParaRPr lang="en-US" altLang="zh-TW" b="1" dirty="0" smtClean="0">
              <a:latin typeface="標楷體" panose="03000509000000000000" pitchFamily="65" charset="-120"/>
              <a:ea typeface="標楷體" panose="03000509000000000000" pitchFamily="65" charset="-120"/>
            </a:endParaRPr>
          </a:p>
        </p:txBody>
      </p:sp>
      <p:grpSp>
        <p:nvGrpSpPr>
          <p:cNvPr id="46" name="Group 52"/>
          <p:cNvGrpSpPr/>
          <p:nvPr/>
        </p:nvGrpSpPr>
        <p:grpSpPr>
          <a:xfrm>
            <a:off x="2477523" y="2211317"/>
            <a:ext cx="3957620" cy="3593334"/>
            <a:chOff x="1724554" y="3518046"/>
            <a:chExt cx="2839437" cy="2578077"/>
          </a:xfrm>
        </p:grpSpPr>
        <p:grpSp>
          <p:nvGrpSpPr>
            <p:cNvPr id="62" name="Group 22"/>
            <p:cNvGrpSpPr/>
            <p:nvPr/>
          </p:nvGrpSpPr>
          <p:grpSpPr>
            <a:xfrm>
              <a:off x="1724554" y="3518046"/>
              <a:ext cx="2839437" cy="2578077"/>
              <a:chOff x="2108200" y="3201988"/>
              <a:chExt cx="3173413" cy="2881312"/>
            </a:xfrm>
          </p:grpSpPr>
          <p:sp>
            <p:nvSpPr>
              <p:cNvPr id="67" name="Freeform 12"/>
              <p:cNvSpPr>
                <a:spLocks/>
              </p:cNvSpPr>
              <p:nvPr/>
            </p:nvSpPr>
            <p:spPr bwMode="auto">
              <a:xfrm>
                <a:off x="3470275" y="3201988"/>
                <a:ext cx="1227138" cy="1566863"/>
              </a:xfrm>
              <a:custGeom>
                <a:avLst/>
                <a:gdLst/>
                <a:ahLst/>
                <a:cxnLst>
                  <a:cxn ang="0">
                    <a:pos x="284" y="422"/>
                  </a:cxn>
                  <a:cxn ang="0">
                    <a:pos x="371" y="475"/>
                  </a:cxn>
                  <a:cxn ang="0">
                    <a:pos x="372" y="471"/>
                  </a:cxn>
                  <a:cxn ang="0">
                    <a:pos x="268" y="256"/>
                  </a:cxn>
                  <a:cxn ang="0">
                    <a:pos x="268" y="0"/>
                  </a:cxn>
                  <a:cxn ang="0">
                    <a:pos x="0" y="0"/>
                  </a:cxn>
                  <a:cxn ang="0">
                    <a:pos x="0" y="8"/>
                  </a:cxn>
                  <a:cxn ang="0">
                    <a:pos x="0" y="302"/>
                  </a:cxn>
                  <a:cxn ang="0">
                    <a:pos x="96" y="277"/>
                  </a:cxn>
                  <a:cxn ang="0">
                    <a:pos x="284" y="422"/>
                  </a:cxn>
                </a:cxnLst>
                <a:rect l="0" t="0" r="r" b="b"/>
                <a:pathLst>
                  <a:path w="372" h="475">
                    <a:moveTo>
                      <a:pt x="284" y="422"/>
                    </a:moveTo>
                    <a:cubicBezTo>
                      <a:pt x="371" y="475"/>
                      <a:pt x="371" y="475"/>
                      <a:pt x="371" y="475"/>
                    </a:cubicBezTo>
                    <a:cubicBezTo>
                      <a:pt x="372" y="474"/>
                      <a:pt x="372" y="472"/>
                      <a:pt x="372" y="471"/>
                    </a:cubicBezTo>
                    <a:cubicBezTo>
                      <a:pt x="372" y="384"/>
                      <a:pt x="331" y="306"/>
                      <a:pt x="268" y="256"/>
                    </a:cubicBezTo>
                    <a:cubicBezTo>
                      <a:pt x="268" y="0"/>
                      <a:pt x="268" y="0"/>
                      <a:pt x="268" y="0"/>
                    </a:cubicBezTo>
                    <a:cubicBezTo>
                      <a:pt x="0" y="0"/>
                      <a:pt x="0" y="0"/>
                      <a:pt x="0" y="0"/>
                    </a:cubicBezTo>
                    <a:cubicBezTo>
                      <a:pt x="0" y="8"/>
                      <a:pt x="0" y="8"/>
                      <a:pt x="0" y="8"/>
                    </a:cubicBezTo>
                    <a:cubicBezTo>
                      <a:pt x="0" y="302"/>
                      <a:pt x="0" y="302"/>
                      <a:pt x="0" y="302"/>
                    </a:cubicBezTo>
                    <a:cubicBezTo>
                      <a:pt x="28" y="286"/>
                      <a:pt x="61" y="277"/>
                      <a:pt x="96" y="277"/>
                    </a:cubicBezTo>
                    <a:cubicBezTo>
                      <a:pt x="186" y="277"/>
                      <a:pt x="262" y="339"/>
                      <a:pt x="284" y="422"/>
                    </a:cubicBezTo>
                    <a:close/>
                  </a:path>
                </a:pathLst>
              </a:custGeom>
              <a:solidFill>
                <a:schemeClr val="accent4"/>
              </a:solidFill>
              <a:ln w="127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Georgia" pitchFamily="18" charset="0"/>
                </a:endParaRPr>
              </a:p>
            </p:txBody>
          </p:sp>
          <p:sp>
            <p:nvSpPr>
              <p:cNvPr id="68" name="Freeform 13"/>
              <p:cNvSpPr>
                <a:spLocks/>
              </p:cNvSpPr>
              <p:nvPr/>
            </p:nvSpPr>
            <p:spPr bwMode="auto">
              <a:xfrm>
                <a:off x="3351213" y="4772025"/>
                <a:ext cx="1930400" cy="1311275"/>
              </a:xfrm>
              <a:custGeom>
                <a:avLst/>
                <a:gdLst/>
                <a:ahLst/>
                <a:cxnLst>
                  <a:cxn ang="0">
                    <a:pos x="318" y="0"/>
                  </a:cxn>
                  <a:cxn ang="0">
                    <a:pos x="288" y="104"/>
                  </a:cxn>
                  <a:cxn ang="0">
                    <a:pos x="95" y="191"/>
                  </a:cxn>
                  <a:cxn ang="0">
                    <a:pos x="0" y="245"/>
                  </a:cxn>
                  <a:cxn ang="0">
                    <a:pos x="223" y="257"/>
                  </a:cxn>
                  <a:cxn ang="0">
                    <a:pos x="441" y="397"/>
                  </a:cxn>
                  <a:cxn ang="0">
                    <a:pos x="585" y="171"/>
                  </a:cxn>
                  <a:cxn ang="0">
                    <a:pos x="318" y="0"/>
                  </a:cxn>
                </a:cxnLst>
                <a:rect l="0" t="0" r="r" b="b"/>
                <a:pathLst>
                  <a:path w="585" h="397">
                    <a:moveTo>
                      <a:pt x="318" y="0"/>
                    </a:moveTo>
                    <a:cubicBezTo>
                      <a:pt x="318" y="36"/>
                      <a:pt x="309" y="72"/>
                      <a:pt x="288" y="104"/>
                    </a:cubicBezTo>
                    <a:cubicBezTo>
                      <a:pt x="245" y="171"/>
                      <a:pt x="169" y="203"/>
                      <a:pt x="95" y="191"/>
                    </a:cubicBezTo>
                    <a:cubicBezTo>
                      <a:pt x="0" y="245"/>
                      <a:pt x="0" y="245"/>
                      <a:pt x="0" y="245"/>
                    </a:cubicBezTo>
                    <a:cubicBezTo>
                      <a:pt x="71" y="282"/>
                      <a:pt x="152" y="284"/>
                      <a:pt x="223" y="257"/>
                    </a:cubicBezTo>
                    <a:cubicBezTo>
                      <a:pt x="441" y="397"/>
                      <a:pt x="441" y="397"/>
                      <a:pt x="441" y="397"/>
                    </a:cubicBezTo>
                    <a:cubicBezTo>
                      <a:pt x="585" y="171"/>
                      <a:pt x="585" y="171"/>
                      <a:pt x="585" y="171"/>
                    </a:cubicBezTo>
                    <a:lnTo>
                      <a:pt x="318" y="0"/>
                    </a:lnTo>
                    <a:close/>
                  </a:path>
                </a:pathLst>
              </a:custGeom>
              <a:solidFill>
                <a:schemeClr val="tx2"/>
              </a:solidFill>
              <a:ln w="127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Georgia" pitchFamily="18" charset="0"/>
                </a:endParaRPr>
              </a:p>
            </p:txBody>
          </p:sp>
          <p:sp>
            <p:nvSpPr>
              <p:cNvPr id="69" name="Freeform 14"/>
              <p:cNvSpPr>
                <a:spLocks/>
              </p:cNvSpPr>
              <p:nvPr/>
            </p:nvSpPr>
            <p:spPr bwMode="auto">
              <a:xfrm>
                <a:off x="2108200" y="3976688"/>
                <a:ext cx="1343025" cy="1855788"/>
              </a:xfrm>
              <a:custGeom>
                <a:avLst/>
                <a:gdLst/>
                <a:ahLst/>
                <a:cxnLst>
                  <a:cxn ang="0">
                    <a:pos x="330" y="332"/>
                  </a:cxn>
                  <a:cxn ang="0">
                    <a:pos x="361" y="103"/>
                  </a:cxn>
                  <a:cxn ang="0">
                    <a:pos x="361" y="0"/>
                  </a:cxn>
                  <a:cxn ang="0">
                    <a:pos x="227" y="202"/>
                  </a:cxn>
                  <a:cxn ang="0">
                    <a:pos x="0" y="328"/>
                  </a:cxn>
                  <a:cxn ang="0">
                    <a:pos x="131" y="562"/>
                  </a:cxn>
                  <a:cxn ang="0">
                    <a:pos x="407" y="408"/>
                  </a:cxn>
                  <a:cxn ang="0">
                    <a:pos x="330" y="332"/>
                  </a:cxn>
                </a:cxnLst>
                <a:rect l="0" t="0" r="r" b="b"/>
                <a:pathLst>
                  <a:path w="407" h="562">
                    <a:moveTo>
                      <a:pt x="330" y="332"/>
                    </a:moveTo>
                    <a:cubicBezTo>
                      <a:pt x="288" y="256"/>
                      <a:pt x="303" y="163"/>
                      <a:pt x="361" y="103"/>
                    </a:cubicBezTo>
                    <a:cubicBezTo>
                      <a:pt x="361" y="0"/>
                      <a:pt x="361" y="0"/>
                      <a:pt x="361" y="0"/>
                    </a:cubicBezTo>
                    <a:cubicBezTo>
                      <a:pt x="285" y="44"/>
                      <a:pt x="237" y="120"/>
                      <a:pt x="227" y="202"/>
                    </a:cubicBezTo>
                    <a:cubicBezTo>
                      <a:pt x="0" y="328"/>
                      <a:pt x="0" y="328"/>
                      <a:pt x="0" y="328"/>
                    </a:cubicBezTo>
                    <a:cubicBezTo>
                      <a:pt x="131" y="562"/>
                      <a:pt x="131" y="562"/>
                      <a:pt x="131" y="562"/>
                    </a:cubicBezTo>
                    <a:cubicBezTo>
                      <a:pt x="407" y="408"/>
                      <a:pt x="407" y="408"/>
                      <a:pt x="407" y="408"/>
                    </a:cubicBezTo>
                    <a:cubicBezTo>
                      <a:pt x="376" y="391"/>
                      <a:pt x="349" y="366"/>
                      <a:pt x="330" y="332"/>
                    </a:cubicBezTo>
                    <a:close/>
                  </a:path>
                </a:pathLst>
              </a:custGeom>
              <a:solidFill>
                <a:srgbClr val="EB8C00"/>
              </a:solidFill>
              <a:ln w="1270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Georgia" pitchFamily="18" charset="0"/>
                </a:endParaRPr>
              </a:p>
            </p:txBody>
          </p:sp>
        </p:grpSp>
        <p:sp>
          <p:nvSpPr>
            <p:cNvPr id="63" name="Oval 54"/>
            <p:cNvSpPr/>
            <p:nvPr/>
          </p:nvSpPr>
          <p:spPr bwMode="ltGray">
            <a:xfrm>
              <a:off x="2747249" y="4443589"/>
              <a:ext cx="932291" cy="932291"/>
            </a:xfrm>
            <a:prstGeom prst="ellipse">
              <a:avLst/>
            </a:prstGeom>
            <a:solidFill>
              <a:srgbClr val="968C6D"/>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zh-TW" altLang="en-US" sz="2800" b="1" dirty="0" smtClean="0">
                  <a:solidFill>
                    <a:schemeClr val="bg2"/>
                  </a:solidFill>
                  <a:latin typeface="標楷體" panose="03000509000000000000" pitchFamily="65" charset="-120"/>
                  <a:ea typeface="標楷體" panose="03000509000000000000" pitchFamily="65" charset="-120"/>
                </a:rPr>
                <a:t>稅務</a:t>
              </a:r>
              <a:endParaRPr lang="en-US" altLang="zh-TW" sz="2800" b="1" dirty="0" smtClean="0">
                <a:solidFill>
                  <a:schemeClr val="bg2"/>
                </a:solidFill>
                <a:latin typeface="標楷體" panose="03000509000000000000" pitchFamily="65" charset="-120"/>
                <a:ea typeface="標楷體" panose="03000509000000000000" pitchFamily="65" charset="-120"/>
              </a:endParaRPr>
            </a:p>
            <a:p>
              <a:pPr algn="ctr"/>
              <a:r>
                <a:rPr lang="zh-TW" altLang="en-US" sz="2800" b="1" dirty="0" smtClean="0">
                  <a:solidFill>
                    <a:schemeClr val="bg2"/>
                  </a:solidFill>
                  <a:latin typeface="標楷體" panose="03000509000000000000" pitchFamily="65" charset="-120"/>
                  <a:ea typeface="標楷體" panose="03000509000000000000" pitchFamily="65" charset="-120"/>
                </a:rPr>
                <a:t>議題</a:t>
              </a:r>
              <a:endParaRPr lang="en-US" sz="2800" b="1" dirty="0" smtClean="0">
                <a:solidFill>
                  <a:schemeClr val="bg2"/>
                </a:solidFill>
                <a:latin typeface="標楷體" panose="03000509000000000000" pitchFamily="65" charset="-120"/>
                <a:ea typeface="標楷體" panose="03000509000000000000" pitchFamily="65" charset="-120"/>
              </a:endParaRPr>
            </a:p>
          </p:txBody>
        </p:sp>
        <p:sp>
          <p:nvSpPr>
            <p:cNvPr id="64" name="TextBox 55"/>
            <p:cNvSpPr txBox="1"/>
            <p:nvPr/>
          </p:nvSpPr>
          <p:spPr>
            <a:xfrm>
              <a:off x="2933008" y="3518046"/>
              <a:ext cx="807235" cy="79593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zh-TW" altLang="en-US" sz="2800" b="1" dirty="0" smtClean="0">
                  <a:solidFill>
                    <a:schemeClr val="bg2"/>
                  </a:solidFill>
                  <a:latin typeface="標楷體" panose="03000509000000000000" pitchFamily="65" charset="-120"/>
                  <a:ea typeface="標楷體" panose="03000509000000000000" pitchFamily="65" charset="-120"/>
                </a:rPr>
                <a:t>營所稅</a:t>
              </a:r>
              <a:endParaRPr lang="en-US" sz="2800" b="1" dirty="0" smtClean="0">
                <a:solidFill>
                  <a:schemeClr val="bg2"/>
                </a:solidFill>
                <a:latin typeface="標楷體" panose="03000509000000000000" pitchFamily="65" charset="-120"/>
                <a:ea typeface="標楷體" panose="03000509000000000000" pitchFamily="65" charset="-120"/>
              </a:endParaRPr>
            </a:p>
          </p:txBody>
        </p:sp>
        <p:sp>
          <p:nvSpPr>
            <p:cNvPr id="65" name="TextBox 56"/>
            <p:cNvSpPr txBox="1"/>
            <p:nvPr/>
          </p:nvSpPr>
          <p:spPr>
            <a:xfrm>
              <a:off x="1857822" y="4905994"/>
              <a:ext cx="807235" cy="79593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zh-TW" altLang="en-US" sz="2800" b="1" dirty="0" smtClean="0">
                  <a:solidFill>
                    <a:schemeClr val="bg2"/>
                  </a:solidFill>
                  <a:latin typeface="標楷體" panose="03000509000000000000" pitchFamily="65" charset="-120"/>
                  <a:ea typeface="標楷體" panose="03000509000000000000" pitchFamily="65" charset="-120"/>
                </a:rPr>
                <a:t>營業稅</a:t>
              </a:r>
              <a:endParaRPr lang="en-US" sz="2800" b="1" dirty="0" smtClean="0">
                <a:solidFill>
                  <a:schemeClr val="bg2"/>
                </a:solidFill>
                <a:latin typeface="標楷體" panose="03000509000000000000" pitchFamily="65" charset="-120"/>
                <a:ea typeface="標楷體" panose="03000509000000000000" pitchFamily="65" charset="-120"/>
              </a:endParaRPr>
            </a:p>
          </p:txBody>
        </p:sp>
        <p:sp>
          <p:nvSpPr>
            <p:cNvPr id="66" name="TextBox 57"/>
            <p:cNvSpPr txBox="1"/>
            <p:nvPr/>
          </p:nvSpPr>
          <p:spPr>
            <a:xfrm>
              <a:off x="3626063" y="5116857"/>
              <a:ext cx="807235" cy="79593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zh-TW" altLang="en-US" sz="2800" b="1" dirty="0" smtClean="0">
                  <a:solidFill>
                    <a:schemeClr val="bg2"/>
                  </a:solidFill>
                  <a:latin typeface="標楷體" panose="03000509000000000000" pitchFamily="65" charset="-120"/>
                  <a:ea typeface="標楷體" panose="03000509000000000000" pitchFamily="65" charset="-120"/>
                </a:rPr>
                <a:t>個人稅</a:t>
              </a:r>
              <a:endParaRPr lang="en-US" sz="2800" b="1" dirty="0" smtClean="0">
                <a:solidFill>
                  <a:schemeClr val="bg2"/>
                </a:solidFill>
                <a:latin typeface="標楷體" panose="03000509000000000000" pitchFamily="65" charset="-120"/>
                <a:ea typeface="標楷體" panose="03000509000000000000" pitchFamily="65" charset="-120"/>
              </a:endParaRPr>
            </a:p>
          </p:txBody>
        </p:sp>
      </p:grpSp>
      <p:sp>
        <p:nvSpPr>
          <p:cNvPr id="70" name="矩形 69"/>
          <p:cNvSpPr/>
          <p:nvPr/>
        </p:nvSpPr>
        <p:spPr>
          <a:xfrm>
            <a:off x="3652632" y="5586225"/>
            <a:ext cx="2781531" cy="1200329"/>
          </a:xfrm>
          <a:prstGeom prst="rect">
            <a:avLst/>
          </a:prstGeom>
        </p:spPr>
        <p:txBody>
          <a:bodyPr wrap="none">
            <a:spAutoFit/>
          </a:bodyPr>
          <a:lstStyle/>
          <a:p>
            <a:pPr defTabSz="781903">
              <a:defRPr/>
            </a:pPr>
            <a:r>
              <a:rPr lang="en-US" altLang="zh-TW" b="1" dirty="0" smtClean="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個人稅</a:t>
            </a:r>
            <a:r>
              <a:rPr lang="en-US" altLang="zh-TW" b="1" dirty="0" smtClean="0">
                <a:latin typeface="標楷體" panose="03000509000000000000" pitchFamily="65" charset="-120"/>
                <a:ea typeface="標楷體" panose="03000509000000000000" pitchFamily="65" charset="-120"/>
              </a:rPr>
              <a:t>】</a:t>
            </a:r>
          </a:p>
          <a:p>
            <a:pPr marL="285750" indent="-285750" defTabSz="781903">
              <a:buFont typeface="Arial" panose="020B0604020202020204" pitchFamily="34" charset="0"/>
              <a:buChar char="•"/>
              <a:defRPr/>
            </a:pPr>
            <a:r>
              <a:rPr lang="zh-TW" altLang="en-US" dirty="0" smtClean="0">
                <a:latin typeface="標楷體" panose="03000509000000000000" pitchFamily="65" charset="-120"/>
                <a:ea typeface="標楷體" panose="03000509000000000000" pitchFamily="65" charset="-120"/>
              </a:rPr>
              <a:t>外派員工薪資</a:t>
            </a:r>
            <a:endParaRPr lang="en-US" altLang="zh-TW" dirty="0" smtClean="0">
              <a:latin typeface="標楷體" panose="03000509000000000000" pitchFamily="65" charset="-120"/>
              <a:ea typeface="標楷體" panose="03000509000000000000" pitchFamily="65" charset="-120"/>
            </a:endParaRPr>
          </a:p>
          <a:p>
            <a:pPr marL="285750" indent="-285750" defTabSz="781903">
              <a:buFont typeface="Arial" panose="020B0604020202020204" pitchFamily="34" charset="0"/>
              <a:buChar char="•"/>
              <a:defRPr/>
            </a:pPr>
            <a:r>
              <a:rPr lang="zh-TW" altLang="en-US" dirty="0">
                <a:latin typeface="標楷體" panose="03000509000000000000" pitchFamily="65" charset="-120"/>
                <a:ea typeface="標楷體" panose="03000509000000000000" pitchFamily="65" charset="-120"/>
              </a:rPr>
              <a:t>員</a:t>
            </a:r>
            <a:r>
              <a:rPr lang="zh-TW" altLang="en-US" dirty="0" smtClean="0">
                <a:latin typeface="標楷體" panose="03000509000000000000" pitchFamily="65" charset="-120"/>
                <a:ea typeface="標楷體" panose="03000509000000000000" pitchFamily="65" charset="-120"/>
              </a:rPr>
              <a:t>工獎酬計畫</a:t>
            </a:r>
            <a:endParaRPr lang="en-US" altLang="zh-TW" dirty="0" smtClean="0">
              <a:latin typeface="標楷體" panose="03000509000000000000" pitchFamily="65" charset="-120"/>
              <a:ea typeface="標楷體" panose="03000509000000000000" pitchFamily="65" charset="-120"/>
            </a:endParaRPr>
          </a:p>
          <a:p>
            <a:pPr marL="285750" indent="-285750" defTabSz="781903">
              <a:buFont typeface="Arial" panose="020B0604020202020204" pitchFamily="34" charset="0"/>
              <a:buChar char="•"/>
              <a:defRPr/>
            </a:pPr>
            <a:r>
              <a:rPr lang="zh-TW" altLang="en-US" dirty="0" smtClean="0">
                <a:latin typeface="標楷體" panose="03000509000000000000" pitchFamily="65" charset="-120"/>
                <a:ea typeface="標楷體" panose="03000509000000000000" pitchFamily="65" charset="-120"/>
              </a:rPr>
              <a:t>大股東持股架構與稅負</a:t>
            </a:r>
            <a:endParaRPr lang="en-US" altLang="zh-TW" dirty="0" smtClean="0">
              <a:latin typeface="標楷體" panose="03000509000000000000" pitchFamily="65" charset="-120"/>
              <a:ea typeface="標楷體" panose="03000509000000000000" pitchFamily="65" charset="-120"/>
            </a:endParaRPr>
          </a:p>
        </p:txBody>
      </p:sp>
      <p:sp>
        <p:nvSpPr>
          <p:cNvPr id="6" name="矩形 5"/>
          <p:cNvSpPr/>
          <p:nvPr/>
        </p:nvSpPr>
        <p:spPr>
          <a:xfrm>
            <a:off x="35240" y="2103562"/>
            <a:ext cx="3704860" cy="1754326"/>
          </a:xfrm>
          <a:prstGeom prst="rect">
            <a:avLst/>
          </a:prstGeom>
        </p:spPr>
        <p:txBody>
          <a:bodyPr wrap="none">
            <a:spAutoFit/>
          </a:bodyPr>
          <a:lstStyle/>
          <a:p>
            <a:pPr defTabSz="781903">
              <a:defRPr/>
            </a:pPr>
            <a:r>
              <a:rPr lang="en-US" altLang="zh-TW" b="1" dirty="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營業稅</a:t>
            </a:r>
            <a:r>
              <a:rPr lang="en-US" altLang="zh-TW" b="1" dirty="0" smtClean="0">
                <a:latin typeface="標楷體" panose="03000509000000000000" pitchFamily="65" charset="-120"/>
                <a:ea typeface="標楷體" panose="03000509000000000000" pitchFamily="65" charset="-120"/>
              </a:rPr>
              <a:t>】</a:t>
            </a:r>
          </a:p>
          <a:p>
            <a:pPr marL="285750" indent="-285750" defTabSz="781903">
              <a:buFont typeface="Arial" panose="020B0604020202020204" pitchFamily="34" charset="0"/>
              <a:buChar char="•"/>
              <a:defRPr/>
            </a:pPr>
            <a:r>
              <a:rPr lang="zh-TW" altLang="en-US" dirty="0" smtClean="0">
                <a:latin typeface="標楷體" panose="03000509000000000000" pitchFamily="65" charset="-120"/>
                <a:ea typeface="標楷體" panose="03000509000000000000" pitchFamily="65" charset="-120"/>
              </a:rPr>
              <a:t>未取具進貨</a:t>
            </a:r>
            <a:r>
              <a:rPr lang="zh-TW" altLang="en-US" dirty="0">
                <a:latin typeface="標楷體" panose="03000509000000000000" pitchFamily="65" charset="-120"/>
                <a:ea typeface="標楷體" panose="03000509000000000000" pitchFamily="65" charset="-120"/>
              </a:rPr>
              <a:t>憑證</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發票</a:t>
            </a:r>
            <a:r>
              <a:rPr lang="en-US" altLang="zh-TW" dirty="0" smtClean="0">
                <a:latin typeface="標楷體" panose="03000509000000000000" pitchFamily="65" charset="-120"/>
                <a:ea typeface="標楷體" panose="03000509000000000000" pitchFamily="65" charset="-120"/>
              </a:rPr>
              <a:t>)</a:t>
            </a:r>
          </a:p>
          <a:p>
            <a:pPr marL="285750" indent="-285750" defTabSz="781903">
              <a:buFont typeface="Arial" panose="020B0604020202020204" pitchFamily="34" charset="0"/>
              <a:buChar char="•"/>
              <a:defRPr/>
            </a:pPr>
            <a:r>
              <a:rPr lang="zh-TW" altLang="en-US" dirty="0" smtClean="0">
                <a:latin typeface="標楷體" panose="03000509000000000000" pitchFamily="65" charset="-120"/>
                <a:ea typeface="標楷體" panose="03000509000000000000" pitchFamily="65" charset="-120"/>
              </a:rPr>
              <a:t>短</a:t>
            </a:r>
            <a:r>
              <a:rPr lang="zh-TW" altLang="en-US" dirty="0">
                <a:latin typeface="標楷體" panose="03000509000000000000" pitchFamily="65" charset="-120"/>
                <a:ea typeface="標楷體" panose="03000509000000000000" pitchFamily="65" charset="-120"/>
              </a:rPr>
              <a:t>漏</a:t>
            </a:r>
            <a:r>
              <a:rPr lang="zh-TW" altLang="en-US" dirty="0" smtClean="0">
                <a:latin typeface="標楷體" panose="03000509000000000000" pitchFamily="65" charset="-120"/>
                <a:ea typeface="標楷體" panose="03000509000000000000" pitchFamily="65" charset="-120"/>
              </a:rPr>
              <a:t>開立銷貨憑證</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發票</a:t>
            </a:r>
            <a:r>
              <a:rPr lang="en-US" altLang="zh-TW" dirty="0" smtClean="0">
                <a:latin typeface="標楷體" panose="03000509000000000000" pitchFamily="65" charset="-120"/>
                <a:ea typeface="標楷體" panose="03000509000000000000" pitchFamily="65" charset="-120"/>
              </a:rPr>
              <a:t>)</a:t>
            </a:r>
          </a:p>
          <a:p>
            <a:pPr marL="285750" indent="-285750" defTabSz="781903">
              <a:buFont typeface="Arial" panose="020B0604020202020204" pitchFamily="34" charset="0"/>
              <a:buChar char="•"/>
              <a:defRPr/>
            </a:pPr>
            <a:r>
              <a:rPr lang="zh-TW" altLang="en-US" dirty="0" smtClean="0">
                <a:latin typeface="標楷體" panose="03000509000000000000" pitchFamily="65" charset="-120"/>
                <a:ea typeface="標楷體" panose="03000509000000000000" pitchFamily="65" charset="-120"/>
              </a:rPr>
              <a:t>取具不實之進貨憑證</a:t>
            </a:r>
            <a:r>
              <a:rPr lang="en-US" altLang="zh-TW" dirty="0" smtClean="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虛</a:t>
            </a:r>
            <a:r>
              <a:rPr lang="zh-TW" altLang="en-US" dirty="0" smtClean="0">
                <a:latin typeface="標楷體" panose="03000509000000000000" pitchFamily="65" charset="-120"/>
                <a:ea typeface="標楷體" panose="03000509000000000000" pitchFamily="65" charset="-120"/>
              </a:rPr>
              <a:t>設行號</a:t>
            </a:r>
            <a:r>
              <a:rPr lang="en-US" altLang="zh-TW" dirty="0" smtClean="0">
                <a:latin typeface="標楷體" panose="03000509000000000000" pitchFamily="65" charset="-120"/>
                <a:ea typeface="標楷體" panose="03000509000000000000" pitchFamily="65" charset="-120"/>
              </a:rPr>
              <a:t>)</a:t>
            </a:r>
          </a:p>
          <a:p>
            <a:pPr marL="285750" indent="-285750" defTabSz="781903">
              <a:buFont typeface="Arial" panose="020B0604020202020204" pitchFamily="34" charset="0"/>
              <a:buChar char="•"/>
              <a:defRPr/>
            </a:pPr>
            <a:r>
              <a:rPr lang="zh-TW" altLang="en-US" dirty="0">
                <a:latin typeface="標楷體" panose="03000509000000000000" pitchFamily="65" charset="-120"/>
                <a:ea typeface="標楷體" panose="03000509000000000000" pitchFamily="65" charset="-120"/>
              </a:rPr>
              <a:t>進口價格低</a:t>
            </a:r>
            <a:r>
              <a:rPr lang="zh-TW" altLang="en-US" dirty="0" smtClean="0">
                <a:latin typeface="標楷體" panose="03000509000000000000" pitchFamily="65" charset="-120"/>
                <a:ea typeface="標楷體" panose="03000509000000000000" pitchFamily="65" charset="-120"/>
              </a:rPr>
              <a:t>報</a:t>
            </a:r>
            <a:endParaRPr lang="en-US" altLang="zh-TW" dirty="0" smtClean="0">
              <a:latin typeface="標楷體" panose="03000509000000000000" pitchFamily="65" charset="-120"/>
              <a:ea typeface="標楷體" panose="03000509000000000000" pitchFamily="65" charset="-120"/>
            </a:endParaRPr>
          </a:p>
          <a:p>
            <a:pPr marL="285750" indent="-285750" defTabSz="781903">
              <a:buFont typeface="Arial" panose="020B0604020202020204" pitchFamily="34" charset="0"/>
              <a:buChar char="•"/>
              <a:defRPr/>
            </a:pPr>
            <a:r>
              <a:rPr lang="zh-TW" altLang="en-US" dirty="0" smtClean="0">
                <a:latin typeface="標楷體" panose="03000509000000000000" pitchFamily="65" charset="-120"/>
                <a:ea typeface="標楷體" panose="03000509000000000000" pitchFamily="65" charset="-120"/>
              </a:rPr>
              <a:t>兼營營業人的進項</a:t>
            </a:r>
            <a:r>
              <a:rPr lang="zh-TW" altLang="en-US" dirty="0">
                <a:latin typeface="標楷體" panose="03000509000000000000" pitchFamily="65" charset="-120"/>
                <a:ea typeface="標楷體" panose="03000509000000000000" pitchFamily="65" charset="-120"/>
              </a:rPr>
              <a:t>不可扣抵</a:t>
            </a:r>
            <a:r>
              <a:rPr lang="zh-TW" altLang="en-US" dirty="0" smtClean="0">
                <a:latin typeface="標楷體" panose="03000509000000000000" pitchFamily="65" charset="-120"/>
                <a:ea typeface="標楷體" panose="03000509000000000000" pitchFamily="65" charset="-120"/>
              </a:rPr>
              <a:t>稅額</a:t>
            </a:r>
            <a:endParaRPr lang="en-GB" altLang="zh-TW" dirty="0">
              <a:latin typeface="標楷體" panose="03000509000000000000" pitchFamily="65" charset="-120"/>
              <a:ea typeface="標楷體" panose="03000509000000000000" pitchFamily="65" charset="-120"/>
            </a:endParaRPr>
          </a:p>
        </p:txBody>
      </p:sp>
      <p:sp>
        <p:nvSpPr>
          <p:cNvPr id="19" name="矩形 18"/>
          <p:cNvSpPr/>
          <p:nvPr/>
        </p:nvSpPr>
        <p:spPr>
          <a:xfrm>
            <a:off x="683568" y="1026734"/>
            <a:ext cx="4176464" cy="461665"/>
          </a:xfrm>
          <a:prstGeom prst="rect">
            <a:avLst/>
          </a:prstGeom>
        </p:spPr>
        <p:txBody>
          <a:bodyPr wrap="square">
            <a:spAutoFit/>
          </a:bodyPr>
          <a:lstStyle/>
          <a:p>
            <a:pPr lvl="0">
              <a:defRPr/>
            </a:pPr>
            <a:r>
              <a:rPr lang="zh-TW" altLang="en-US" sz="2400" b="1" dirty="0" smtClean="0">
                <a:solidFill>
                  <a:srgbClr val="C00000"/>
                </a:solidFill>
                <a:latin typeface="標楷體" pitchFamily="65" charset="-120"/>
                <a:ea typeface="標楷體" pitchFamily="65" charset="-120"/>
              </a:rPr>
              <a:t>科技農業常見之稅務議題</a:t>
            </a:r>
            <a:endParaRPr lang="en-US" altLang="zh-TW" sz="6000" b="1" dirty="0" smtClean="0">
              <a:solidFill>
                <a:srgbClr val="C00000"/>
              </a:solidFill>
              <a:latin typeface="標楷體" pitchFamily="65" charset="-120"/>
              <a:ea typeface="標楷體" pitchFamily="65" charset="-120"/>
            </a:endParaRPr>
          </a:p>
        </p:txBody>
      </p:sp>
      <p:sp>
        <p:nvSpPr>
          <p:cNvPr id="20" name="Rectangle 2"/>
          <p:cNvSpPr txBox="1">
            <a:spLocks noChangeArrowheads="1"/>
          </p:cNvSpPr>
          <p:nvPr/>
        </p:nvSpPr>
        <p:spPr>
          <a:xfrm>
            <a:off x="0" y="44624"/>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800" b="1" dirty="0" smtClean="0">
                <a:latin typeface="標楷體" pitchFamily="65" charset="-120"/>
                <a:ea typeface="標楷體" pitchFamily="65" charset="-120"/>
              </a:rPr>
              <a:t>1.2</a:t>
            </a:r>
            <a:r>
              <a:rPr lang="zh-TW" altLang="en-US" sz="3800" b="1" dirty="0" smtClean="0">
                <a:latin typeface="標楷體" pitchFamily="65" charset="-120"/>
                <a:ea typeface="標楷體" pitchFamily="65" charset="-120"/>
              </a:rPr>
              <a:t> 企業投資與營運決策之租稅管理議題</a:t>
            </a:r>
            <a:endParaRPr lang="en-US" altLang="zh-TW" sz="3800" b="1" dirty="0" smtClean="0">
              <a:latin typeface="標楷體" pitchFamily="65" charset="-120"/>
              <a:ea typeface="標楷體" pitchFamily="65" charset="-120"/>
            </a:endParaRPr>
          </a:p>
        </p:txBody>
      </p:sp>
      <p:sp>
        <p:nvSpPr>
          <p:cNvPr id="21" name="橢圓 20"/>
          <p:cNvSpPr/>
          <p:nvPr/>
        </p:nvSpPr>
        <p:spPr>
          <a:xfrm>
            <a:off x="467544" y="1196752"/>
            <a:ext cx="216024" cy="21602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xmlns="" val="39147762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6553200" y="6356350"/>
            <a:ext cx="2133600" cy="365125"/>
          </a:xfrm>
        </p:spPr>
        <p:txBody>
          <a:bodyPr/>
          <a:lstStyle/>
          <a:p>
            <a:fld id="{BEA64F01-6BF9-4724-9E65-A9C22E74F4F9}" type="slidenum">
              <a:rPr lang="zh-TW" altLang="en-US" smtClean="0"/>
              <a:pPr/>
              <a:t>9</a:t>
            </a:fld>
            <a:endParaRPr lang="zh-TW" altLang="en-US"/>
          </a:p>
        </p:txBody>
      </p:sp>
      <p:sp>
        <p:nvSpPr>
          <p:cNvPr id="5" name="Rectangle 2"/>
          <p:cNvSpPr txBox="1">
            <a:spLocks noChangeArrowheads="1"/>
          </p:cNvSpPr>
          <p:nvPr/>
        </p:nvSpPr>
        <p:spPr>
          <a:xfrm>
            <a:off x="467544" y="269776"/>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200" b="1" dirty="0" smtClean="0">
                <a:latin typeface="標楷體" pitchFamily="65" charset="-120"/>
                <a:ea typeface="標楷體" pitchFamily="65" charset="-120"/>
              </a:rPr>
              <a:t>1.3  </a:t>
            </a:r>
            <a:r>
              <a:rPr lang="zh-TW" altLang="en-US" sz="3200" b="1" dirty="0" smtClean="0">
                <a:latin typeface="標楷體" pitchFamily="65" charset="-120"/>
                <a:ea typeface="標楷體" pitchFamily="65" charset="-120"/>
              </a:rPr>
              <a:t>營利</a:t>
            </a:r>
            <a:r>
              <a:rPr lang="zh-TW" altLang="en-US" sz="3200" b="1" dirty="0">
                <a:latin typeface="標楷體" pitchFamily="65" charset="-120"/>
                <a:ea typeface="標楷體" pitchFamily="65" charset="-120"/>
              </a:rPr>
              <a:t>事業營所稅及</a:t>
            </a:r>
            <a:r>
              <a:rPr lang="zh-TW" altLang="en-US" sz="3200" b="1" dirty="0" smtClean="0">
                <a:latin typeface="標楷體" pitchFamily="65" charset="-120"/>
                <a:ea typeface="標楷體" pitchFamily="65" charset="-120"/>
              </a:rPr>
              <a:t>營業稅課稅方式彙總</a:t>
            </a:r>
            <a:endParaRPr lang="en-US" altLang="zh-TW" sz="3600" b="1" dirty="0" smtClean="0">
              <a:latin typeface="標楷體" pitchFamily="65" charset="-120"/>
              <a:ea typeface="標楷體" pitchFamily="65" charset="-120"/>
            </a:endParaRPr>
          </a:p>
        </p:txBody>
      </p:sp>
      <p:graphicFrame>
        <p:nvGraphicFramePr>
          <p:cNvPr id="7" name="表格 6"/>
          <p:cNvGraphicFramePr>
            <a:graphicFrameLocks noGrp="1"/>
          </p:cNvGraphicFramePr>
          <p:nvPr>
            <p:extLst>
              <p:ext uri="{D42A27DB-BD31-4B8C-83A1-F6EECF244321}">
                <p14:modId xmlns:p14="http://schemas.microsoft.com/office/powerpoint/2010/main" xmlns="" val="2163009725"/>
              </p:ext>
            </p:extLst>
          </p:nvPr>
        </p:nvGraphicFramePr>
        <p:xfrm>
          <a:off x="386684" y="1340768"/>
          <a:ext cx="8361780" cy="3887940"/>
        </p:xfrm>
        <a:graphic>
          <a:graphicData uri="http://schemas.openxmlformats.org/drawingml/2006/table">
            <a:tbl>
              <a:tblPr firstRow="1" bandRow="1">
                <a:tableStyleId>{5C22544A-7EE6-4342-B048-85BDC9FD1C3A}</a:tableStyleId>
              </a:tblPr>
              <a:tblGrid>
                <a:gridCol w="1540327"/>
                <a:gridCol w="1636877"/>
                <a:gridCol w="2088232"/>
                <a:gridCol w="3096344"/>
              </a:tblGrid>
              <a:tr h="359316">
                <a:tc rowSpan="2">
                  <a:txBody>
                    <a:bodyPr/>
                    <a:lstStyle/>
                    <a:p>
                      <a:pPr algn="ctr"/>
                      <a:r>
                        <a:rPr lang="zh-TW" altLang="en-US" sz="1400" dirty="0" smtClean="0">
                          <a:latin typeface="標楷體" panose="03000509000000000000" pitchFamily="65" charset="-120"/>
                          <a:ea typeface="標楷體" panose="03000509000000000000" pitchFamily="65" charset="-120"/>
                        </a:rPr>
                        <a:t>  </a:t>
                      </a:r>
                      <a:endParaRPr lang="zh-TW" altLang="en-US" sz="1400" dirty="0">
                        <a:latin typeface="標楷體" panose="03000509000000000000" pitchFamily="65" charset="-120"/>
                        <a:ea typeface="標楷體" panose="03000509000000000000" pitchFamily="65" charset="-120"/>
                      </a:endParaRPr>
                    </a:p>
                  </a:txBody>
                  <a:tcPr marL="83127" marR="83127" marT="40341" marB="40341" anchor="ctr">
                    <a:solidFill>
                      <a:schemeClr val="tx2">
                        <a:lumMod val="60000"/>
                        <a:lumOff val="40000"/>
                      </a:schemeClr>
                    </a:solidFill>
                  </a:tcPr>
                </a:tc>
                <a:tc rowSpan="2">
                  <a:txBody>
                    <a:bodyPr/>
                    <a:lstStyle/>
                    <a:p>
                      <a:pPr algn="ctr"/>
                      <a:r>
                        <a:rPr lang="zh-TW" altLang="en-US" sz="1400" dirty="0" smtClean="0">
                          <a:latin typeface="標楷體" panose="03000509000000000000" pitchFamily="65" charset="-120"/>
                          <a:ea typeface="標楷體" panose="03000509000000000000" pitchFamily="65" charset="-120"/>
                        </a:rPr>
                        <a:t>營業稅</a:t>
                      </a:r>
                      <a:endParaRPr lang="zh-TW" altLang="en-US" sz="1400" dirty="0">
                        <a:latin typeface="標楷體" panose="03000509000000000000" pitchFamily="65" charset="-120"/>
                        <a:ea typeface="標楷體" panose="03000509000000000000" pitchFamily="65" charset="-120"/>
                      </a:endParaRPr>
                    </a:p>
                  </a:txBody>
                  <a:tcPr marL="83127" marR="83127" marT="40341" marB="40341" anchor="ctr">
                    <a:solidFill>
                      <a:schemeClr val="tx2">
                        <a:lumMod val="60000"/>
                        <a:lumOff val="40000"/>
                      </a:schemeClr>
                    </a:solidFill>
                  </a:tcPr>
                </a:tc>
                <a:tc gridSpan="2">
                  <a:txBody>
                    <a:bodyPr/>
                    <a:lstStyle/>
                    <a:p>
                      <a:pPr algn="ctr"/>
                      <a:r>
                        <a:rPr lang="zh-TW" altLang="en-US" sz="1400" dirty="0" smtClean="0">
                          <a:latin typeface="標楷體" panose="03000509000000000000" pitchFamily="65" charset="-120"/>
                          <a:ea typeface="標楷體" panose="03000509000000000000" pitchFamily="65" charset="-120"/>
                        </a:rPr>
                        <a:t>營所稅</a:t>
                      </a:r>
                      <a:r>
                        <a:rPr lang="en-US" altLang="zh-TW" sz="1400" dirty="0" smtClean="0">
                          <a:latin typeface="標楷體" panose="03000509000000000000" pitchFamily="65" charset="-120"/>
                          <a:ea typeface="標楷體" panose="03000509000000000000" pitchFamily="65" charset="-120"/>
                        </a:rPr>
                        <a:t>(</a:t>
                      </a:r>
                      <a:r>
                        <a:rPr lang="zh-TW" altLang="en-US" sz="1400" dirty="0" smtClean="0">
                          <a:latin typeface="標楷體" panose="03000509000000000000" pitchFamily="65" charset="-120"/>
                          <a:ea typeface="標楷體" panose="03000509000000000000" pitchFamily="65" charset="-120"/>
                        </a:rPr>
                        <a:t>註</a:t>
                      </a:r>
                      <a:r>
                        <a:rPr lang="en-US" altLang="zh-TW" sz="1400" dirty="0" smtClean="0">
                          <a:latin typeface="標楷體" panose="03000509000000000000" pitchFamily="65" charset="-120"/>
                          <a:ea typeface="標楷體" panose="03000509000000000000" pitchFamily="65" charset="-120"/>
                        </a:rPr>
                        <a:t>3)</a:t>
                      </a:r>
                      <a:endParaRPr lang="zh-TW" altLang="en-US" sz="1400" dirty="0">
                        <a:latin typeface="標楷體" panose="03000509000000000000" pitchFamily="65" charset="-120"/>
                        <a:ea typeface="標楷體" panose="03000509000000000000" pitchFamily="65" charset="-120"/>
                      </a:endParaRPr>
                    </a:p>
                  </a:txBody>
                  <a:tcPr marL="83127" marR="83127" marT="40341" marB="40341" anchor="ctr">
                    <a:solidFill>
                      <a:schemeClr val="tx2">
                        <a:lumMod val="60000"/>
                        <a:lumOff val="40000"/>
                      </a:schemeClr>
                    </a:solidFill>
                  </a:tcPr>
                </a:tc>
                <a:tc hMerge="1">
                  <a:txBody>
                    <a:bodyPr/>
                    <a:lstStyle/>
                    <a:p>
                      <a:endParaRPr lang="zh-TW" altLang="en-US"/>
                    </a:p>
                  </a:txBody>
                  <a:tcPr/>
                </a:tc>
              </a:tr>
              <a:tr h="488783">
                <a:tc vMerge="1">
                  <a:txBody>
                    <a:bodyPr/>
                    <a:lstStyle/>
                    <a:p>
                      <a:endParaRPr lang="zh-TW" altLang="en-US" sz="1600" dirty="0"/>
                    </a:p>
                  </a:txBody>
                  <a:tcPr marL="83127" marR="83127" marT="40341" marB="40341">
                    <a:solidFill>
                      <a:schemeClr val="tx2">
                        <a:lumMod val="60000"/>
                        <a:lumOff val="40000"/>
                      </a:schemeClr>
                    </a:solidFill>
                  </a:tcPr>
                </a:tc>
                <a:tc vMerge="1">
                  <a:txBody>
                    <a:bodyPr/>
                    <a:lstStyle/>
                    <a:p>
                      <a:pPr algn="ctr"/>
                      <a:endParaRPr lang="zh-TW" altLang="en-US" sz="1600" dirty="0"/>
                    </a:p>
                  </a:txBody>
                  <a:tcPr marL="83127" marR="83127" marT="40341" marB="40341">
                    <a:solidFill>
                      <a:schemeClr val="tx2">
                        <a:lumMod val="60000"/>
                        <a:lumOff val="40000"/>
                      </a:schemeClr>
                    </a:solidFill>
                  </a:tcPr>
                </a:tc>
                <a:tc>
                  <a:txBody>
                    <a:bodyPr/>
                    <a:lstStyle/>
                    <a:p>
                      <a:pPr algn="ctr"/>
                      <a:r>
                        <a:rPr lang="zh-TW" altLang="en-US" sz="1400" b="1" dirty="0" smtClean="0">
                          <a:solidFill>
                            <a:schemeClr val="bg1"/>
                          </a:solidFill>
                          <a:latin typeface="標楷體" panose="03000509000000000000" pitchFamily="65" charset="-120"/>
                          <a:ea typeface="標楷體" panose="03000509000000000000" pitchFamily="65" charset="-120"/>
                        </a:rPr>
                        <a:t>查核方式</a:t>
                      </a:r>
                      <a:endParaRPr lang="en-US" altLang="zh-TW" sz="1400" b="1" dirty="0" smtClean="0">
                        <a:solidFill>
                          <a:schemeClr val="bg1"/>
                        </a:solidFill>
                        <a:latin typeface="標楷體" panose="03000509000000000000" pitchFamily="65" charset="-120"/>
                        <a:ea typeface="標楷體" panose="03000509000000000000" pitchFamily="65" charset="-120"/>
                      </a:endParaRPr>
                    </a:p>
                    <a:p>
                      <a:pPr algn="ctr"/>
                      <a:r>
                        <a:rPr lang="en-US" altLang="zh-TW" sz="1400" b="1" dirty="0" smtClean="0">
                          <a:solidFill>
                            <a:schemeClr val="bg1"/>
                          </a:solidFill>
                          <a:latin typeface="標楷體" panose="03000509000000000000" pitchFamily="65" charset="-120"/>
                          <a:ea typeface="標楷體" panose="03000509000000000000" pitchFamily="65" charset="-120"/>
                        </a:rPr>
                        <a:t>(</a:t>
                      </a:r>
                      <a:r>
                        <a:rPr lang="zh-TW" altLang="en-US" sz="1400" b="1" dirty="0" smtClean="0">
                          <a:solidFill>
                            <a:schemeClr val="bg1"/>
                          </a:solidFill>
                          <a:latin typeface="標楷體" panose="03000509000000000000" pitchFamily="65" charset="-120"/>
                          <a:ea typeface="標楷體" panose="03000509000000000000" pitchFamily="65" charset="-120"/>
                        </a:rPr>
                        <a:t>營收</a:t>
                      </a:r>
                      <a:r>
                        <a:rPr lang="en-US" altLang="zh-TW" sz="1400" b="1" dirty="0" smtClean="0">
                          <a:solidFill>
                            <a:schemeClr val="bg1"/>
                          </a:solidFill>
                          <a:latin typeface="標楷體" panose="03000509000000000000" pitchFamily="65" charset="-120"/>
                          <a:ea typeface="標楷體" panose="03000509000000000000" pitchFamily="65" charset="-120"/>
                        </a:rPr>
                        <a:t>+</a:t>
                      </a:r>
                      <a:r>
                        <a:rPr lang="zh-TW" altLang="en-US" sz="1400" b="1" dirty="0" smtClean="0">
                          <a:solidFill>
                            <a:schemeClr val="bg1"/>
                          </a:solidFill>
                          <a:latin typeface="標楷體" panose="03000509000000000000" pitchFamily="65" charset="-120"/>
                          <a:ea typeface="標楷體" panose="03000509000000000000" pitchFamily="65" charset="-120"/>
                        </a:rPr>
                        <a:t>非營業收入</a:t>
                      </a:r>
                      <a:r>
                        <a:rPr lang="en-US" altLang="zh-TW" sz="1400" b="1" dirty="0" smtClean="0">
                          <a:solidFill>
                            <a:schemeClr val="bg1"/>
                          </a:solidFill>
                          <a:latin typeface="標楷體" panose="03000509000000000000" pitchFamily="65" charset="-120"/>
                          <a:ea typeface="標楷體" panose="03000509000000000000" pitchFamily="65" charset="-120"/>
                        </a:rPr>
                        <a:t>)</a:t>
                      </a:r>
                      <a:endParaRPr lang="zh-TW" altLang="en-US" sz="1400" b="1" dirty="0">
                        <a:solidFill>
                          <a:schemeClr val="bg1"/>
                        </a:solidFill>
                        <a:latin typeface="標楷體" panose="03000509000000000000" pitchFamily="65" charset="-120"/>
                        <a:ea typeface="標楷體" panose="03000509000000000000" pitchFamily="65" charset="-120"/>
                      </a:endParaRPr>
                    </a:p>
                  </a:txBody>
                  <a:tcPr marL="83127" marR="83127" marT="40341" marB="40341" anchor="ctr">
                    <a:solidFill>
                      <a:schemeClr val="tx2">
                        <a:lumMod val="60000"/>
                        <a:lumOff val="40000"/>
                      </a:schemeClr>
                    </a:solidFill>
                  </a:tcPr>
                </a:tc>
                <a:tc>
                  <a:txBody>
                    <a:bodyPr/>
                    <a:lstStyle/>
                    <a:p>
                      <a:pPr algn="ctr"/>
                      <a:r>
                        <a:rPr lang="zh-TW" altLang="en-US" sz="1400" b="1" dirty="0" smtClean="0">
                          <a:solidFill>
                            <a:schemeClr val="bg1"/>
                          </a:solidFill>
                          <a:latin typeface="標楷體" panose="03000509000000000000" pitchFamily="65" charset="-120"/>
                          <a:ea typeface="標楷體" panose="03000509000000000000" pitchFamily="65" charset="-120"/>
                        </a:rPr>
                        <a:t>所得額計算</a:t>
                      </a:r>
                      <a:endParaRPr lang="zh-TW" altLang="en-US" sz="1400" b="1" dirty="0">
                        <a:solidFill>
                          <a:schemeClr val="bg1"/>
                        </a:solidFill>
                        <a:latin typeface="標楷體" panose="03000509000000000000" pitchFamily="65" charset="-120"/>
                        <a:ea typeface="標楷體" panose="03000509000000000000" pitchFamily="65" charset="-120"/>
                      </a:endParaRPr>
                    </a:p>
                  </a:txBody>
                  <a:tcPr marL="83127" marR="83127" marT="40341" marB="40341" anchor="ctr">
                    <a:solidFill>
                      <a:schemeClr val="tx2">
                        <a:lumMod val="60000"/>
                        <a:lumOff val="40000"/>
                      </a:schemeClr>
                    </a:solidFill>
                  </a:tcPr>
                </a:tc>
              </a:tr>
              <a:tr h="757953">
                <a:tc>
                  <a:txBody>
                    <a:bodyPr/>
                    <a:lstStyle/>
                    <a:p>
                      <a:pPr algn="l"/>
                      <a:r>
                        <a:rPr lang="zh-TW" altLang="en-US" sz="1400" dirty="0" smtClean="0">
                          <a:latin typeface="標楷體" panose="03000509000000000000" pitchFamily="65" charset="-120"/>
                          <a:ea typeface="標楷體" panose="03000509000000000000" pitchFamily="65" charset="-120"/>
                        </a:rPr>
                        <a:t>個人</a:t>
                      </a:r>
                      <a:endParaRPr lang="en-US" altLang="zh-TW" sz="1400" dirty="0" smtClean="0">
                        <a:latin typeface="標楷體" panose="03000509000000000000" pitchFamily="65" charset="-120"/>
                        <a:ea typeface="標楷體" panose="03000509000000000000" pitchFamily="65" charset="-120"/>
                      </a:endParaRPr>
                    </a:p>
                    <a:p>
                      <a:pPr algn="l"/>
                      <a:r>
                        <a:rPr lang="en-US" altLang="zh-TW" sz="1400" dirty="0" smtClean="0">
                          <a:latin typeface="標楷體" panose="03000509000000000000" pitchFamily="65" charset="-120"/>
                          <a:ea typeface="標楷體" panose="03000509000000000000" pitchFamily="65" charset="-120"/>
                        </a:rPr>
                        <a:t>(</a:t>
                      </a:r>
                      <a:r>
                        <a:rPr lang="zh-TW" altLang="en-US" sz="1400" dirty="0" smtClean="0">
                          <a:latin typeface="標楷體" panose="03000509000000000000" pitchFamily="65" charset="-120"/>
                          <a:ea typeface="標楷體" panose="03000509000000000000" pitchFamily="65" charset="-120"/>
                        </a:rPr>
                        <a:t>一時貿易所得</a:t>
                      </a:r>
                      <a:r>
                        <a:rPr lang="en-US" altLang="zh-TW" sz="1400" dirty="0" smtClean="0">
                          <a:latin typeface="標楷體" panose="03000509000000000000" pitchFamily="65" charset="-120"/>
                          <a:ea typeface="標楷體" panose="03000509000000000000" pitchFamily="65" charset="-120"/>
                        </a:rPr>
                        <a:t>)</a:t>
                      </a:r>
                      <a:endParaRPr lang="zh-TW" altLang="en-US" sz="1400" dirty="0">
                        <a:latin typeface="標楷體" panose="03000509000000000000" pitchFamily="65" charset="-120"/>
                        <a:ea typeface="標楷體" panose="03000509000000000000" pitchFamily="65" charset="-120"/>
                      </a:endParaRPr>
                    </a:p>
                  </a:txBody>
                  <a:tcPr marL="83127" marR="83127" marT="40341" marB="40341" anchor="ctr"/>
                </a:tc>
                <a:tc>
                  <a:txBody>
                    <a:bodyPr/>
                    <a:lstStyle/>
                    <a:p>
                      <a:pPr algn="l"/>
                      <a:r>
                        <a:rPr lang="zh-TW" altLang="en-US" sz="1400" b="1" u="sng" dirty="0" smtClean="0">
                          <a:latin typeface="標楷體" panose="03000509000000000000" pitchFamily="65" charset="-120"/>
                          <a:ea typeface="標楷體" panose="03000509000000000000" pitchFamily="65" charset="-120"/>
                        </a:rPr>
                        <a:t>營業稅起徵點</a:t>
                      </a:r>
                      <a:r>
                        <a:rPr lang="zh-TW" altLang="en-US" sz="1400" dirty="0" smtClean="0">
                          <a:latin typeface="標楷體" panose="03000509000000000000" pitchFamily="65" charset="-120"/>
                          <a:ea typeface="標楷體" panose="03000509000000000000" pitchFamily="65" charset="-120"/>
                        </a:rPr>
                        <a:t>：</a:t>
                      </a:r>
                      <a:endParaRPr lang="en-US" altLang="zh-TW" sz="1400" dirty="0" smtClean="0">
                        <a:latin typeface="標楷體" panose="03000509000000000000" pitchFamily="65" charset="-120"/>
                        <a:ea typeface="標楷體" panose="03000509000000000000" pitchFamily="65" charset="-120"/>
                      </a:endParaRPr>
                    </a:p>
                    <a:p>
                      <a:pPr algn="l"/>
                      <a:r>
                        <a:rPr lang="zh-TW" altLang="en-US" sz="1400" dirty="0" smtClean="0">
                          <a:latin typeface="標楷體" panose="03000509000000000000" pitchFamily="65" charset="-120"/>
                          <a:ea typeface="標楷體" panose="03000509000000000000" pitchFamily="65" charset="-120"/>
                        </a:rPr>
                        <a:t>*買賣：</a:t>
                      </a:r>
                      <a:r>
                        <a:rPr lang="en-US" altLang="zh-TW" sz="1400" dirty="0" smtClean="0">
                          <a:latin typeface="標楷體" panose="03000509000000000000" pitchFamily="65" charset="-120"/>
                          <a:ea typeface="標楷體" panose="03000509000000000000" pitchFamily="65" charset="-120"/>
                        </a:rPr>
                        <a:t>80,000/</a:t>
                      </a:r>
                      <a:r>
                        <a:rPr lang="zh-TW" altLang="en-US" sz="1400" dirty="0" smtClean="0">
                          <a:latin typeface="標楷體" panose="03000509000000000000" pitchFamily="65" charset="-120"/>
                          <a:ea typeface="標楷體" panose="03000509000000000000" pitchFamily="65" charset="-120"/>
                        </a:rPr>
                        <a:t>月</a:t>
                      </a:r>
                      <a:endParaRPr lang="en-US" altLang="zh-TW" sz="1400" dirty="0" smtClean="0">
                        <a:latin typeface="標楷體" panose="03000509000000000000" pitchFamily="65" charset="-120"/>
                        <a:ea typeface="標楷體" panose="03000509000000000000" pitchFamily="65" charset="-120"/>
                      </a:endParaRPr>
                    </a:p>
                    <a:p>
                      <a:pPr algn="l"/>
                      <a:r>
                        <a:rPr lang="zh-TW" altLang="en-US" sz="1400" dirty="0" smtClean="0">
                          <a:latin typeface="標楷體" panose="03000509000000000000" pitchFamily="65" charset="-120"/>
                          <a:ea typeface="標楷體" panose="03000509000000000000" pitchFamily="65" charset="-120"/>
                        </a:rPr>
                        <a:t>*勞務：</a:t>
                      </a:r>
                      <a:r>
                        <a:rPr lang="en-US" altLang="zh-TW" sz="1400" dirty="0" smtClean="0">
                          <a:latin typeface="標楷體" panose="03000509000000000000" pitchFamily="65" charset="-120"/>
                          <a:ea typeface="標楷體" panose="03000509000000000000" pitchFamily="65" charset="-120"/>
                        </a:rPr>
                        <a:t>40,000/</a:t>
                      </a:r>
                      <a:r>
                        <a:rPr lang="zh-TW" altLang="en-US" sz="1400" dirty="0" smtClean="0">
                          <a:latin typeface="標楷體" panose="03000509000000000000" pitchFamily="65" charset="-120"/>
                          <a:ea typeface="標楷體" panose="03000509000000000000" pitchFamily="65" charset="-120"/>
                        </a:rPr>
                        <a:t>月</a:t>
                      </a:r>
                      <a:endParaRPr lang="zh-TW" altLang="en-US" sz="1400" dirty="0">
                        <a:latin typeface="標楷體" panose="03000509000000000000" pitchFamily="65" charset="-120"/>
                        <a:ea typeface="標楷體" panose="03000509000000000000" pitchFamily="65" charset="-120"/>
                      </a:endParaRPr>
                    </a:p>
                  </a:txBody>
                  <a:tcPr marL="83127" marR="83127" marT="40341" marB="40341" anchor="ctr"/>
                </a:tc>
                <a:tc gridSpan="2">
                  <a:txBody>
                    <a:bodyPr/>
                    <a:lstStyle/>
                    <a:p>
                      <a:pPr algn="l"/>
                      <a:r>
                        <a:rPr lang="zh-TW" altLang="en-US" sz="1400" dirty="0" smtClean="0">
                          <a:latin typeface="標楷體" panose="03000509000000000000" pitchFamily="65" charset="-120"/>
                          <a:ea typeface="標楷體" panose="03000509000000000000" pitchFamily="65" charset="-120"/>
                        </a:rPr>
                        <a:t>按銷貨收入</a:t>
                      </a:r>
                      <a:r>
                        <a:rPr lang="en-US" altLang="zh-TW" sz="1400" dirty="0" smtClean="0">
                          <a:latin typeface="標楷體" panose="03000509000000000000" pitchFamily="65" charset="-120"/>
                          <a:ea typeface="標楷體" panose="03000509000000000000" pitchFamily="65" charset="-120"/>
                        </a:rPr>
                        <a:t>6%</a:t>
                      </a:r>
                      <a:r>
                        <a:rPr lang="zh-TW" altLang="en-US" sz="1400" dirty="0" smtClean="0">
                          <a:latin typeface="標楷體" panose="03000509000000000000" pitchFamily="65" charset="-120"/>
                          <a:ea typeface="標楷體" panose="03000509000000000000" pitchFamily="65" charset="-120"/>
                        </a:rPr>
                        <a:t>併計營利所得，申報綜所稅</a:t>
                      </a:r>
                      <a:r>
                        <a:rPr lang="en-US" altLang="zh-TW" sz="1400" dirty="0" smtClean="0">
                          <a:latin typeface="標楷體" panose="03000509000000000000" pitchFamily="65" charset="-120"/>
                          <a:ea typeface="標楷體" panose="03000509000000000000" pitchFamily="65" charset="-120"/>
                        </a:rPr>
                        <a:t>(5%-45%)(</a:t>
                      </a:r>
                      <a:r>
                        <a:rPr lang="zh-TW" altLang="en-US" sz="1400" dirty="0" smtClean="0">
                          <a:latin typeface="標楷體" panose="03000509000000000000" pitchFamily="65" charset="-120"/>
                          <a:ea typeface="標楷體" panose="03000509000000000000" pitchFamily="65" charset="-120"/>
                        </a:rPr>
                        <a:t>註</a:t>
                      </a:r>
                      <a:r>
                        <a:rPr lang="en-US" altLang="zh-TW" sz="1400" dirty="0" smtClean="0">
                          <a:latin typeface="標楷體" panose="03000509000000000000" pitchFamily="65" charset="-120"/>
                          <a:ea typeface="標楷體" panose="03000509000000000000" pitchFamily="65" charset="-120"/>
                        </a:rPr>
                        <a:t>4)</a:t>
                      </a:r>
                      <a:endParaRPr lang="zh-TW" altLang="en-US" sz="1400" dirty="0">
                        <a:latin typeface="標楷體" panose="03000509000000000000" pitchFamily="65" charset="-120"/>
                        <a:ea typeface="標楷體" panose="03000509000000000000" pitchFamily="65" charset="-120"/>
                      </a:endParaRPr>
                    </a:p>
                  </a:txBody>
                  <a:tcPr marL="83127" marR="83127" marT="40341" marB="40341" anchor="ctr"/>
                </a:tc>
                <a:tc hMerge="1">
                  <a:txBody>
                    <a:bodyPr/>
                    <a:lstStyle/>
                    <a:p>
                      <a:endParaRPr lang="zh-TW" altLang="en-US"/>
                    </a:p>
                  </a:txBody>
                  <a:tcPr/>
                </a:tc>
              </a:tr>
              <a:tr h="821745">
                <a:tc>
                  <a:txBody>
                    <a:bodyPr/>
                    <a:lstStyle/>
                    <a:p>
                      <a:pPr marL="0" algn="l" defTabSz="1018705" rtl="0" eaLnBrk="1" latinLnBrk="0" hangingPunct="1"/>
                      <a:r>
                        <a:rPr lang="zh-TW" altLang="en-US" sz="1400" kern="1200" dirty="0" smtClean="0">
                          <a:latin typeface="標楷體" panose="03000509000000000000" pitchFamily="65" charset="-120"/>
                          <a:ea typeface="標楷體" panose="03000509000000000000" pitchFamily="65" charset="-120"/>
                        </a:rPr>
                        <a:t>小規模營業人</a:t>
                      </a:r>
                      <a:endParaRPr lang="en-US" altLang="zh-TW" sz="1400" kern="1200" dirty="0" smtClean="0">
                        <a:latin typeface="標楷體" panose="03000509000000000000" pitchFamily="65" charset="-120"/>
                        <a:ea typeface="標楷體" panose="03000509000000000000" pitchFamily="65" charset="-120"/>
                      </a:endParaRPr>
                    </a:p>
                    <a:p>
                      <a:pPr marL="0" algn="l" defTabSz="1018705" rtl="0" eaLnBrk="1" latinLnBrk="0" hangingPunct="1"/>
                      <a:r>
                        <a:rPr lang="en-US" altLang="zh-TW" sz="1400" kern="1200" dirty="0" smtClean="0">
                          <a:latin typeface="標楷體" panose="03000509000000000000" pitchFamily="65" charset="-120"/>
                          <a:ea typeface="標楷體" panose="03000509000000000000" pitchFamily="65" charset="-120"/>
                        </a:rPr>
                        <a:t>(</a:t>
                      </a:r>
                      <a:r>
                        <a:rPr lang="zh-TW" altLang="en-US" sz="1400" kern="1200" dirty="0" smtClean="0">
                          <a:latin typeface="標楷體" panose="03000509000000000000" pitchFamily="65" charset="-120"/>
                          <a:ea typeface="標楷體" panose="03000509000000000000" pitchFamily="65" charset="-120"/>
                        </a:rPr>
                        <a:t>月營收</a:t>
                      </a:r>
                      <a:r>
                        <a:rPr lang="en-US" altLang="zh-TW" sz="1400" kern="1200" dirty="0" smtClean="0">
                          <a:latin typeface="標楷體" panose="03000509000000000000" pitchFamily="65" charset="-120"/>
                          <a:ea typeface="標楷體" panose="03000509000000000000" pitchFamily="65" charset="-120"/>
                        </a:rPr>
                        <a:t>&lt;20</a:t>
                      </a:r>
                      <a:r>
                        <a:rPr lang="zh-TW" altLang="en-US" sz="1400" kern="1200" dirty="0" smtClean="0">
                          <a:latin typeface="標楷體" panose="03000509000000000000" pitchFamily="65" charset="-120"/>
                          <a:ea typeface="標楷體" panose="03000509000000000000" pitchFamily="65" charset="-120"/>
                        </a:rPr>
                        <a:t>萬</a:t>
                      </a:r>
                      <a:r>
                        <a:rPr lang="en-US" altLang="zh-TW" sz="1400" kern="1200" dirty="0" smtClean="0">
                          <a:latin typeface="標楷體" panose="03000509000000000000" pitchFamily="65" charset="-120"/>
                          <a:ea typeface="標楷體" panose="03000509000000000000" pitchFamily="65" charset="-120"/>
                        </a:rPr>
                        <a:t>)</a:t>
                      </a:r>
                      <a:endParaRPr lang="zh-TW" altLang="en-US" sz="1400" kern="1200" dirty="0" smtClean="0">
                        <a:solidFill>
                          <a:schemeClr val="dk1"/>
                        </a:solidFill>
                        <a:latin typeface="標楷體" panose="03000509000000000000" pitchFamily="65" charset="-120"/>
                        <a:ea typeface="標楷體" panose="03000509000000000000" pitchFamily="65" charset="-120"/>
                        <a:cs typeface="+mn-cs"/>
                      </a:endParaRPr>
                    </a:p>
                  </a:txBody>
                  <a:tcPr marL="83127" marR="83127" marT="40341" marB="40341" anchor="ctr"/>
                </a:tc>
                <a:tc>
                  <a:txBody>
                    <a:bodyPr/>
                    <a:lstStyle/>
                    <a:p>
                      <a:pPr algn="l"/>
                      <a:r>
                        <a:rPr lang="zh-TW" altLang="en-US" sz="1400" dirty="0" smtClean="0">
                          <a:latin typeface="標楷體" panose="03000509000000000000" pitchFamily="65" charset="-120"/>
                          <a:ea typeface="標楷體" panose="03000509000000000000" pitchFamily="65" charset="-120"/>
                        </a:rPr>
                        <a:t>每季查定課徵</a:t>
                      </a:r>
                      <a:endParaRPr lang="en-US" altLang="zh-TW" sz="1400" dirty="0" smtClean="0">
                        <a:latin typeface="標楷體" panose="03000509000000000000" pitchFamily="65" charset="-120"/>
                        <a:ea typeface="標楷體" panose="03000509000000000000" pitchFamily="65" charset="-120"/>
                      </a:endParaRPr>
                    </a:p>
                    <a:p>
                      <a:pPr algn="l"/>
                      <a:r>
                        <a:rPr lang="en-US" altLang="zh-TW" sz="1400" dirty="0" smtClean="0">
                          <a:latin typeface="標楷體" panose="03000509000000000000" pitchFamily="65" charset="-120"/>
                          <a:ea typeface="標楷體" panose="03000509000000000000" pitchFamily="65" charset="-120"/>
                        </a:rPr>
                        <a:t>(</a:t>
                      </a:r>
                      <a:r>
                        <a:rPr lang="zh-TW" altLang="en-US" sz="1400" dirty="0" smtClean="0">
                          <a:latin typeface="標楷體" panose="03000509000000000000" pitchFamily="65" charset="-120"/>
                          <a:ea typeface="標楷體" panose="03000509000000000000" pitchFamily="65" charset="-120"/>
                        </a:rPr>
                        <a:t>稅率</a:t>
                      </a:r>
                      <a:r>
                        <a:rPr lang="en-US" altLang="zh-TW" sz="1400" dirty="0" smtClean="0">
                          <a:latin typeface="標楷體" panose="03000509000000000000" pitchFamily="65" charset="-120"/>
                          <a:ea typeface="標楷體" panose="03000509000000000000" pitchFamily="65" charset="-120"/>
                        </a:rPr>
                        <a:t>1%)</a:t>
                      </a:r>
                    </a:p>
                  </a:txBody>
                  <a:tcPr marL="83127" marR="83127" marT="40341" marB="40341" anchor="ctr"/>
                </a:tc>
                <a:tc gridSpan="2">
                  <a:txBody>
                    <a:bodyPr/>
                    <a:lstStyle/>
                    <a:p>
                      <a:pPr algn="l"/>
                      <a:r>
                        <a:rPr lang="zh-TW" altLang="en-US" sz="1400" dirty="0" smtClean="0">
                          <a:latin typeface="標楷體" panose="03000509000000000000" pitchFamily="65" charset="-120"/>
                          <a:ea typeface="標楷體" panose="03000509000000000000" pitchFamily="65" charset="-120"/>
                        </a:rPr>
                        <a:t>依資本規模及行業別核計個人營利所得</a:t>
                      </a:r>
                      <a:r>
                        <a:rPr lang="en-US" altLang="zh-TW" sz="1400" dirty="0" smtClean="0">
                          <a:latin typeface="標楷體" panose="03000509000000000000" pitchFamily="65" charset="-120"/>
                          <a:ea typeface="標楷體" panose="03000509000000000000" pitchFamily="65" charset="-120"/>
                        </a:rPr>
                        <a:t>(5%-45%)</a:t>
                      </a:r>
                    </a:p>
                  </a:txBody>
                  <a:tcPr marL="83127" marR="83127" marT="40341" marB="40341" anchor="ctr"/>
                </a:tc>
                <a:tc hMerge="1">
                  <a:txBody>
                    <a:bodyPr/>
                    <a:lstStyle/>
                    <a:p>
                      <a:endParaRPr lang="zh-TW" altLang="en-US"/>
                    </a:p>
                  </a:txBody>
                  <a:tcPr/>
                </a:tc>
              </a:tr>
              <a:tr h="694313">
                <a:tc rowSpan="2">
                  <a:txBody>
                    <a:bodyPr/>
                    <a:lstStyle/>
                    <a:p>
                      <a:pPr algn="l"/>
                      <a:r>
                        <a:rPr lang="zh-TW" altLang="en-US" sz="1400" dirty="0" smtClean="0">
                          <a:latin typeface="標楷體" panose="03000509000000000000" pitchFamily="65" charset="-120"/>
                          <a:ea typeface="標楷體" panose="03000509000000000000" pitchFamily="65" charset="-120"/>
                        </a:rPr>
                        <a:t>營利事業</a:t>
                      </a:r>
                      <a:r>
                        <a:rPr lang="en-US" altLang="zh-TW" sz="1400" dirty="0" smtClean="0">
                          <a:latin typeface="標楷體" panose="03000509000000000000" pitchFamily="65" charset="-120"/>
                          <a:ea typeface="標楷體" panose="03000509000000000000" pitchFamily="65" charset="-120"/>
                        </a:rPr>
                        <a:t>(</a:t>
                      </a:r>
                      <a:r>
                        <a:rPr lang="zh-TW" altLang="en-US" sz="1400" dirty="0" smtClean="0">
                          <a:latin typeface="標楷體" panose="03000509000000000000" pitchFamily="65" charset="-120"/>
                          <a:ea typeface="標楷體" panose="03000509000000000000" pitchFamily="65" charset="-120"/>
                        </a:rPr>
                        <a:t>註</a:t>
                      </a:r>
                      <a:r>
                        <a:rPr lang="en-US" altLang="zh-TW" sz="1400" dirty="0" smtClean="0">
                          <a:latin typeface="標楷體" panose="03000509000000000000" pitchFamily="65" charset="-120"/>
                          <a:ea typeface="標楷體" panose="03000509000000000000" pitchFamily="65" charset="-120"/>
                        </a:rPr>
                        <a:t>2)</a:t>
                      </a:r>
                    </a:p>
                  </a:txBody>
                  <a:tcPr marL="83127" marR="83127" marT="40341" marB="40341" anchor="ctr"/>
                </a:tc>
                <a:tc rowSpan="2">
                  <a:txBody>
                    <a:bodyPr/>
                    <a:lstStyle/>
                    <a:p>
                      <a:pPr algn="l"/>
                      <a:r>
                        <a:rPr lang="zh-TW" altLang="en-US" sz="1400" dirty="0" smtClean="0">
                          <a:latin typeface="標楷體" panose="03000509000000000000" pitchFamily="65" charset="-120"/>
                          <a:ea typeface="標楷體" panose="03000509000000000000" pitchFamily="65" charset="-120"/>
                        </a:rPr>
                        <a:t>每兩個月申報</a:t>
                      </a:r>
                      <a:endParaRPr lang="en-US" altLang="zh-TW" sz="1400" dirty="0" smtClean="0">
                        <a:latin typeface="標楷體" panose="03000509000000000000" pitchFamily="65" charset="-120"/>
                        <a:ea typeface="標楷體" panose="03000509000000000000" pitchFamily="65" charset="-120"/>
                      </a:endParaRPr>
                    </a:p>
                    <a:p>
                      <a:pPr algn="l"/>
                      <a:r>
                        <a:rPr lang="en-US" altLang="zh-TW" sz="1400" dirty="0" smtClean="0">
                          <a:latin typeface="標楷體" panose="03000509000000000000" pitchFamily="65" charset="-120"/>
                          <a:ea typeface="標楷體" panose="03000509000000000000" pitchFamily="65" charset="-120"/>
                        </a:rPr>
                        <a:t>(</a:t>
                      </a:r>
                      <a:r>
                        <a:rPr lang="zh-TW" altLang="en-US" sz="1400" dirty="0" smtClean="0">
                          <a:latin typeface="標楷體" panose="03000509000000000000" pitchFamily="65" charset="-120"/>
                          <a:ea typeface="標楷體" panose="03000509000000000000" pitchFamily="65" charset="-120"/>
                        </a:rPr>
                        <a:t>稅率</a:t>
                      </a:r>
                      <a:r>
                        <a:rPr lang="en-US" altLang="zh-TW" sz="1400" dirty="0" smtClean="0">
                          <a:latin typeface="標楷體" panose="03000509000000000000" pitchFamily="65" charset="-120"/>
                          <a:ea typeface="標楷體" panose="03000509000000000000" pitchFamily="65" charset="-120"/>
                        </a:rPr>
                        <a:t>5%)</a:t>
                      </a:r>
                      <a:endParaRPr lang="zh-TW" altLang="en-US" sz="1400" dirty="0">
                        <a:latin typeface="標楷體" panose="03000509000000000000" pitchFamily="65" charset="-120"/>
                        <a:ea typeface="標楷體" panose="03000509000000000000" pitchFamily="65" charset="-120"/>
                      </a:endParaRPr>
                    </a:p>
                  </a:txBody>
                  <a:tcPr marL="83127" marR="83127" marT="40341" marB="40341" anchor="ctr"/>
                </a:tc>
                <a:tc>
                  <a:txBody>
                    <a:bodyPr/>
                    <a:lstStyle/>
                    <a:p>
                      <a:pPr algn="l"/>
                      <a:r>
                        <a:rPr lang="zh-TW" altLang="en-US" sz="1400" b="1" u="sng" dirty="0" smtClean="0">
                          <a:latin typeface="標楷體" panose="03000509000000000000" pitchFamily="65" charset="-120"/>
                          <a:ea typeface="標楷體" panose="03000509000000000000" pitchFamily="65" charset="-120"/>
                        </a:rPr>
                        <a:t>擴大書面審查</a:t>
                      </a:r>
                      <a:r>
                        <a:rPr lang="zh-TW" altLang="en-US" sz="1400" dirty="0" smtClean="0">
                          <a:latin typeface="標楷體" panose="03000509000000000000" pitchFamily="65" charset="-120"/>
                          <a:ea typeface="標楷體" panose="03000509000000000000" pitchFamily="65" charset="-120"/>
                        </a:rPr>
                        <a:t>：</a:t>
                      </a:r>
                      <a:endParaRPr lang="en-US" altLang="zh-TW" sz="1400" dirty="0" smtClean="0">
                        <a:latin typeface="標楷體" panose="03000509000000000000" pitchFamily="65" charset="-120"/>
                        <a:ea typeface="標楷體" panose="03000509000000000000" pitchFamily="65" charset="-120"/>
                      </a:endParaRPr>
                    </a:p>
                    <a:p>
                      <a:pPr algn="l"/>
                      <a:r>
                        <a:rPr lang="zh-TW" altLang="en-US" sz="1400" dirty="0" smtClean="0">
                          <a:latin typeface="標楷體" panose="03000509000000000000" pitchFamily="65" charset="-120"/>
                          <a:ea typeface="標楷體" panose="03000509000000000000" pitchFamily="65" charset="-120"/>
                        </a:rPr>
                        <a:t>全年營業</a:t>
                      </a:r>
                      <a:r>
                        <a:rPr lang="en-US" altLang="zh-TW" sz="1400" dirty="0" smtClean="0">
                          <a:latin typeface="標楷體" panose="03000509000000000000" pitchFamily="65" charset="-120"/>
                          <a:ea typeface="標楷體" panose="03000509000000000000" pitchFamily="65" charset="-120"/>
                        </a:rPr>
                        <a:t>+</a:t>
                      </a:r>
                      <a:r>
                        <a:rPr lang="zh-TW" altLang="en-US" sz="1400" dirty="0" smtClean="0">
                          <a:latin typeface="標楷體" panose="03000509000000000000" pitchFamily="65" charset="-120"/>
                          <a:ea typeface="標楷體" panose="03000509000000000000" pitchFamily="65" charset="-120"/>
                        </a:rPr>
                        <a:t>非營業收入</a:t>
                      </a:r>
                      <a:r>
                        <a:rPr lang="en-US" altLang="zh-TW" sz="1400" dirty="0" smtClean="0">
                          <a:latin typeface="標楷體" panose="03000509000000000000" pitchFamily="65" charset="-120"/>
                          <a:ea typeface="標楷體" panose="03000509000000000000" pitchFamily="65" charset="-120"/>
                        </a:rPr>
                        <a:t>&lt;3,000</a:t>
                      </a:r>
                      <a:r>
                        <a:rPr lang="zh-TW" altLang="en-US" sz="1400" dirty="0" smtClean="0">
                          <a:latin typeface="標楷體" panose="03000509000000000000" pitchFamily="65" charset="-120"/>
                          <a:ea typeface="標楷體" panose="03000509000000000000" pitchFamily="65" charset="-120"/>
                        </a:rPr>
                        <a:t>萬</a:t>
                      </a:r>
                      <a:endParaRPr lang="en-US" altLang="zh-TW" sz="1400" dirty="0" smtClean="0">
                        <a:latin typeface="標楷體" panose="03000509000000000000" pitchFamily="65" charset="-120"/>
                        <a:ea typeface="標楷體" panose="03000509000000000000" pitchFamily="65" charset="-120"/>
                      </a:endParaRPr>
                    </a:p>
                  </a:txBody>
                  <a:tcPr marL="83127" marR="83127" marT="40341" marB="40341" anchor="ctr"/>
                </a:tc>
                <a:tc>
                  <a:txBody>
                    <a:bodyPr/>
                    <a:lstStyle/>
                    <a:p>
                      <a:r>
                        <a:rPr lang="zh-TW" altLang="en-US" sz="1400" dirty="0" smtClean="0">
                          <a:latin typeface="標楷體" panose="03000509000000000000" pitchFamily="65" charset="-120"/>
                          <a:ea typeface="標楷體" panose="03000509000000000000" pitchFamily="65" charset="-120"/>
                        </a:rPr>
                        <a:t>依每季查定營業稅還原全年所得，按「</a:t>
                      </a:r>
                      <a:r>
                        <a:rPr lang="zh-TW" altLang="en-US" sz="1400" b="1" dirty="0" smtClean="0">
                          <a:latin typeface="標楷體" panose="03000509000000000000" pitchFamily="65" charset="-120"/>
                          <a:ea typeface="標楷體" panose="03000509000000000000" pitchFamily="65" charset="-120"/>
                        </a:rPr>
                        <a:t>擴大書審純益率</a:t>
                      </a:r>
                      <a:r>
                        <a:rPr lang="zh-TW" altLang="en-US" sz="1400" dirty="0" smtClean="0">
                          <a:latin typeface="標楷體" panose="03000509000000000000" pitchFamily="65" charset="-120"/>
                          <a:ea typeface="標楷體" panose="03000509000000000000" pitchFamily="65" charset="-120"/>
                        </a:rPr>
                        <a:t>」課營所稅</a:t>
                      </a:r>
                      <a:r>
                        <a:rPr lang="en-US" altLang="zh-TW" sz="1400" dirty="0" smtClean="0">
                          <a:latin typeface="標楷體" panose="03000509000000000000" pitchFamily="65" charset="-120"/>
                          <a:ea typeface="標楷體" panose="03000509000000000000" pitchFamily="65" charset="-120"/>
                        </a:rPr>
                        <a:t>(</a:t>
                      </a:r>
                      <a:r>
                        <a:rPr lang="zh-TW" altLang="en-US" sz="1400" dirty="0" smtClean="0">
                          <a:latin typeface="標楷體" panose="03000509000000000000" pitchFamily="65" charset="-120"/>
                          <a:ea typeface="標楷體" panose="03000509000000000000" pitchFamily="65" charset="-120"/>
                        </a:rPr>
                        <a:t>註</a:t>
                      </a:r>
                      <a:r>
                        <a:rPr lang="en-US" altLang="zh-TW" sz="1400" dirty="0" smtClean="0">
                          <a:latin typeface="標楷體" panose="03000509000000000000" pitchFamily="65" charset="-120"/>
                          <a:ea typeface="標楷體" panose="03000509000000000000" pitchFamily="65" charset="-120"/>
                        </a:rPr>
                        <a:t>5)</a:t>
                      </a:r>
                      <a:endParaRPr lang="zh-TW" altLang="en-US" sz="1400" dirty="0">
                        <a:latin typeface="標楷體" panose="03000509000000000000" pitchFamily="65" charset="-120"/>
                        <a:ea typeface="標楷體" panose="03000509000000000000" pitchFamily="65" charset="-120"/>
                      </a:endParaRPr>
                    </a:p>
                  </a:txBody>
                  <a:tcPr marL="83127" marR="83127" marT="40341" marB="40341" anchor="ctr"/>
                </a:tc>
              </a:tr>
              <a:tr h="694313">
                <a:tc vMerge="1">
                  <a:txBody>
                    <a:bodyPr/>
                    <a:lstStyle/>
                    <a:p>
                      <a:pPr algn="l"/>
                      <a:endParaRPr lang="en-US" altLang="zh-TW" sz="1600" dirty="0" smtClean="0"/>
                    </a:p>
                  </a:txBody>
                  <a:tcPr marL="83127" marR="83127" marT="40341" marB="40341" anchor="ctr"/>
                </a:tc>
                <a:tc vMerge="1">
                  <a:txBody>
                    <a:bodyPr/>
                    <a:lstStyle/>
                    <a:p>
                      <a:pPr algn="l"/>
                      <a:endParaRPr lang="zh-TW" altLang="en-US" sz="1600" dirty="0"/>
                    </a:p>
                  </a:txBody>
                  <a:tcPr marL="83127" marR="83127" marT="40341" marB="40341" anchor="ctr"/>
                </a:tc>
                <a:tc>
                  <a:txBody>
                    <a:bodyPr/>
                    <a:lstStyle/>
                    <a:p>
                      <a:pPr algn="l"/>
                      <a:r>
                        <a:rPr lang="zh-TW" altLang="en-US" sz="1400" b="1" u="sng" dirty="0" smtClean="0">
                          <a:latin typeface="標楷體" panose="03000509000000000000" pitchFamily="65" charset="-120"/>
                          <a:ea typeface="標楷體" panose="03000509000000000000" pitchFamily="65" charset="-120"/>
                        </a:rPr>
                        <a:t>書面</a:t>
                      </a:r>
                      <a:r>
                        <a:rPr lang="en-US" altLang="zh-TW" sz="1400" b="1" u="sng" dirty="0" smtClean="0">
                          <a:latin typeface="標楷體" panose="03000509000000000000" pitchFamily="65" charset="-120"/>
                          <a:ea typeface="標楷體" panose="03000509000000000000" pitchFamily="65" charset="-120"/>
                        </a:rPr>
                        <a:t>/</a:t>
                      </a:r>
                      <a:r>
                        <a:rPr lang="zh-TW" altLang="en-US" sz="1400" b="1" u="sng" dirty="0" smtClean="0">
                          <a:latin typeface="標楷體" panose="03000509000000000000" pitchFamily="65" charset="-120"/>
                          <a:ea typeface="標楷體" panose="03000509000000000000" pitchFamily="65" charset="-120"/>
                        </a:rPr>
                        <a:t>查帳審核</a:t>
                      </a:r>
                      <a:r>
                        <a:rPr lang="en-US" altLang="zh-TW" sz="1400" b="1" u="sng" dirty="0" smtClean="0">
                          <a:latin typeface="標楷體" panose="03000509000000000000" pitchFamily="65" charset="-120"/>
                          <a:ea typeface="標楷體" panose="03000509000000000000" pitchFamily="65" charset="-120"/>
                        </a:rPr>
                        <a:t>(</a:t>
                      </a:r>
                      <a:r>
                        <a:rPr lang="zh-TW" altLang="en-US" sz="1400" b="1" u="sng" dirty="0" smtClean="0">
                          <a:latin typeface="標楷體" panose="03000509000000000000" pitchFamily="65" charset="-120"/>
                          <a:ea typeface="標楷體" panose="03000509000000000000" pitchFamily="65" charset="-120"/>
                        </a:rPr>
                        <a:t>註</a:t>
                      </a:r>
                      <a:r>
                        <a:rPr lang="en-US" altLang="zh-TW" sz="1400" b="1" u="sng" dirty="0" smtClean="0">
                          <a:latin typeface="標楷體" panose="03000509000000000000" pitchFamily="65" charset="-120"/>
                          <a:ea typeface="標楷體" panose="03000509000000000000" pitchFamily="65" charset="-120"/>
                        </a:rPr>
                        <a:t>2)</a:t>
                      </a:r>
                      <a:r>
                        <a:rPr lang="zh-TW" altLang="en-US" sz="1400" b="1" u="none" dirty="0" smtClean="0">
                          <a:latin typeface="標楷體" panose="03000509000000000000" pitchFamily="65" charset="-120"/>
                          <a:ea typeface="標楷體" panose="03000509000000000000" pitchFamily="65" charset="-120"/>
                        </a:rPr>
                        <a:t>：</a:t>
                      </a:r>
                      <a:endParaRPr lang="en-US" altLang="zh-TW" sz="1400" b="1" u="none" dirty="0" smtClean="0">
                        <a:latin typeface="標楷體" panose="03000509000000000000" pitchFamily="65" charset="-120"/>
                        <a:ea typeface="標楷體" panose="03000509000000000000" pitchFamily="65" charset="-120"/>
                      </a:endParaRPr>
                    </a:p>
                    <a:p>
                      <a:pPr algn="l"/>
                      <a:r>
                        <a:rPr lang="zh-TW" altLang="en-US" sz="1400" b="1" u="none" dirty="0" smtClean="0">
                          <a:latin typeface="標楷體" panose="03000509000000000000" pitchFamily="65" charset="-120"/>
                          <a:ea typeface="標楷體" panose="03000509000000000000" pitchFamily="65" charset="-120"/>
                        </a:rPr>
                        <a:t>全年營業</a:t>
                      </a:r>
                      <a:r>
                        <a:rPr lang="en-US" altLang="zh-TW" sz="1400" b="1" u="none" dirty="0" smtClean="0">
                          <a:latin typeface="標楷體" panose="03000509000000000000" pitchFamily="65" charset="-120"/>
                          <a:ea typeface="標楷體" panose="03000509000000000000" pitchFamily="65" charset="-120"/>
                        </a:rPr>
                        <a:t>+</a:t>
                      </a:r>
                      <a:r>
                        <a:rPr lang="zh-TW" altLang="en-US" sz="1400" b="1" u="none" dirty="0" smtClean="0">
                          <a:latin typeface="標楷體" panose="03000509000000000000" pitchFamily="65" charset="-120"/>
                          <a:ea typeface="標楷體" panose="03000509000000000000" pitchFamily="65" charset="-120"/>
                        </a:rPr>
                        <a:t>非營業收入</a:t>
                      </a:r>
                      <a:r>
                        <a:rPr lang="en-US" altLang="zh-TW" sz="1400" b="1" u="none" dirty="0" smtClean="0">
                          <a:latin typeface="標楷體" panose="03000509000000000000" pitchFamily="65" charset="-120"/>
                          <a:ea typeface="標楷體" panose="03000509000000000000" pitchFamily="65" charset="-120"/>
                        </a:rPr>
                        <a:t>&gt;3,000</a:t>
                      </a:r>
                      <a:r>
                        <a:rPr lang="zh-TW" altLang="en-US" sz="1400" b="1" u="none" dirty="0" smtClean="0">
                          <a:latin typeface="標楷體" panose="03000509000000000000" pitchFamily="65" charset="-120"/>
                          <a:ea typeface="標楷體" panose="03000509000000000000" pitchFamily="65" charset="-120"/>
                        </a:rPr>
                        <a:t>萬</a:t>
                      </a:r>
                      <a:endParaRPr lang="en-US" altLang="zh-TW" sz="1400" b="1" u="none" dirty="0" smtClean="0">
                        <a:latin typeface="標楷體" panose="03000509000000000000" pitchFamily="65" charset="-120"/>
                        <a:ea typeface="標楷體" panose="03000509000000000000" pitchFamily="65" charset="-120"/>
                      </a:endParaRPr>
                    </a:p>
                  </a:txBody>
                  <a:tcPr marL="83127" marR="83127" marT="40341" marB="40341" anchor="ctr"/>
                </a:tc>
                <a:tc>
                  <a:txBody>
                    <a:bodyPr/>
                    <a:lstStyle/>
                    <a:p>
                      <a:r>
                        <a:rPr lang="zh-TW" altLang="en-US" sz="1400" dirty="0" smtClean="0">
                          <a:latin typeface="標楷體" panose="03000509000000000000" pitchFamily="65" charset="-120"/>
                          <a:ea typeface="標楷體" panose="03000509000000000000" pitchFamily="65" charset="-120"/>
                        </a:rPr>
                        <a:t>申報的所得額如在「所得額標準」之上，以其原申報數為準</a:t>
                      </a:r>
                      <a:r>
                        <a:rPr lang="en-US" altLang="zh-TW" sz="1400" dirty="0" smtClean="0">
                          <a:latin typeface="標楷體" panose="03000509000000000000" pitchFamily="65" charset="-120"/>
                          <a:ea typeface="標楷體" panose="03000509000000000000" pitchFamily="65" charset="-120"/>
                        </a:rPr>
                        <a:t>(</a:t>
                      </a:r>
                      <a:r>
                        <a:rPr lang="zh-TW" altLang="en-US" sz="1400" dirty="0" smtClean="0">
                          <a:latin typeface="標楷體" panose="03000509000000000000" pitchFamily="65" charset="-120"/>
                          <a:ea typeface="標楷體" panose="03000509000000000000" pitchFamily="65" charset="-120"/>
                        </a:rPr>
                        <a:t>註</a:t>
                      </a:r>
                      <a:r>
                        <a:rPr lang="en-US" altLang="zh-TW" sz="1400" dirty="0" smtClean="0">
                          <a:latin typeface="標楷體" panose="03000509000000000000" pitchFamily="65" charset="-120"/>
                          <a:ea typeface="標楷體" panose="03000509000000000000" pitchFamily="65" charset="-120"/>
                        </a:rPr>
                        <a:t>1)</a:t>
                      </a:r>
                      <a:endParaRPr lang="zh-TW" altLang="en-US" sz="1400" dirty="0">
                        <a:latin typeface="標楷體" panose="03000509000000000000" pitchFamily="65" charset="-120"/>
                        <a:ea typeface="標楷體" panose="03000509000000000000" pitchFamily="65" charset="-120"/>
                      </a:endParaRPr>
                    </a:p>
                  </a:txBody>
                  <a:tcPr marL="83127" marR="83127" marT="40341" marB="40341" anchor="ctr"/>
                </a:tc>
              </a:tr>
            </a:tbl>
          </a:graphicData>
        </a:graphic>
      </p:graphicFrame>
      <p:sp>
        <p:nvSpPr>
          <p:cNvPr id="9" name="文字方塊 8"/>
          <p:cNvSpPr txBox="1"/>
          <p:nvPr/>
        </p:nvSpPr>
        <p:spPr>
          <a:xfrm>
            <a:off x="333872" y="5229200"/>
            <a:ext cx="8496944" cy="1127150"/>
          </a:xfrm>
          <a:prstGeom prst="rect">
            <a:avLst/>
          </a:prstGeom>
          <a:noFill/>
        </p:spPr>
        <p:txBody>
          <a:bodyPr wrap="none" lIns="0" tIns="0" rIns="0" bIns="0" rtlCol="0">
            <a:noAutofit/>
          </a:bodyPr>
          <a:lstStyle/>
          <a:p>
            <a:pPr indent="-274320"/>
            <a:r>
              <a:rPr lang="zh-TW" altLang="en-US" sz="1100" dirty="0" smtClean="0">
                <a:latin typeface="標楷體" panose="03000509000000000000" pitchFamily="65" charset="-120"/>
                <a:ea typeface="標楷體" panose="03000509000000000000" pitchFamily="65" charset="-120"/>
              </a:rPr>
              <a:t>註</a:t>
            </a:r>
            <a:r>
              <a:rPr lang="en-US" altLang="zh-TW" sz="1100" dirty="0" smtClean="0">
                <a:latin typeface="標楷體" panose="03000509000000000000" pitchFamily="65" charset="-120"/>
                <a:ea typeface="標楷體" panose="03000509000000000000" pitchFamily="65" charset="-120"/>
              </a:rPr>
              <a:t>1</a:t>
            </a:r>
            <a:r>
              <a:rPr lang="zh-TW" altLang="en-US" sz="1100" dirty="0" smtClean="0">
                <a:latin typeface="標楷體" panose="03000509000000000000" pitchFamily="65" charset="-120"/>
                <a:ea typeface="標楷體" panose="03000509000000000000" pitchFamily="65" charset="-120"/>
              </a:rPr>
              <a:t>：如</a:t>
            </a:r>
            <a:r>
              <a:rPr lang="zh-TW" altLang="en-US" sz="1100" dirty="0">
                <a:latin typeface="標楷體" panose="03000509000000000000" pitchFamily="65" charset="-120"/>
                <a:ea typeface="標楷體" panose="03000509000000000000" pitchFamily="65" charset="-120"/>
              </a:rPr>
              <a:t>經稽徵機關發現</a:t>
            </a:r>
            <a:r>
              <a:rPr lang="zh-TW" altLang="en-US" sz="1100" b="1" dirty="0">
                <a:latin typeface="標楷體" panose="03000509000000000000" pitchFamily="65" charset="-120"/>
                <a:ea typeface="標楷體" panose="03000509000000000000" pitchFamily="65" charset="-120"/>
              </a:rPr>
              <a:t>申報異常或涉有匿報、短報或漏報所得額之情事，或申報之所得</a:t>
            </a:r>
            <a:r>
              <a:rPr lang="zh-TW" altLang="en-US" sz="1100" b="1" dirty="0" smtClean="0">
                <a:latin typeface="標楷體" panose="03000509000000000000" pitchFamily="65" charset="-120"/>
                <a:ea typeface="標楷體" panose="03000509000000000000" pitchFamily="65" charset="-120"/>
              </a:rPr>
              <a:t>額不及所得額標準</a:t>
            </a:r>
            <a:r>
              <a:rPr lang="zh-TW" altLang="en-US" sz="1100" b="1" dirty="0">
                <a:latin typeface="標楷體" panose="03000509000000000000" pitchFamily="65" charset="-120"/>
                <a:ea typeface="標楷體" panose="03000509000000000000" pitchFamily="65" charset="-120"/>
              </a:rPr>
              <a:t>者，得再個別調查核定</a:t>
            </a:r>
            <a:r>
              <a:rPr lang="zh-TW" altLang="en-US" sz="1100" b="1" dirty="0" smtClean="0">
                <a:latin typeface="標楷體" panose="03000509000000000000" pitchFamily="65" charset="-120"/>
                <a:ea typeface="標楷體" panose="03000509000000000000" pitchFamily="65" charset="-120"/>
              </a:rPr>
              <a:t>之</a:t>
            </a:r>
            <a:r>
              <a:rPr lang="en-US" altLang="zh-TW" sz="1100" dirty="0" smtClean="0">
                <a:latin typeface="標楷體" panose="03000509000000000000" pitchFamily="65" charset="-120"/>
                <a:ea typeface="標楷體" panose="03000509000000000000" pitchFamily="65" charset="-120"/>
              </a:rPr>
              <a:t>(</a:t>
            </a:r>
            <a:r>
              <a:rPr lang="zh-TW" altLang="en-US" sz="1100" dirty="0" smtClean="0">
                <a:latin typeface="標楷體" panose="03000509000000000000" pitchFamily="65" charset="-120"/>
                <a:ea typeface="標楷體" panose="03000509000000000000" pitchFamily="65" charset="-120"/>
              </a:rPr>
              <a:t>所</a:t>
            </a:r>
            <a:r>
              <a:rPr lang="en-US" altLang="zh-TW" sz="1100" dirty="0" smtClean="0">
                <a:latin typeface="標楷體" panose="03000509000000000000" pitchFamily="65" charset="-120"/>
                <a:ea typeface="標楷體" panose="03000509000000000000" pitchFamily="65" charset="-120"/>
              </a:rPr>
              <a:t>#80)</a:t>
            </a:r>
            <a:r>
              <a:rPr lang="zh-TW" altLang="en-US" sz="1100" dirty="0" smtClean="0">
                <a:latin typeface="標楷體" panose="03000509000000000000" pitchFamily="65" charset="-120"/>
                <a:ea typeface="標楷體" panose="03000509000000000000" pitchFamily="65" charset="-120"/>
              </a:rPr>
              <a:t>。</a:t>
            </a:r>
            <a:endParaRPr lang="en-US" altLang="zh-TW" sz="1100" dirty="0" smtClean="0">
              <a:latin typeface="標楷體" panose="03000509000000000000" pitchFamily="65" charset="-120"/>
              <a:ea typeface="標楷體" panose="03000509000000000000" pitchFamily="65" charset="-120"/>
            </a:endParaRPr>
          </a:p>
          <a:p>
            <a:pPr indent="-274320"/>
            <a:r>
              <a:rPr lang="zh-TW" altLang="en-US" sz="1100" dirty="0" smtClean="0">
                <a:latin typeface="標楷體" panose="03000509000000000000" pitchFamily="65" charset="-120"/>
                <a:ea typeface="標楷體" panose="03000509000000000000" pitchFamily="65" charset="-120"/>
              </a:rPr>
              <a:t>註</a:t>
            </a:r>
            <a:r>
              <a:rPr lang="en-US" altLang="zh-TW" sz="1100" dirty="0" smtClean="0">
                <a:latin typeface="標楷體" panose="03000509000000000000" pitchFamily="65" charset="-120"/>
                <a:ea typeface="標楷體" panose="03000509000000000000" pitchFamily="65" charset="-120"/>
              </a:rPr>
              <a:t>2</a:t>
            </a:r>
            <a:r>
              <a:rPr lang="zh-TW" altLang="en-US" sz="1100" dirty="0" smtClean="0">
                <a:latin typeface="標楷體" panose="03000509000000000000" pitchFamily="65" charset="-120"/>
                <a:ea typeface="標楷體" panose="03000509000000000000" pitchFamily="65" charset="-120"/>
              </a:rPr>
              <a:t>：</a:t>
            </a:r>
            <a:r>
              <a:rPr lang="zh-TW" altLang="en-US" sz="1100" dirty="0">
                <a:latin typeface="標楷體" panose="03000509000000000000" pitchFamily="65" charset="-120"/>
                <a:ea typeface="標楷體" panose="03000509000000000000" pitchFamily="65" charset="-120"/>
              </a:rPr>
              <a:t>資本額</a:t>
            </a:r>
            <a:r>
              <a:rPr lang="en-US" altLang="zh-TW" sz="1100" dirty="0">
                <a:latin typeface="標楷體" panose="03000509000000000000" pitchFamily="65" charset="-120"/>
                <a:ea typeface="標楷體" panose="03000509000000000000" pitchFamily="65" charset="-120"/>
              </a:rPr>
              <a:t>&gt;3000</a:t>
            </a:r>
            <a:r>
              <a:rPr lang="zh-TW" altLang="en-US" sz="1100" dirty="0">
                <a:latin typeface="標楷體" panose="03000509000000000000" pitchFamily="65" charset="-120"/>
                <a:ea typeface="標楷體" panose="03000509000000000000" pitchFamily="65" charset="-120"/>
              </a:rPr>
              <a:t>萬或全年營業收入</a:t>
            </a:r>
            <a:r>
              <a:rPr lang="en-US" altLang="zh-TW" sz="1100" dirty="0">
                <a:latin typeface="標楷體" panose="03000509000000000000" pitchFamily="65" charset="-120"/>
                <a:ea typeface="標楷體" panose="03000509000000000000" pitchFamily="65" charset="-120"/>
              </a:rPr>
              <a:t>&gt;1</a:t>
            </a:r>
            <a:r>
              <a:rPr lang="zh-TW" altLang="en-US" sz="1100" dirty="0" smtClean="0">
                <a:latin typeface="標楷體" panose="03000509000000000000" pitchFamily="65" charset="-120"/>
                <a:ea typeface="標楷體" panose="03000509000000000000" pitchFamily="65" charset="-120"/>
              </a:rPr>
              <a:t>億，需委託會計師查核簽證</a:t>
            </a:r>
            <a:r>
              <a:rPr lang="en-US" altLang="zh-TW" sz="1100" dirty="0" smtClean="0">
                <a:latin typeface="標楷體" panose="03000509000000000000" pitchFamily="65" charset="-120"/>
                <a:ea typeface="標楷體" panose="03000509000000000000" pitchFamily="65" charset="-120"/>
              </a:rPr>
              <a:t>【</a:t>
            </a:r>
            <a:r>
              <a:rPr lang="zh-TW" altLang="en-US" sz="1100" dirty="0" smtClean="0">
                <a:latin typeface="標楷體" panose="03000509000000000000" pitchFamily="65" charset="-120"/>
                <a:ea typeface="標楷體" panose="03000509000000000000" pitchFamily="65" charset="-120"/>
              </a:rPr>
              <a:t>可適用</a:t>
            </a:r>
            <a:r>
              <a:rPr lang="en-US" altLang="zh-TW" sz="1100" dirty="0" smtClean="0">
                <a:latin typeface="標楷體" panose="03000509000000000000" pitchFamily="65" charset="-120"/>
                <a:ea typeface="標楷體" panose="03000509000000000000" pitchFamily="65" charset="-120"/>
              </a:rPr>
              <a:t>10</a:t>
            </a:r>
            <a:r>
              <a:rPr lang="zh-TW" altLang="en-US" sz="1100" smtClean="0">
                <a:latin typeface="標楷體" panose="03000509000000000000" pitchFamily="65" charset="-120"/>
                <a:ea typeface="標楷體" panose="03000509000000000000" pitchFamily="65" charset="-120"/>
              </a:rPr>
              <a:t>年的虧損扣抵</a:t>
            </a:r>
            <a:r>
              <a:rPr lang="en-US" altLang="zh-TW" sz="1100" dirty="0" smtClean="0">
                <a:latin typeface="標楷體" panose="03000509000000000000" pitchFamily="65" charset="-120"/>
                <a:ea typeface="標楷體" panose="03000509000000000000" pitchFamily="65" charset="-120"/>
              </a:rPr>
              <a:t>】</a:t>
            </a:r>
          </a:p>
          <a:p>
            <a:pPr indent="-274320"/>
            <a:r>
              <a:rPr lang="zh-TW" altLang="en-US" sz="1100" dirty="0" smtClean="0">
                <a:latin typeface="標楷體" panose="03000509000000000000" pitchFamily="65" charset="-120"/>
                <a:ea typeface="標楷體" panose="03000509000000000000" pitchFamily="65" charset="-120"/>
              </a:rPr>
              <a:t>註</a:t>
            </a:r>
            <a:r>
              <a:rPr lang="en-US" altLang="zh-TW" sz="1100" dirty="0">
                <a:latin typeface="標楷體" panose="03000509000000000000" pitchFamily="65" charset="-120"/>
                <a:ea typeface="標楷體" panose="03000509000000000000" pitchFamily="65" charset="-120"/>
              </a:rPr>
              <a:t>3</a:t>
            </a:r>
            <a:r>
              <a:rPr lang="zh-TW" altLang="en-US" sz="1100" dirty="0">
                <a:latin typeface="標楷體" panose="03000509000000000000" pitchFamily="65" charset="-120"/>
                <a:ea typeface="標楷體" panose="03000509000000000000" pitchFamily="65" charset="-120"/>
              </a:rPr>
              <a:t>：不含不負盈虧之農會、產銷班、合作社</a:t>
            </a:r>
            <a:r>
              <a:rPr lang="zh-TW" altLang="en-US" sz="1100" dirty="0" smtClean="0">
                <a:latin typeface="標楷體" panose="03000509000000000000" pitchFamily="65" charset="-120"/>
                <a:ea typeface="標楷體" panose="03000509000000000000" pitchFamily="65" charset="-120"/>
              </a:rPr>
              <a:t>等</a:t>
            </a:r>
            <a:endParaRPr lang="en-US" altLang="zh-TW" sz="1100" dirty="0" smtClean="0">
              <a:latin typeface="標楷體" panose="03000509000000000000" pitchFamily="65" charset="-120"/>
              <a:ea typeface="標楷體" panose="03000509000000000000" pitchFamily="65" charset="-120"/>
            </a:endParaRPr>
          </a:p>
          <a:p>
            <a:pPr indent="-274320"/>
            <a:r>
              <a:rPr lang="zh-TW" altLang="en-US" sz="1100" dirty="0" smtClean="0">
                <a:latin typeface="標楷體" panose="03000509000000000000" pitchFamily="65" charset="-120"/>
                <a:ea typeface="標楷體" panose="03000509000000000000" pitchFamily="65" charset="-120"/>
              </a:rPr>
              <a:t>註</a:t>
            </a:r>
            <a:r>
              <a:rPr lang="en-US" altLang="zh-TW" sz="1100" dirty="0" smtClean="0">
                <a:latin typeface="標楷體" panose="03000509000000000000" pitchFamily="65" charset="-120"/>
                <a:ea typeface="標楷體" panose="03000509000000000000" pitchFamily="65" charset="-120"/>
              </a:rPr>
              <a:t>4</a:t>
            </a:r>
            <a:r>
              <a:rPr lang="zh-TW" altLang="en-US" sz="1100" dirty="0">
                <a:latin typeface="標楷體" panose="03000509000000000000" pitchFamily="65" charset="-120"/>
                <a:ea typeface="標楷體" panose="03000509000000000000" pitchFamily="65" charset="-120"/>
              </a:rPr>
              <a:t>：</a:t>
            </a:r>
            <a:r>
              <a:rPr lang="zh-TW" altLang="en-US" sz="1100" b="1" dirty="0">
                <a:latin typeface="標楷體" panose="03000509000000000000" pitchFamily="65" charset="-120"/>
                <a:ea typeface="標楷體" panose="03000509000000000000" pitchFamily="65" charset="-120"/>
              </a:rPr>
              <a:t>個人綜合所得總額之計算</a:t>
            </a:r>
            <a:r>
              <a:rPr lang="en-US" altLang="zh-TW" sz="1100" b="1" dirty="0">
                <a:latin typeface="標楷體" panose="03000509000000000000" pitchFamily="65" charset="-120"/>
                <a:ea typeface="標楷體" panose="03000509000000000000" pitchFamily="65" charset="-120"/>
              </a:rPr>
              <a:t>—</a:t>
            </a:r>
            <a:r>
              <a:rPr lang="zh-TW" altLang="en-US" sz="1100" b="1" dirty="0">
                <a:latin typeface="標楷體" panose="03000509000000000000" pitchFamily="65" charset="-120"/>
                <a:ea typeface="標楷體" panose="03000509000000000000" pitchFamily="65" charset="-120"/>
              </a:rPr>
              <a:t>自力耕作、漁、牧、林、礦之所得：全年收入減除成本</a:t>
            </a:r>
            <a:r>
              <a:rPr lang="zh-TW" altLang="en-US" sz="1100" b="1" dirty="0" smtClean="0">
                <a:latin typeface="標楷體" panose="03000509000000000000" pitchFamily="65" charset="-120"/>
                <a:ea typeface="標楷體" panose="03000509000000000000" pitchFamily="65" charset="-120"/>
              </a:rPr>
              <a:t>及必要</a:t>
            </a:r>
            <a:r>
              <a:rPr lang="zh-TW" altLang="en-US" sz="1100" b="1" dirty="0">
                <a:latin typeface="標楷體" panose="03000509000000000000" pitchFamily="65" charset="-120"/>
                <a:ea typeface="標楷體" panose="03000509000000000000" pitchFamily="65" charset="-120"/>
              </a:rPr>
              <a:t>費用</a:t>
            </a:r>
            <a:r>
              <a:rPr lang="en-US" altLang="zh-TW" sz="1100" b="1" dirty="0">
                <a:latin typeface="標楷體" panose="03000509000000000000" pitchFamily="65" charset="-120"/>
                <a:ea typeface="標楷體" panose="03000509000000000000" pitchFamily="65" charset="-120"/>
              </a:rPr>
              <a:t>(</a:t>
            </a:r>
            <a:r>
              <a:rPr lang="zh-TW" altLang="en-US" sz="1100" b="1" dirty="0">
                <a:latin typeface="標楷體" panose="03000509000000000000" pitchFamily="65" charset="-120"/>
                <a:ea typeface="標楷體" panose="03000509000000000000" pitchFamily="65" charset="-120"/>
              </a:rPr>
              <a:t>參考附錄一</a:t>
            </a:r>
            <a:r>
              <a:rPr lang="en-US" altLang="zh-TW" sz="1100" b="1" dirty="0">
                <a:latin typeface="標楷體" panose="03000509000000000000" pitchFamily="65" charset="-120"/>
                <a:ea typeface="標楷體" panose="03000509000000000000" pitchFamily="65" charset="-120"/>
              </a:rPr>
              <a:t>)</a:t>
            </a:r>
            <a:r>
              <a:rPr lang="zh-TW" altLang="en-US" sz="1100" b="1" dirty="0">
                <a:latin typeface="標楷體" panose="03000509000000000000" pitchFamily="65" charset="-120"/>
                <a:ea typeface="標楷體" panose="03000509000000000000" pitchFamily="65" charset="-120"/>
              </a:rPr>
              <a:t>後之餘額為所得額</a:t>
            </a:r>
            <a:r>
              <a:rPr lang="zh-TW" altLang="en-US" sz="1100" b="1" dirty="0" smtClean="0">
                <a:latin typeface="標楷體" panose="03000509000000000000" pitchFamily="65" charset="-120"/>
                <a:ea typeface="標楷體" panose="03000509000000000000" pitchFamily="65" charset="-120"/>
              </a:rPr>
              <a:t>。</a:t>
            </a:r>
            <a:endParaRPr lang="en-US" altLang="zh-TW" sz="1100" b="1" dirty="0" smtClean="0">
              <a:latin typeface="標楷體" panose="03000509000000000000" pitchFamily="65" charset="-120"/>
              <a:ea typeface="標楷體" panose="03000509000000000000" pitchFamily="65" charset="-120"/>
            </a:endParaRPr>
          </a:p>
          <a:p>
            <a:pPr indent="-274320"/>
            <a:r>
              <a:rPr lang="en-US" altLang="zh-TW" sz="1100" b="1" dirty="0" smtClean="0">
                <a:latin typeface="標楷體" panose="03000509000000000000" pitchFamily="65" charset="-120"/>
                <a:ea typeface="標楷體" panose="03000509000000000000" pitchFamily="65" charset="-120"/>
              </a:rPr>
              <a:t>—</a:t>
            </a:r>
            <a:r>
              <a:rPr lang="zh-TW" altLang="en-US" sz="1100" b="1" dirty="0" smtClean="0">
                <a:latin typeface="標楷體" panose="03000509000000000000" pitchFamily="65" charset="-120"/>
                <a:ea typeface="標楷體" panose="03000509000000000000" pitchFamily="65" charset="-120"/>
              </a:rPr>
              <a:t>所</a:t>
            </a:r>
            <a:r>
              <a:rPr lang="en-US" altLang="zh-TW" sz="1100" b="1" dirty="0" smtClean="0">
                <a:latin typeface="標楷體" panose="03000509000000000000" pitchFamily="65" charset="-120"/>
                <a:ea typeface="標楷體" panose="03000509000000000000" pitchFamily="65" charset="-120"/>
              </a:rPr>
              <a:t>#14</a:t>
            </a:r>
            <a:r>
              <a:rPr lang="zh-TW" altLang="en-US" sz="1100" b="1" dirty="0" smtClean="0">
                <a:latin typeface="標楷體" panose="03000509000000000000" pitchFamily="65" charset="-120"/>
                <a:ea typeface="標楷體" panose="03000509000000000000" pitchFamily="65" charset="-120"/>
              </a:rPr>
              <a:t>第</a:t>
            </a:r>
            <a:r>
              <a:rPr lang="en-US" altLang="zh-TW" sz="1100" b="1" dirty="0">
                <a:latin typeface="標楷體" panose="03000509000000000000" pitchFamily="65" charset="-120"/>
                <a:ea typeface="標楷體" panose="03000509000000000000" pitchFamily="65" charset="-120"/>
              </a:rPr>
              <a:t>6</a:t>
            </a:r>
            <a:r>
              <a:rPr lang="zh-TW" altLang="en-US" sz="1100" b="1" dirty="0" smtClean="0">
                <a:latin typeface="標楷體" panose="03000509000000000000" pitchFamily="65" charset="-120"/>
                <a:ea typeface="標楷體" panose="03000509000000000000" pitchFamily="65" charset="-120"/>
              </a:rPr>
              <a:t>類</a:t>
            </a:r>
            <a:endParaRPr lang="en-US" altLang="zh-TW" sz="1100" b="1" dirty="0" smtClean="0">
              <a:latin typeface="標楷體" panose="03000509000000000000" pitchFamily="65" charset="-120"/>
              <a:ea typeface="標楷體" panose="03000509000000000000" pitchFamily="65" charset="-120"/>
            </a:endParaRPr>
          </a:p>
          <a:p>
            <a:pPr indent="-274320"/>
            <a:r>
              <a:rPr lang="zh-TW" altLang="en-US" sz="1100" dirty="0" smtClean="0">
                <a:latin typeface="標楷體" panose="03000509000000000000" pitchFamily="65" charset="-120"/>
                <a:ea typeface="標楷體" panose="03000509000000000000" pitchFamily="65" charset="-120"/>
              </a:rPr>
              <a:t>註</a:t>
            </a:r>
            <a:r>
              <a:rPr lang="en-US" altLang="zh-TW" sz="1100" dirty="0" smtClean="0">
                <a:latin typeface="標楷體" panose="03000509000000000000" pitchFamily="65" charset="-120"/>
                <a:ea typeface="標楷體" panose="03000509000000000000" pitchFamily="65" charset="-120"/>
              </a:rPr>
              <a:t>5</a:t>
            </a:r>
            <a:r>
              <a:rPr lang="zh-TW" altLang="en-US" sz="1100" dirty="0">
                <a:latin typeface="標楷體" panose="03000509000000000000" pitchFamily="65" charset="-120"/>
                <a:ea typeface="標楷體" panose="03000509000000000000" pitchFamily="65" charset="-120"/>
              </a:rPr>
              <a:t>：稅局原則上不再覆核，但保留事後抽查的權力。</a:t>
            </a:r>
            <a:endParaRPr lang="en-US" altLang="zh-TW" sz="1100" dirty="0" smtClean="0">
              <a:latin typeface="標楷體" panose="03000509000000000000" pitchFamily="65" charset="-120"/>
              <a:ea typeface="標楷體" panose="03000509000000000000" pitchFamily="65" charset="-120"/>
            </a:endParaRPr>
          </a:p>
          <a:p>
            <a:pPr indent="-274320"/>
            <a:endParaRPr lang="en-US" altLang="zh-TW" sz="1100" b="1" dirty="0" smtClean="0">
              <a:latin typeface="標楷體" panose="03000509000000000000" pitchFamily="65" charset="-120"/>
              <a:ea typeface="標楷體" panose="03000509000000000000" pitchFamily="65" charset="-120"/>
            </a:endParaRPr>
          </a:p>
          <a:p>
            <a:pPr indent="-274320"/>
            <a:endParaRPr lang="zh-TW" altLang="en-US" sz="1600" b="1" dirty="0">
              <a:latin typeface="標楷體" panose="03000509000000000000" pitchFamily="65" charset="-120"/>
              <a:ea typeface="標楷體" panose="03000509000000000000" pitchFamily="65" charset="-120"/>
            </a:endParaRPr>
          </a:p>
          <a:p>
            <a:pPr indent="-274320">
              <a:spcAft>
                <a:spcPts val="900"/>
              </a:spcAft>
            </a:pPr>
            <a:endParaRPr lang="en-US" altLang="zh-TW" sz="1600" dirty="0" smtClean="0">
              <a:latin typeface="標楷體" panose="03000509000000000000" pitchFamily="65" charset="-120"/>
              <a:ea typeface="標楷體" panose="03000509000000000000" pitchFamily="65" charset="-120"/>
            </a:endParaRPr>
          </a:p>
          <a:p>
            <a:pPr indent="-274320">
              <a:spcAft>
                <a:spcPts val="900"/>
              </a:spcAft>
            </a:pPr>
            <a:endParaRPr lang="zh-TW" altLang="en-US" sz="1600" dirty="0">
              <a:latin typeface="標楷體" panose="03000509000000000000" pitchFamily="65" charset="-120"/>
              <a:ea typeface="標楷體" panose="03000509000000000000" pitchFamily="65" charset="-120"/>
            </a:endParaRPr>
          </a:p>
          <a:p>
            <a:pPr indent="-274320">
              <a:spcAft>
                <a:spcPts val="900"/>
              </a:spcAft>
            </a:pPr>
            <a:endParaRPr lang="zh-TW" altLang="en-US" sz="2000" dirty="0">
              <a:latin typeface="標楷體" panose="03000509000000000000" pitchFamily="65" charset="-120"/>
              <a:ea typeface="標楷體" panose="03000509000000000000" pitchFamily="65" charset="-120"/>
            </a:endParaRPr>
          </a:p>
          <a:p>
            <a:pPr indent="-274320">
              <a:spcAft>
                <a:spcPts val="900"/>
              </a:spcAft>
            </a:pPr>
            <a:endParaRPr lang="zh-TW" altLang="en-US" sz="2000" dirty="0" smtClean="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xmlns="" val="176576978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ULLLENGTH" val="True"/>
</p:tagLst>
</file>

<file path=ppt/tags/tag2.xml><?xml version="1.0" encoding="utf-8"?>
<p:tagLst xmlns:a="http://schemas.openxmlformats.org/drawingml/2006/main" xmlns:r="http://schemas.openxmlformats.org/officeDocument/2006/relationships" xmlns:p="http://schemas.openxmlformats.org/presentationml/2006/main">
  <p:tag name="FULLLENGTH" val="True"/>
</p:tagLst>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727</TotalTime>
  <Words>9109</Words>
  <Application>Microsoft Office PowerPoint</Application>
  <PresentationFormat>如螢幕大小 (4:3)</PresentationFormat>
  <Paragraphs>1781</Paragraphs>
  <Slides>54</Slides>
  <Notes>4</Notes>
  <HiddenSlides>0</HiddenSlides>
  <MMClips>0</MMClips>
  <ScaleCrop>false</ScaleCrop>
  <HeadingPairs>
    <vt:vector size="6" baseType="variant">
      <vt:variant>
        <vt:lpstr>佈景主題</vt:lpstr>
      </vt:variant>
      <vt:variant>
        <vt:i4>1</vt:i4>
      </vt:variant>
      <vt:variant>
        <vt:lpstr>內嵌 OLE 伺服程式</vt:lpstr>
      </vt:variant>
      <vt:variant>
        <vt:i4>2</vt:i4>
      </vt:variant>
      <vt:variant>
        <vt:lpstr>投影片標題</vt:lpstr>
      </vt:variant>
      <vt:variant>
        <vt:i4>54</vt:i4>
      </vt:variant>
    </vt:vector>
  </HeadingPairs>
  <TitlesOfParts>
    <vt:vector size="57" baseType="lpstr">
      <vt:lpstr>Office 佈景主題</vt:lpstr>
      <vt:lpstr>Worksheet</vt:lpstr>
      <vt:lpstr>Document</vt:lpstr>
      <vt:lpstr>投影片 1</vt:lpstr>
      <vt:lpstr>講師介紹</vt:lpstr>
      <vt:lpstr>課程大綱</vt:lpstr>
      <vt:lpstr>投影片 4</vt:lpstr>
      <vt:lpstr>1.1 科技農業產業鏈及商品態樣</vt:lpstr>
      <vt:lpstr>1.1 科技農業產業鏈及商品態樣</vt:lpstr>
      <vt:lpstr>投影片 7</vt:lpstr>
      <vt:lpstr>投影片 8</vt:lpstr>
      <vt:lpstr>投影片 9</vt:lpstr>
      <vt:lpstr>投影片 10</vt:lpstr>
      <vt:lpstr>投影片 11</vt:lpstr>
      <vt:lpstr>投影片 12</vt:lpstr>
      <vt:lpstr>投影片 13</vt:lpstr>
      <vt:lpstr>投影片 14</vt:lpstr>
      <vt:lpstr>投影片 15</vt:lpstr>
      <vt:lpstr>投影片 16</vt:lpstr>
      <vt:lpstr>投影片 17</vt:lpstr>
      <vt:lpstr>投影片 18</vt:lpstr>
      <vt:lpstr>投影片 19</vt:lpstr>
      <vt:lpstr>投影片 20</vt:lpstr>
      <vt:lpstr>投影片 21</vt:lpstr>
      <vt:lpstr>投影片 22</vt:lpstr>
      <vt:lpstr>投影片 23</vt:lpstr>
      <vt:lpstr>投影片 24</vt:lpstr>
      <vt:lpstr>投影片 25</vt:lpstr>
      <vt:lpstr>投影片 26</vt:lpstr>
      <vt:lpstr>投影片 27</vt:lpstr>
      <vt:lpstr>投影片 28</vt:lpstr>
      <vt:lpstr>投影片 29</vt:lpstr>
      <vt:lpstr>投影片 30</vt:lpstr>
      <vt:lpstr>投影片 31</vt:lpstr>
      <vt:lpstr>投影片 32</vt:lpstr>
      <vt:lpstr>投影片 33</vt:lpstr>
      <vt:lpstr>受控外國公司─台灣公司(105.4.29經行政院通過, 105.7.12立法院三讀通過)</vt:lpstr>
      <vt:lpstr>投影片 35</vt:lpstr>
      <vt:lpstr>投影片 36</vt:lpstr>
      <vt:lpstr>實質管理處所(105.4.29經行政院通過, 105.7.12立法院三讀通過)</vt:lpstr>
      <vt:lpstr>2.3 與CRS之國家/地區–統計至105年7月11日</vt:lpstr>
      <vt:lpstr>投影片 39</vt:lpstr>
      <vt:lpstr>投影片 40</vt:lpstr>
      <vt:lpstr>投影片 41</vt:lpstr>
      <vt:lpstr>投影片 42</vt:lpstr>
      <vt:lpstr>2.8 智慧財產權交易型態及稅務考量</vt:lpstr>
      <vt:lpstr>2.8無形資產稅務策略之各項影響</vt:lpstr>
      <vt:lpstr>投影片 45</vt:lpstr>
      <vt:lpstr>投影片 46</vt:lpstr>
      <vt:lpstr>投影片 47</vt:lpstr>
      <vt:lpstr>投影片 48</vt:lpstr>
      <vt:lpstr>投影片 49</vt:lpstr>
      <vt:lpstr>投影片 50</vt:lpstr>
      <vt:lpstr>投影片 51</vt:lpstr>
      <vt:lpstr>投影片 52</vt:lpstr>
      <vt:lpstr>投影片 53</vt:lpstr>
      <vt:lpstr>投影片 54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科技農業稅務管理</dc:title>
  <dc:creator>行政院農業委員會</dc:creator>
  <cp:lastModifiedBy>tmp0020</cp:lastModifiedBy>
  <cp:revision>183</cp:revision>
  <dcterms:created xsi:type="dcterms:W3CDTF">2016-06-21T03:14:20Z</dcterms:created>
  <dcterms:modified xsi:type="dcterms:W3CDTF">2016-11-28T06:18:24Z</dcterms:modified>
</cp:coreProperties>
</file>