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9.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261" r:id="rId2"/>
    <p:sldId id="262" r:id="rId3"/>
    <p:sldId id="391" r:id="rId4"/>
    <p:sldId id="264" r:id="rId5"/>
    <p:sldId id="265" r:id="rId6"/>
    <p:sldId id="271" r:id="rId7"/>
    <p:sldId id="272" r:id="rId8"/>
    <p:sldId id="273" r:id="rId9"/>
    <p:sldId id="392" r:id="rId10"/>
    <p:sldId id="418" r:id="rId11"/>
    <p:sldId id="393" r:id="rId12"/>
    <p:sldId id="394" r:id="rId13"/>
    <p:sldId id="395" r:id="rId14"/>
    <p:sldId id="439" r:id="rId15"/>
    <p:sldId id="419" r:id="rId16"/>
    <p:sldId id="396" r:id="rId17"/>
    <p:sldId id="399" r:id="rId18"/>
    <p:sldId id="440" r:id="rId19"/>
    <p:sldId id="400" r:id="rId20"/>
    <p:sldId id="404" r:id="rId21"/>
    <p:sldId id="410" r:id="rId22"/>
    <p:sldId id="411" r:id="rId23"/>
    <p:sldId id="405" r:id="rId24"/>
    <p:sldId id="406" r:id="rId25"/>
    <p:sldId id="407" r:id="rId26"/>
    <p:sldId id="415" r:id="rId27"/>
    <p:sldId id="416" r:id="rId28"/>
    <p:sldId id="417" r:id="rId29"/>
    <p:sldId id="421" r:id="rId30"/>
    <p:sldId id="438" r:id="rId31"/>
    <p:sldId id="423" r:id="rId32"/>
    <p:sldId id="284" r:id="rId33"/>
    <p:sldId id="424" r:id="rId34"/>
    <p:sldId id="425" r:id="rId35"/>
    <p:sldId id="427" r:id="rId36"/>
    <p:sldId id="441" r:id="rId37"/>
    <p:sldId id="442" r:id="rId38"/>
    <p:sldId id="428" r:id="rId39"/>
    <p:sldId id="430" r:id="rId40"/>
    <p:sldId id="431" r:id="rId41"/>
    <p:sldId id="432" r:id="rId42"/>
    <p:sldId id="433" r:id="rId43"/>
    <p:sldId id="434" r:id="rId44"/>
    <p:sldId id="280" r:id="rId45"/>
    <p:sldId id="281" r:id="rId46"/>
    <p:sldId id="291" r:id="rId47"/>
    <p:sldId id="292" r:id="rId48"/>
    <p:sldId id="293" r:id="rId49"/>
    <p:sldId id="295" r:id="rId50"/>
    <p:sldId id="443" r:id="rId51"/>
    <p:sldId id="444" r:id="rId52"/>
    <p:sldId id="426" r:id="rId53"/>
    <p:sldId id="435" r:id="rId54"/>
    <p:sldId id="370" r:id="rId55"/>
    <p:sldId id="371" r:id="rId56"/>
    <p:sldId id="374" r:id="rId57"/>
    <p:sldId id="376" r:id="rId58"/>
    <p:sldId id="375" r:id="rId59"/>
    <p:sldId id="377" r:id="rId60"/>
    <p:sldId id="378" r:id="rId61"/>
    <p:sldId id="379" r:id="rId62"/>
    <p:sldId id="380" r:id="rId63"/>
    <p:sldId id="368" r:id="rId64"/>
    <p:sldId id="369" r:id="rId65"/>
    <p:sldId id="436" r:id="rId66"/>
    <p:sldId id="384" r:id="rId67"/>
    <p:sldId id="382" r:id="rId68"/>
    <p:sldId id="383" r:id="rId69"/>
    <p:sldId id="385" r:id="rId70"/>
    <p:sldId id="389" r:id="rId71"/>
    <p:sldId id="386" r:id="rId72"/>
    <p:sldId id="437" r:id="rId73"/>
    <p:sldId id="268" r:id="rId74"/>
    <p:sldId id="269" r:id="rId75"/>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1512"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502"/>
    </p:cViewPr>
  </p:sorterViewPr>
  <p:notesViewPr>
    <p:cSldViewPr>
      <p:cViewPr varScale="1">
        <p:scale>
          <a:sx n="54" d="100"/>
          <a:sy n="54" d="100"/>
        </p:scale>
        <p:origin x="-2928"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376483-75C5-47A0-B9E2-616DCF22D152}" type="doc">
      <dgm:prSet loTypeId="urn:microsoft.com/office/officeart/2005/8/layout/hProcess9" loCatId="process" qsTypeId="urn:microsoft.com/office/officeart/2005/8/quickstyle/simple1" qsCatId="simple" csTypeId="urn:microsoft.com/office/officeart/2005/8/colors/accent2_2" csCatId="accent2" phldr="1"/>
      <dgm:spPr/>
    </dgm:pt>
    <dgm:pt modelId="{6E2F8A99-C339-425E-ADDB-A1B36DDE8641}">
      <dgm:prSet phldrT="[文字]"/>
      <dgm:spPr/>
      <dgm:t>
        <a:bodyPr/>
        <a:lstStyle/>
        <a:p>
          <a:r>
            <a:rPr lang="en-US" altLang="zh-TW" dirty="0" smtClean="0"/>
            <a:t>Selective exposure</a:t>
          </a:r>
          <a:endParaRPr lang="zh-TW" altLang="en-US" dirty="0"/>
        </a:p>
      </dgm:t>
    </dgm:pt>
    <dgm:pt modelId="{63C384C8-B1F9-4049-997C-50C145996DD9}" type="parTrans" cxnId="{2E556288-3180-4327-8938-2F6EAFFE734C}">
      <dgm:prSet/>
      <dgm:spPr/>
      <dgm:t>
        <a:bodyPr/>
        <a:lstStyle/>
        <a:p>
          <a:endParaRPr lang="zh-TW" altLang="en-US"/>
        </a:p>
      </dgm:t>
    </dgm:pt>
    <dgm:pt modelId="{A42E421B-8448-4A45-BFCE-85C41DF3A34D}" type="sibTrans" cxnId="{2E556288-3180-4327-8938-2F6EAFFE734C}">
      <dgm:prSet/>
      <dgm:spPr/>
      <dgm:t>
        <a:bodyPr/>
        <a:lstStyle/>
        <a:p>
          <a:endParaRPr lang="zh-TW" altLang="en-US"/>
        </a:p>
      </dgm:t>
    </dgm:pt>
    <dgm:pt modelId="{F6E2493E-84EA-4463-85FC-525DBC8187BE}">
      <dgm:prSet phldrT="[文字]"/>
      <dgm:spPr/>
      <dgm:t>
        <a:bodyPr/>
        <a:lstStyle/>
        <a:p>
          <a:r>
            <a:rPr lang="en-US" altLang="zh-TW" dirty="0" smtClean="0"/>
            <a:t>Selective comprehension</a:t>
          </a:r>
          <a:endParaRPr lang="zh-TW" altLang="en-US" dirty="0"/>
        </a:p>
      </dgm:t>
    </dgm:pt>
    <dgm:pt modelId="{8BD7F359-D99A-44D3-9F15-E800A17348F0}" type="parTrans" cxnId="{4B3AAE70-3212-440D-92BC-370F66DB6A47}">
      <dgm:prSet/>
      <dgm:spPr/>
      <dgm:t>
        <a:bodyPr/>
        <a:lstStyle/>
        <a:p>
          <a:endParaRPr lang="zh-TW" altLang="en-US"/>
        </a:p>
      </dgm:t>
    </dgm:pt>
    <dgm:pt modelId="{3665E5FF-B28E-46FE-81A4-9CB6BCEBF7A3}" type="sibTrans" cxnId="{4B3AAE70-3212-440D-92BC-370F66DB6A47}">
      <dgm:prSet/>
      <dgm:spPr/>
      <dgm:t>
        <a:bodyPr/>
        <a:lstStyle/>
        <a:p>
          <a:endParaRPr lang="zh-TW" altLang="en-US"/>
        </a:p>
      </dgm:t>
    </dgm:pt>
    <dgm:pt modelId="{B3EC326A-2094-4BD5-B7AB-5BEE91DB725A}">
      <dgm:prSet phldrT="[文字]"/>
      <dgm:spPr/>
      <dgm:t>
        <a:bodyPr/>
        <a:lstStyle/>
        <a:p>
          <a:r>
            <a:rPr lang="en-US" altLang="zh-TW" dirty="0" smtClean="0"/>
            <a:t>Selective retention</a:t>
          </a:r>
          <a:endParaRPr lang="zh-TW" altLang="en-US" dirty="0"/>
        </a:p>
      </dgm:t>
    </dgm:pt>
    <dgm:pt modelId="{D31027D5-4A23-4E27-B356-5EE8C0E43930}" type="parTrans" cxnId="{CA2A25C4-2353-4AB0-A9EC-BEA16EC1CB4B}">
      <dgm:prSet/>
      <dgm:spPr/>
      <dgm:t>
        <a:bodyPr/>
        <a:lstStyle/>
        <a:p>
          <a:endParaRPr lang="zh-TW" altLang="en-US"/>
        </a:p>
      </dgm:t>
    </dgm:pt>
    <dgm:pt modelId="{2391764A-42C2-4B80-9F0C-7407188A1B38}" type="sibTrans" cxnId="{CA2A25C4-2353-4AB0-A9EC-BEA16EC1CB4B}">
      <dgm:prSet/>
      <dgm:spPr/>
      <dgm:t>
        <a:bodyPr/>
        <a:lstStyle/>
        <a:p>
          <a:endParaRPr lang="zh-TW" altLang="en-US"/>
        </a:p>
      </dgm:t>
    </dgm:pt>
    <dgm:pt modelId="{7B928B8E-4ECB-48CD-9060-40E134E1F1BA}">
      <dgm:prSet phldrT="[文字]"/>
      <dgm:spPr/>
      <dgm:t>
        <a:bodyPr/>
        <a:lstStyle/>
        <a:p>
          <a:r>
            <a:rPr lang="en-US" altLang="zh-TW" dirty="0" smtClean="0"/>
            <a:t>Selective attention</a:t>
          </a:r>
          <a:endParaRPr lang="zh-TW" altLang="en-US" dirty="0"/>
        </a:p>
      </dgm:t>
    </dgm:pt>
    <dgm:pt modelId="{B98ADCD8-CB52-468A-8AD6-A277B38034CA}" type="parTrans" cxnId="{431282E4-971F-444D-98F9-F6C8E4B794A5}">
      <dgm:prSet/>
      <dgm:spPr/>
      <dgm:t>
        <a:bodyPr/>
        <a:lstStyle/>
        <a:p>
          <a:endParaRPr lang="zh-TW" altLang="en-US"/>
        </a:p>
      </dgm:t>
    </dgm:pt>
    <dgm:pt modelId="{0D52399C-EF09-4EBB-8E10-25D860B210CF}" type="sibTrans" cxnId="{431282E4-971F-444D-98F9-F6C8E4B794A5}">
      <dgm:prSet/>
      <dgm:spPr/>
      <dgm:t>
        <a:bodyPr/>
        <a:lstStyle/>
        <a:p>
          <a:endParaRPr lang="zh-TW" altLang="en-US"/>
        </a:p>
      </dgm:t>
    </dgm:pt>
    <dgm:pt modelId="{DF8D43E9-E40D-45C0-BDDE-58F251A8FD53}" type="pres">
      <dgm:prSet presAssocID="{93376483-75C5-47A0-B9E2-616DCF22D152}" presName="CompostProcess" presStyleCnt="0">
        <dgm:presLayoutVars>
          <dgm:dir/>
          <dgm:resizeHandles val="exact"/>
        </dgm:presLayoutVars>
      </dgm:prSet>
      <dgm:spPr/>
    </dgm:pt>
    <dgm:pt modelId="{182176CF-844B-444E-88F2-29A43164D2F8}" type="pres">
      <dgm:prSet presAssocID="{93376483-75C5-47A0-B9E2-616DCF22D152}" presName="arrow" presStyleLbl="bgShp" presStyleIdx="0" presStyleCnt="1"/>
      <dgm:spPr/>
    </dgm:pt>
    <dgm:pt modelId="{3F86BD80-FBC7-4204-950C-196673811024}" type="pres">
      <dgm:prSet presAssocID="{93376483-75C5-47A0-B9E2-616DCF22D152}" presName="linearProcess" presStyleCnt="0"/>
      <dgm:spPr/>
    </dgm:pt>
    <dgm:pt modelId="{CDA590AD-F434-4EAA-92F2-3F6A70F6D2D2}" type="pres">
      <dgm:prSet presAssocID="{6E2F8A99-C339-425E-ADDB-A1B36DDE8641}" presName="textNode" presStyleLbl="node1" presStyleIdx="0" presStyleCnt="4">
        <dgm:presLayoutVars>
          <dgm:bulletEnabled val="1"/>
        </dgm:presLayoutVars>
      </dgm:prSet>
      <dgm:spPr/>
      <dgm:t>
        <a:bodyPr/>
        <a:lstStyle/>
        <a:p>
          <a:endParaRPr lang="zh-TW" altLang="en-US"/>
        </a:p>
      </dgm:t>
    </dgm:pt>
    <dgm:pt modelId="{979EF8C5-E295-40AA-94A1-BB406A062E22}" type="pres">
      <dgm:prSet presAssocID="{A42E421B-8448-4A45-BFCE-85C41DF3A34D}" presName="sibTrans" presStyleCnt="0"/>
      <dgm:spPr/>
    </dgm:pt>
    <dgm:pt modelId="{16C9EC90-442D-412C-8329-197025093DFE}" type="pres">
      <dgm:prSet presAssocID="{7B928B8E-4ECB-48CD-9060-40E134E1F1BA}" presName="textNode" presStyleLbl="node1" presStyleIdx="1" presStyleCnt="4">
        <dgm:presLayoutVars>
          <dgm:bulletEnabled val="1"/>
        </dgm:presLayoutVars>
      </dgm:prSet>
      <dgm:spPr/>
      <dgm:t>
        <a:bodyPr/>
        <a:lstStyle/>
        <a:p>
          <a:endParaRPr lang="zh-TW" altLang="en-US"/>
        </a:p>
      </dgm:t>
    </dgm:pt>
    <dgm:pt modelId="{EF8E4DB9-D0D8-4CB3-897E-F0DEF4AA9C7C}" type="pres">
      <dgm:prSet presAssocID="{0D52399C-EF09-4EBB-8E10-25D860B210CF}" presName="sibTrans" presStyleCnt="0"/>
      <dgm:spPr/>
    </dgm:pt>
    <dgm:pt modelId="{877BBC07-0E99-41A4-98ED-11A3315D9573}" type="pres">
      <dgm:prSet presAssocID="{F6E2493E-84EA-4463-85FC-525DBC8187BE}" presName="textNode" presStyleLbl="node1" presStyleIdx="2" presStyleCnt="4">
        <dgm:presLayoutVars>
          <dgm:bulletEnabled val="1"/>
        </dgm:presLayoutVars>
      </dgm:prSet>
      <dgm:spPr/>
      <dgm:t>
        <a:bodyPr/>
        <a:lstStyle/>
        <a:p>
          <a:endParaRPr lang="zh-TW" altLang="en-US"/>
        </a:p>
      </dgm:t>
    </dgm:pt>
    <dgm:pt modelId="{8F42E8BA-49A7-43DC-A6EA-12F06961CAE1}" type="pres">
      <dgm:prSet presAssocID="{3665E5FF-B28E-46FE-81A4-9CB6BCEBF7A3}" presName="sibTrans" presStyleCnt="0"/>
      <dgm:spPr/>
    </dgm:pt>
    <dgm:pt modelId="{F0965024-952C-47BA-A956-7B2CCACF2BC2}" type="pres">
      <dgm:prSet presAssocID="{B3EC326A-2094-4BD5-B7AB-5BEE91DB725A}" presName="textNode" presStyleLbl="node1" presStyleIdx="3" presStyleCnt="4">
        <dgm:presLayoutVars>
          <dgm:bulletEnabled val="1"/>
        </dgm:presLayoutVars>
      </dgm:prSet>
      <dgm:spPr/>
      <dgm:t>
        <a:bodyPr/>
        <a:lstStyle/>
        <a:p>
          <a:endParaRPr lang="zh-TW" altLang="en-US"/>
        </a:p>
      </dgm:t>
    </dgm:pt>
  </dgm:ptLst>
  <dgm:cxnLst>
    <dgm:cxn modelId="{55542585-5ED8-4F0F-AF27-BB79038FFD11}" type="presOf" srcId="{7B928B8E-4ECB-48CD-9060-40E134E1F1BA}" destId="{16C9EC90-442D-412C-8329-197025093DFE}" srcOrd="0" destOrd="0" presId="urn:microsoft.com/office/officeart/2005/8/layout/hProcess9"/>
    <dgm:cxn modelId="{4B3AAE70-3212-440D-92BC-370F66DB6A47}" srcId="{93376483-75C5-47A0-B9E2-616DCF22D152}" destId="{F6E2493E-84EA-4463-85FC-525DBC8187BE}" srcOrd="2" destOrd="0" parTransId="{8BD7F359-D99A-44D3-9F15-E800A17348F0}" sibTransId="{3665E5FF-B28E-46FE-81A4-9CB6BCEBF7A3}"/>
    <dgm:cxn modelId="{431282E4-971F-444D-98F9-F6C8E4B794A5}" srcId="{93376483-75C5-47A0-B9E2-616DCF22D152}" destId="{7B928B8E-4ECB-48CD-9060-40E134E1F1BA}" srcOrd="1" destOrd="0" parTransId="{B98ADCD8-CB52-468A-8AD6-A277B38034CA}" sibTransId="{0D52399C-EF09-4EBB-8E10-25D860B210CF}"/>
    <dgm:cxn modelId="{DB3CB64C-6454-438E-A55A-407D1FE07B8E}" type="presOf" srcId="{93376483-75C5-47A0-B9E2-616DCF22D152}" destId="{DF8D43E9-E40D-45C0-BDDE-58F251A8FD53}" srcOrd="0" destOrd="0" presId="urn:microsoft.com/office/officeart/2005/8/layout/hProcess9"/>
    <dgm:cxn modelId="{897E647E-2687-4297-890C-2CE6656BD5FB}" type="presOf" srcId="{6E2F8A99-C339-425E-ADDB-A1B36DDE8641}" destId="{CDA590AD-F434-4EAA-92F2-3F6A70F6D2D2}" srcOrd="0" destOrd="0" presId="urn:microsoft.com/office/officeart/2005/8/layout/hProcess9"/>
    <dgm:cxn modelId="{7C0541E2-EADC-4F44-A3FF-C5B542E0529A}" type="presOf" srcId="{B3EC326A-2094-4BD5-B7AB-5BEE91DB725A}" destId="{F0965024-952C-47BA-A956-7B2CCACF2BC2}" srcOrd="0" destOrd="0" presId="urn:microsoft.com/office/officeart/2005/8/layout/hProcess9"/>
    <dgm:cxn modelId="{EEA77AA6-3ABA-4D52-8A3E-838A54F91C2B}" type="presOf" srcId="{F6E2493E-84EA-4463-85FC-525DBC8187BE}" destId="{877BBC07-0E99-41A4-98ED-11A3315D9573}" srcOrd="0" destOrd="0" presId="urn:microsoft.com/office/officeart/2005/8/layout/hProcess9"/>
    <dgm:cxn modelId="{CA2A25C4-2353-4AB0-A9EC-BEA16EC1CB4B}" srcId="{93376483-75C5-47A0-B9E2-616DCF22D152}" destId="{B3EC326A-2094-4BD5-B7AB-5BEE91DB725A}" srcOrd="3" destOrd="0" parTransId="{D31027D5-4A23-4E27-B356-5EE8C0E43930}" sibTransId="{2391764A-42C2-4B80-9F0C-7407188A1B38}"/>
    <dgm:cxn modelId="{2E556288-3180-4327-8938-2F6EAFFE734C}" srcId="{93376483-75C5-47A0-B9E2-616DCF22D152}" destId="{6E2F8A99-C339-425E-ADDB-A1B36DDE8641}" srcOrd="0" destOrd="0" parTransId="{63C384C8-B1F9-4049-997C-50C145996DD9}" sibTransId="{A42E421B-8448-4A45-BFCE-85C41DF3A34D}"/>
    <dgm:cxn modelId="{02405651-9ECB-46B2-BAEA-779FFC415128}" type="presParOf" srcId="{DF8D43E9-E40D-45C0-BDDE-58F251A8FD53}" destId="{182176CF-844B-444E-88F2-29A43164D2F8}" srcOrd="0" destOrd="0" presId="urn:microsoft.com/office/officeart/2005/8/layout/hProcess9"/>
    <dgm:cxn modelId="{C63F13A9-30E0-441A-ACE3-F05E30F67387}" type="presParOf" srcId="{DF8D43E9-E40D-45C0-BDDE-58F251A8FD53}" destId="{3F86BD80-FBC7-4204-950C-196673811024}" srcOrd="1" destOrd="0" presId="urn:microsoft.com/office/officeart/2005/8/layout/hProcess9"/>
    <dgm:cxn modelId="{7011CE56-255B-4126-9EE5-E10CAFE88530}" type="presParOf" srcId="{3F86BD80-FBC7-4204-950C-196673811024}" destId="{CDA590AD-F434-4EAA-92F2-3F6A70F6D2D2}" srcOrd="0" destOrd="0" presId="urn:microsoft.com/office/officeart/2005/8/layout/hProcess9"/>
    <dgm:cxn modelId="{C2D6FAEE-A005-4922-A2E3-19230258F65A}" type="presParOf" srcId="{3F86BD80-FBC7-4204-950C-196673811024}" destId="{979EF8C5-E295-40AA-94A1-BB406A062E22}" srcOrd="1" destOrd="0" presId="urn:microsoft.com/office/officeart/2005/8/layout/hProcess9"/>
    <dgm:cxn modelId="{26011AFB-85A8-4677-9FA2-4757E9196ADB}" type="presParOf" srcId="{3F86BD80-FBC7-4204-950C-196673811024}" destId="{16C9EC90-442D-412C-8329-197025093DFE}" srcOrd="2" destOrd="0" presId="urn:microsoft.com/office/officeart/2005/8/layout/hProcess9"/>
    <dgm:cxn modelId="{1ADBA75B-E5AE-4F7F-B217-262A45BB9149}" type="presParOf" srcId="{3F86BD80-FBC7-4204-950C-196673811024}" destId="{EF8E4DB9-D0D8-4CB3-897E-F0DEF4AA9C7C}" srcOrd="3" destOrd="0" presId="urn:microsoft.com/office/officeart/2005/8/layout/hProcess9"/>
    <dgm:cxn modelId="{A599FA09-C030-4964-9F2D-FB3CA957B063}" type="presParOf" srcId="{3F86BD80-FBC7-4204-950C-196673811024}" destId="{877BBC07-0E99-41A4-98ED-11A3315D9573}" srcOrd="4" destOrd="0" presId="urn:microsoft.com/office/officeart/2005/8/layout/hProcess9"/>
    <dgm:cxn modelId="{6971E939-124D-4051-B1BA-348332EFD79B}" type="presParOf" srcId="{3F86BD80-FBC7-4204-950C-196673811024}" destId="{8F42E8BA-49A7-43DC-A6EA-12F06961CAE1}" srcOrd="5" destOrd="0" presId="urn:microsoft.com/office/officeart/2005/8/layout/hProcess9"/>
    <dgm:cxn modelId="{6960C916-8F77-4F9E-BB36-02957C9AEF83}" type="presParOf" srcId="{3F86BD80-FBC7-4204-950C-196673811024}" destId="{F0965024-952C-47BA-A956-7B2CCACF2BC2}" srcOrd="6"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FC33968-0BE0-405B-B0CF-890470C92F74}" type="datetimeFigureOut">
              <a:rPr lang="zh-TW" altLang="en-US" smtClean="0"/>
              <a:pPr/>
              <a:t>2016/9/20</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3689482-E42C-487C-957E-1030A546A42A}" type="slidenum">
              <a:rPr lang="zh-TW" altLang="en-US" smtClean="0"/>
              <a:pPr/>
              <a:t>‹#›</a:t>
            </a:fld>
            <a:endParaRPr lang="zh-TW" altLang="en-US"/>
          </a:p>
        </p:txBody>
      </p:sp>
    </p:spTree>
    <p:extLst>
      <p:ext uri="{BB962C8B-B14F-4D97-AF65-F5344CB8AC3E}">
        <p14:creationId xmlns="" xmlns:p14="http://schemas.microsoft.com/office/powerpoint/2010/main" val="153191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E3E763-6A5D-48D6-887F-750F298E960D}" type="datetimeFigureOut">
              <a:rPr lang="zh-TW" altLang="en-US" smtClean="0"/>
              <a:pPr/>
              <a:t>2016/9/20</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4482A9-518F-4D87-BFBE-5CBA380FE492}" type="slidenum">
              <a:rPr lang="zh-TW" altLang="en-US" smtClean="0"/>
              <a:pPr/>
              <a:t>‹#›</a:t>
            </a:fld>
            <a:endParaRPr lang="zh-TW" altLang="en-US"/>
          </a:p>
        </p:txBody>
      </p:sp>
    </p:spTree>
    <p:extLst>
      <p:ext uri="{BB962C8B-B14F-4D97-AF65-F5344CB8AC3E}">
        <p14:creationId xmlns="" xmlns:p14="http://schemas.microsoft.com/office/powerpoint/2010/main" val="166996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sz="2200">
                <a:solidFill>
                  <a:schemeClr val="tx1"/>
                </a:solidFill>
                <a:latin typeface="Verdana" pitchFamily="34" charset="0"/>
              </a:defRPr>
            </a:lvl1pPr>
            <a:lvl2pPr marL="742950" indent="-285750">
              <a:defRPr sz="2200">
                <a:solidFill>
                  <a:schemeClr val="tx1"/>
                </a:solidFill>
                <a:latin typeface="Verdana" pitchFamily="34" charset="0"/>
              </a:defRPr>
            </a:lvl2pPr>
            <a:lvl3pPr marL="1143000" indent="-228600">
              <a:defRPr sz="2200">
                <a:solidFill>
                  <a:schemeClr val="tx1"/>
                </a:solidFill>
                <a:latin typeface="Verdana" pitchFamily="34" charset="0"/>
              </a:defRPr>
            </a:lvl3pPr>
            <a:lvl4pPr marL="1600200" indent="-228600">
              <a:defRPr sz="2200">
                <a:solidFill>
                  <a:schemeClr val="tx1"/>
                </a:solidFill>
                <a:latin typeface="Verdana" pitchFamily="34" charset="0"/>
              </a:defRPr>
            </a:lvl4pPr>
            <a:lvl5pPr marL="2057400" indent="-228600">
              <a:defRPr sz="2200">
                <a:solidFill>
                  <a:schemeClr val="tx1"/>
                </a:solidFill>
                <a:latin typeface="Verdana" pitchFamily="34" charset="0"/>
              </a:defRPr>
            </a:lvl5pPr>
            <a:lvl6pPr marL="2514600" indent="-228600" algn="ctr" eaLnBrk="0" fontAlgn="base" hangingPunct="0">
              <a:spcBef>
                <a:spcPct val="0"/>
              </a:spcBef>
              <a:spcAft>
                <a:spcPct val="0"/>
              </a:spcAft>
              <a:defRPr sz="2200">
                <a:solidFill>
                  <a:schemeClr val="tx1"/>
                </a:solidFill>
                <a:latin typeface="Verdana" pitchFamily="34" charset="0"/>
              </a:defRPr>
            </a:lvl6pPr>
            <a:lvl7pPr marL="2971800" indent="-228600" algn="ctr" eaLnBrk="0" fontAlgn="base" hangingPunct="0">
              <a:spcBef>
                <a:spcPct val="0"/>
              </a:spcBef>
              <a:spcAft>
                <a:spcPct val="0"/>
              </a:spcAft>
              <a:defRPr sz="2200">
                <a:solidFill>
                  <a:schemeClr val="tx1"/>
                </a:solidFill>
                <a:latin typeface="Verdana" pitchFamily="34" charset="0"/>
              </a:defRPr>
            </a:lvl7pPr>
            <a:lvl8pPr marL="3429000" indent="-228600" algn="ctr" eaLnBrk="0" fontAlgn="base" hangingPunct="0">
              <a:spcBef>
                <a:spcPct val="0"/>
              </a:spcBef>
              <a:spcAft>
                <a:spcPct val="0"/>
              </a:spcAft>
              <a:defRPr sz="2200">
                <a:solidFill>
                  <a:schemeClr val="tx1"/>
                </a:solidFill>
                <a:latin typeface="Verdana" pitchFamily="34" charset="0"/>
              </a:defRPr>
            </a:lvl8pPr>
            <a:lvl9pPr marL="3886200" indent="-228600" algn="ctr" eaLnBrk="0" fontAlgn="base" hangingPunct="0">
              <a:spcBef>
                <a:spcPct val="0"/>
              </a:spcBef>
              <a:spcAft>
                <a:spcPct val="0"/>
              </a:spcAft>
              <a:defRPr sz="2200">
                <a:solidFill>
                  <a:schemeClr val="tx1"/>
                </a:solidFill>
                <a:latin typeface="Verdana" pitchFamily="34" charset="0"/>
              </a:defRPr>
            </a:lvl9pPr>
          </a:lstStyle>
          <a:p>
            <a:fld id="{01040416-C0D3-4D5F-924B-EBDDFB10C989}" type="slidenum">
              <a:rPr lang="en-US" altLang="zh-TW" sz="1200" smtClean="0"/>
              <a:pPr/>
              <a:t>8</a:t>
            </a:fld>
            <a:endParaRPr lang="en-US" altLang="zh-TW" sz="1200" smtClean="0"/>
          </a:p>
        </p:txBody>
      </p:sp>
      <p:sp>
        <p:nvSpPr>
          <p:cNvPr id="57347" name="Rectangle 2"/>
          <p:cNvSpPr>
            <a:spLocks noGrp="1" noRot="1" noChangeAspect="1" noChangeArrowheads="1" noTextEdit="1"/>
          </p:cNvSpPr>
          <p:nvPr>
            <p:ph type="sldImg"/>
          </p:nvPr>
        </p:nvSpPr>
        <p:spPr>
          <a:xfrm>
            <a:off x="1143000" y="685800"/>
            <a:ext cx="4572000" cy="3429000"/>
          </a:xfrm>
          <a:ln/>
        </p:spPr>
      </p:sp>
      <p:sp>
        <p:nvSpPr>
          <p:cNvPr id="57348" name="Rectangle 3"/>
          <p:cNvSpPr>
            <a:spLocks noGrp="1" noChangeArrowheads="1"/>
          </p:cNvSpPr>
          <p:nvPr>
            <p:ph type="body" idx="1"/>
          </p:nvPr>
        </p:nvSpPr>
        <p:spPr>
          <a:noFill/>
        </p:spPr>
        <p:txBody>
          <a:bodyPr/>
          <a:lstStyle/>
          <a:p>
            <a:pPr eaLnBrk="1" hangingPunct="1">
              <a:lnSpc>
                <a:spcPct val="90000"/>
              </a:lnSpc>
            </a:pPr>
            <a:r>
              <a:rPr lang="en-US" altLang="zh-TW" sz="1200" b="1" smtClean="0"/>
              <a:t>Relation to Text</a:t>
            </a:r>
          </a:p>
          <a:p>
            <a:pPr eaLnBrk="1" hangingPunct="1">
              <a:lnSpc>
                <a:spcPct val="90000"/>
              </a:lnSpc>
            </a:pPr>
            <a:r>
              <a:rPr lang="en-US" altLang="zh-TW" sz="1200" smtClean="0"/>
              <a:t>This slide relates to page 111 of the text and Figure 4-1.</a:t>
            </a:r>
          </a:p>
          <a:p>
            <a:pPr eaLnBrk="1" hangingPunct="1">
              <a:lnSpc>
                <a:spcPct val="90000"/>
              </a:lnSpc>
            </a:pPr>
            <a:r>
              <a:rPr lang="en-US" altLang="zh-TW" sz="1200" b="1" smtClean="0"/>
              <a:t>Summary Overview</a:t>
            </a:r>
          </a:p>
          <a:p>
            <a:pPr eaLnBrk="1" hangingPunct="1">
              <a:lnSpc>
                <a:spcPct val="90000"/>
              </a:lnSpc>
            </a:pPr>
            <a:r>
              <a:rPr lang="en-US" altLang="zh-TW" sz="1200" smtClean="0"/>
              <a:t>This slide introduces the consumer decision making process and the relevant internal psychological processes that occur during each stage of the process. </a:t>
            </a:r>
          </a:p>
          <a:p>
            <a:pPr eaLnBrk="1" hangingPunct="1">
              <a:lnSpc>
                <a:spcPct val="90000"/>
              </a:lnSpc>
            </a:pPr>
            <a:r>
              <a:rPr lang="en-US" altLang="zh-TW" sz="1200" b="1" smtClean="0"/>
              <a:t>Use of this Slide</a:t>
            </a:r>
          </a:p>
          <a:p>
            <a:pPr eaLnBrk="1" hangingPunct="1">
              <a:lnSpc>
                <a:spcPct val="90000"/>
              </a:lnSpc>
            </a:pPr>
            <a:r>
              <a:rPr lang="en-US" altLang="zh-TW" sz="1200" smtClean="0"/>
              <a:t>Use this slide to point out the stages in the </a:t>
            </a:r>
            <a:r>
              <a:rPr lang="en-US" altLang="zh-TW" sz="1200" b="1" smtClean="0"/>
              <a:t>consumer decision-making</a:t>
            </a:r>
            <a:r>
              <a:rPr lang="en-US" altLang="zh-TW" sz="1200" smtClean="0"/>
              <a:t> process and the relevant internal psychological processes that relate to each:</a:t>
            </a:r>
          </a:p>
          <a:p>
            <a:pPr lvl="1" eaLnBrk="1" hangingPunct="1">
              <a:lnSpc>
                <a:spcPct val="90000"/>
              </a:lnSpc>
            </a:pPr>
            <a:r>
              <a:rPr lang="en-US" altLang="zh-TW" sz="1200" smtClean="0"/>
              <a:t>Problem recognition… consumer perceives a problem, need, or want and becomes motivated to solve or satisfy it</a:t>
            </a:r>
          </a:p>
          <a:p>
            <a:pPr lvl="1" eaLnBrk="1" hangingPunct="1">
              <a:lnSpc>
                <a:spcPct val="90000"/>
              </a:lnSpc>
            </a:pPr>
            <a:r>
              <a:rPr lang="en-US" altLang="zh-TW" sz="1200" smtClean="0"/>
              <a:t>Information search… looking for information needed to make a decision</a:t>
            </a:r>
          </a:p>
          <a:p>
            <a:pPr lvl="1" eaLnBrk="1" hangingPunct="1">
              <a:lnSpc>
                <a:spcPct val="90000"/>
              </a:lnSpc>
            </a:pPr>
            <a:r>
              <a:rPr lang="en-US" altLang="zh-TW" sz="1200" smtClean="0"/>
              <a:t>Alternative evaluation… considering other brands or alternatives </a:t>
            </a:r>
          </a:p>
          <a:p>
            <a:pPr lvl="1" eaLnBrk="1" hangingPunct="1">
              <a:lnSpc>
                <a:spcPct val="90000"/>
              </a:lnSpc>
            </a:pPr>
            <a:r>
              <a:rPr lang="en-US" altLang="zh-TW" sz="1200" smtClean="0"/>
              <a:t>Purchase decision… actual purchase of the product or service</a:t>
            </a:r>
          </a:p>
          <a:p>
            <a:pPr lvl="1" eaLnBrk="1" hangingPunct="1">
              <a:lnSpc>
                <a:spcPct val="90000"/>
              </a:lnSpc>
            </a:pPr>
            <a:r>
              <a:rPr lang="en-US" altLang="zh-TW" sz="1200" smtClean="0"/>
              <a:t>Post-purchase evaluation… compares level of performance with expectations; it results in consumer becoming satisfied or dissatisfied</a:t>
            </a:r>
          </a:p>
          <a:p>
            <a:pPr eaLnBrk="1" hangingPunct="1">
              <a:lnSpc>
                <a:spcPct val="90000"/>
              </a:lnSpc>
            </a:pPr>
            <a:r>
              <a:rPr lang="en-US" altLang="zh-TW" sz="1200" smtClean="0"/>
              <a:t>Also included in this slide are the internal</a:t>
            </a:r>
            <a:r>
              <a:rPr lang="en-US" altLang="zh-TW" sz="1200" b="1" smtClean="0"/>
              <a:t> psychological</a:t>
            </a:r>
            <a:r>
              <a:rPr lang="en-US" altLang="zh-TW" sz="1200" smtClean="0"/>
              <a:t> </a:t>
            </a:r>
            <a:r>
              <a:rPr lang="en-US" altLang="zh-TW" sz="1200" b="1" smtClean="0"/>
              <a:t>processes</a:t>
            </a:r>
            <a:r>
              <a:rPr lang="en-US" altLang="zh-TW" sz="1200" smtClean="0"/>
              <a:t> that occur at each stage of the decision process:</a:t>
            </a:r>
          </a:p>
          <a:p>
            <a:pPr lvl="1" eaLnBrk="1" hangingPunct="1">
              <a:lnSpc>
                <a:spcPct val="90000"/>
              </a:lnSpc>
            </a:pPr>
            <a:r>
              <a:rPr lang="en-US" altLang="zh-TW" sz="1200" smtClean="0"/>
              <a:t>Motivation… factors that compel a consumer to take a particular action</a:t>
            </a:r>
          </a:p>
          <a:p>
            <a:pPr lvl="1" eaLnBrk="1" hangingPunct="1">
              <a:lnSpc>
                <a:spcPct val="90000"/>
              </a:lnSpc>
            </a:pPr>
            <a:r>
              <a:rPr lang="en-US" altLang="zh-TW" sz="1200" smtClean="0"/>
              <a:t>Perception… the process by which consumers receive, select, organize, and interpret information to create a meaningful picture</a:t>
            </a:r>
          </a:p>
          <a:p>
            <a:pPr lvl="1" eaLnBrk="1" hangingPunct="1">
              <a:lnSpc>
                <a:spcPct val="90000"/>
              </a:lnSpc>
            </a:pPr>
            <a:r>
              <a:rPr lang="en-US" altLang="zh-TW" sz="1200" smtClean="0"/>
              <a:t>Attitude formation… overall feeling toward, or evaluation of, an object</a:t>
            </a:r>
          </a:p>
          <a:p>
            <a:pPr lvl="1" eaLnBrk="1" hangingPunct="1">
              <a:lnSpc>
                <a:spcPct val="90000"/>
              </a:lnSpc>
            </a:pPr>
            <a:r>
              <a:rPr lang="en-US" altLang="zh-TW" sz="1200" smtClean="0"/>
              <a:t>Integration… the way product knowledge, meanings, and beliefs are combined to evaluate two or more alternatives</a:t>
            </a:r>
          </a:p>
          <a:p>
            <a:pPr lvl="1" eaLnBrk="1" hangingPunct="1">
              <a:lnSpc>
                <a:spcPct val="90000"/>
              </a:lnSpc>
            </a:pPr>
            <a:r>
              <a:rPr lang="en-US" altLang="zh-TW" sz="1200" smtClean="0"/>
              <a:t>Learning… process by which individuals acquire the purchase and consumption knowledge they apply to future related behavior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eaLnBrk="0" hangingPunct="0">
              <a:spcBef>
                <a:spcPct val="30000"/>
              </a:spcBef>
              <a:defRPr kumimoji="1" sz="1200">
                <a:solidFill>
                  <a:schemeClr val="tx1"/>
                </a:solidFill>
                <a:latin typeface="Arial" charset="0"/>
                <a:ea typeface="新細明體" pitchFamily="18" charset="-120"/>
              </a:defRPr>
            </a:lvl1pPr>
            <a:lvl2pPr marL="742950" indent="-285750" eaLnBrk="0" hangingPunct="0">
              <a:spcBef>
                <a:spcPct val="30000"/>
              </a:spcBef>
              <a:defRPr kumimoji="1" sz="1200">
                <a:solidFill>
                  <a:schemeClr val="tx1"/>
                </a:solidFill>
                <a:latin typeface="Arial" charset="0"/>
                <a:ea typeface="新細明體" pitchFamily="18" charset="-120"/>
              </a:defRPr>
            </a:lvl2pPr>
            <a:lvl3pPr marL="1143000" indent="-228600" eaLnBrk="0" hangingPunct="0">
              <a:spcBef>
                <a:spcPct val="30000"/>
              </a:spcBef>
              <a:defRPr kumimoji="1" sz="1200">
                <a:solidFill>
                  <a:schemeClr val="tx1"/>
                </a:solidFill>
                <a:latin typeface="Arial" charset="0"/>
                <a:ea typeface="新細明體" pitchFamily="18" charset="-120"/>
              </a:defRPr>
            </a:lvl3pPr>
            <a:lvl4pPr marL="1600200" indent="-228600" eaLnBrk="0" hangingPunct="0">
              <a:spcBef>
                <a:spcPct val="30000"/>
              </a:spcBef>
              <a:defRPr kumimoji="1" sz="1200">
                <a:solidFill>
                  <a:schemeClr val="tx1"/>
                </a:solidFill>
                <a:latin typeface="Arial" charset="0"/>
                <a:ea typeface="新細明體" pitchFamily="18" charset="-120"/>
              </a:defRPr>
            </a:lvl4pPr>
            <a:lvl5pPr marL="2057400" indent="-228600" eaLnBrk="0" hangingPunct="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eaLnBrk="1" hangingPunct="1">
              <a:spcBef>
                <a:spcPct val="0"/>
              </a:spcBef>
            </a:pPr>
            <a:fld id="{B08526A8-7662-4109-8F85-D2E4CC325DEA}" type="slidenum">
              <a:rPr lang="zh-TW" altLang="en-US" smtClean="0"/>
              <a:pPr eaLnBrk="1" hangingPunct="1">
                <a:spcBef>
                  <a:spcPct val="0"/>
                </a:spcBef>
              </a:pPr>
              <a:t>64</a:t>
            </a:fld>
            <a:endParaRPr lang="en-US" altLang="zh-TW" smtClean="0"/>
          </a:p>
        </p:txBody>
      </p:sp>
      <p:sp>
        <p:nvSpPr>
          <p:cNvPr id="117763" name="Rectangle 2"/>
          <p:cNvSpPr>
            <a:spLocks noGrp="1" noRot="1" noChangeAspect="1" noChangeArrowheads="1" noTextEdit="1"/>
          </p:cNvSpPr>
          <p:nvPr>
            <p:ph type="sldImg"/>
          </p:nvPr>
        </p:nvSpPr>
        <p:spPr>
          <a:xfrm>
            <a:off x="1143000" y="685800"/>
            <a:ext cx="4572000" cy="3429000"/>
          </a:xfrm>
          <a:ln/>
        </p:spPr>
      </p:sp>
      <p:sp>
        <p:nvSpPr>
          <p:cNvPr id="117764" name="Rectangle 3"/>
          <p:cNvSpPr>
            <a:spLocks noGrp="1" noChangeArrowheads="1"/>
          </p:cNvSpPr>
          <p:nvPr>
            <p:ph type="body" idx="1"/>
          </p:nvPr>
        </p:nvSpPr>
        <p:spPr>
          <a:noFill/>
        </p:spPr>
        <p:txBody>
          <a:bodyPr/>
          <a:lstStyle/>
          <a:p>
            <a:r>
              <a:rPr lang="en-US" altLang="zh-TW" b="1" smtClean="0">
                <a:cs typeface="Times New Roman" pitchFamily="18" charset="0"/>
              </a:rPr>
              <a:t>Relation to text</a:t>
            </a:r>
            <a:endParaRPr lang="en-US" altLang="zh-TW" smtClean="0">
              <a:cs typeface="Times New Roman" pitchFamily="18" charset="0"/>
            </a:endParaRPr>
          </a:p>
          <a:p>
            <a:r>
              <a:rPr lang="en-US" altLang="zh-TW" smtClean="0">
                <a:cs typeface="Times New Roman" pitchFamily="18" charset="0"/>
              </a:rPr>
              <a:t>This slide relates to material on pp. 462-463 and Figure 14-3 of the text.</a:t>
            </a:r>
          </a:p>
          <a:p>
            <a:r>
              <a:rPr lang="en-US" altLang="zh-TW" b="1" smtClean="0">
                <a:cs typeface="Times New Roman" pitchFamily="18" charset="0"/>
              </a:rPr>
              <a:t>Summary Overview</a:t>
            </a:r>
          </a:p>
          <a:p>
            <a:r>
              <a:rPr lang="en-US" altLang="zh-TW" smtClean="0">
                <a:cs typeface="Times New Roman" pitchFamily="18" charset="0"/>
              </a:rPr>
              <a:t>This slide shows the types of information that would be included in a business-to-business database. This information includes contact information, information on decision makers, information about the business, and past purchase behavior. </a:t>
            </a:r>
          </a:p>
          <a:p>
            <a:r>
              <a:rPr lang="en-US" altLang="zh-TW" b="1" smtClean="0">
                <a:cs typeface="Times New Roman" pitchFamily="18" charset="0"/>
              </a:rPr>
              <a:t>Use of this slide</a:t>
            </a:r>
          </a:p>
          <a:p>
            <a:r>
              <a:rPr lang="en-US" altLang="zh-TW" smtClean="0">
                <a:cs typeface="Times New Roman" pitchFamily="18" charset="0"/>
              </a:rPr>
              <a:t>This slide can be used to show the type of information typically stored in a business-to-business database.  </a:t>
            </a:r>
          </a:p>
          <a:p>
            <a:endParaRPr lang="en-US" altLang="zh-TW" smtClean="0">
              <a:cs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a:defRPr sz="2200">
                <a:solidFill>
                  <a:schemeClr val="tx1"/>
                </a:solidFill>
                <a:latin typeface="Verdana" pitchFamily="34" charset="0"/>
              </a:defRPr>
            </a:lvl1pPr>
            <a:lvl2pPr marL="742950" indent="-285750">
              <a:defRPr sz="2200">
                <a:solidFill>
                  <a:schemeClr val="tx1"/>
                </a:solidFill>
                <a:latin typeface="Verdana" pitchFamily="34" charset="0"/>
              </a:defRPr>
            </a:lvl2pPr>
            <a:lvl3pPr marL="1143000" indent="-228600">
              <a:defRPr sz="2200">
                <a:solidFill>
                  <a:schemeClr val="tx1"/>
                </a:solidFill>
                <a:latin typeface="Verdana" pitchFamily="34" charset="0"/>
              </a:defRPr>
            </a:lvl3pPr>
            <a:lvl4pPr marL="1600200" indent="-228600">
              <a:defRPr sz="2200">
                <a:solidFill>
                  <a:schemeClr val="tx1"/>
                </a:solidFill>
                <a:latin typeface="Verdana" pitchFamily="34" charset="0"/>
              </a:defRPr>
            </a:lvl4pPr>
            <a:lvl5pPr marL="2057400" indent="-228600">
              <a:defRPr sz="2200">
                <a:solidFill>
                  <a:schemeClr val="tx1"/>
                </a:solidFill>
                <a:latin typeface="Verdana" pitchFamily="34" charset="0"/>
              </a:defRPr>
            </a:lvl5pPr>
            <a:lvl6pPr marL="2514600" indent="-228600" algn="ctr" eaLnBrk="0" fontAlgn="base" hangingPunct="0">
              <a:spcBef>
                <a:spcPct val="0"/>
              </a:spcBef>
              <a:spcAft>
                <a:spcPct val="0"/>
              </a:spcAft>
              <a:defRPr sz="2200">
                <a:solidFill>
                  <a:schemeClr val="tx1"/>
                </a:solidFill>
                <a:latin typeface="Verdana" pitchFamily="34" charset="0"/>
              </a:defRPr>
            </a:lvl6pPr>
            <a:lvl7pPr marL="2971800" indent="-228600" algn="ctr" eaLnBrk="0" fontAlgn="base" hangingPunct="0">
              <a:spcBef>
                <a:spcPct val="0"/>
              </a:spcBef>
              <a:spcAft>
                <a:spcPct val="0"/>
              </a:spcAft>
              <a:defRPr sz="2200">
                <a:solidFill>
                  <a:schemeClr val="tx1"/>
                </a:solidFill>
                <a:latin typeface="Verdana" pitchFamily="34" charset="0"/>
              </a:defRPr>
            </a:lvl7pPr>
            <a:lvl8pPr marL="3429000" indent="-228600" algn="ctr" eaLnBrk="0" fontAlgn="base" hangingPunct="0">
              <a:spcBef>
                <a:spcPct val="0"/>
              </a:spcBef>
              <a:spcAft>
                <a:spcPct val="0"/>
              </a:spcAft>
              <a:defRPr sz="2200">
                <a:solidFill>
                  <a:schemeClr val="tx1"/>
                </a:solidFill>
                <a:latin typeface="Verdana" pitchFamily="34" charset="0"/>
              </a:defRPr>
            </a:lvl8pPr>
            <a:lvl9pPr marL="3886200" indent="-228600" algn="ctr" eaLnBrk="0" fontAlgn="base" hangingPunct="0">
              <a:spcBef>
                <a:spcPct val="0"/>
              </a:spcBef>
              <a:spcAft>
                <a:spcPct val="0"/>
              </a:spcAft>
              <a:defRPr sz="2200">
                <a:solidFill>
                  <a:schemeClr val="tx1"/>
                </a:solidFill>
                <a:latin typeface="Verdana" pitchFamily="34" charset="0"/>
              </a:defRPr>
            </a:lvl9pPr>
          </a:lstStyle>
          <a:p>
            <a:fld id="{725106CB-42D3-4DC5-966A-017CF6BB92E0}" type="slidenum">
              <a:rPr lang="en-US" altLang="zh-TW" sz="1200" smtClean="0"/>
              <a:pPr/>
              <a:t>10</a:t>
            </a:fld>
            <a:endParaRPr lang="en-US" altLang="zh-TW" sz="1200"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r>
              <a:rPr lang="en-US" altLang="zh-TW" b="1" smtClean="0"/>
              <a:t>Relation to Text</a:t>
            </a:r>
          </a:p>
          <a:p>
            <a:pPr eaLnBrk="1" hangingPunct="1"/>
            <a:r>
              <a:rPr lang="en-US" altLang="zh-TW" smtClean="0"/>
              <a:t>This slide relates to pages 113-114 of the text and Figure 4-2.</a:t>
            </a:r>
          </a:p>
          <a:p>
            <a:pPr eaLnBrk="1" hangingPunct="1"/>
            <a:r>
              <a:rPr lang="en-US" altLang="zh-TW" b="1" smtClean="0"/>
              <a:t>Summary Overview</a:t>
            </a:r>
          </a:p>
          <a:p>
            <a:pPr eaLnBrk="1" hangingPunct="1"/>
            <a:r>
              <a:rPr lang="en-US" altLang="zh-TW" smtClean="0"/>
              <a:t>This slide presents Maslow’s Hierarchy of Needs.</a:t>
            </a:r>
          </a:p>
          <a:p>
            <a:pPr eaLnBrk="1" hangingPunct="1"/>
            <a:r>
              <a:rPr lang="en-US" altLang="zh-TW" b="1" smtClean="0"/>
              <a:t>Use of this Slide</a:t>
            </a:r>
          </a:p>
          <a:p>
            <a:pPr eaLnBrk="1" hangingPunct="1"/>
            <a:r>
              <a:rPr lang="en-US" altLang="zh-TW" smtClean="0"/>
              <a:t>Use this slide to help students better understand the reasons underlying consumer purchase behavior. Marketers devote considerable attention to examining </a:t>
            </a:r>
            <a:r>
              <a:rPr lang="en-US" altLang="zh-TW" b="1" smtClean="0"/>
              <a:t>motives, </a:t>
            </a:r>
            <a:r>
              <a:rPr lang="en-US" altLang="zh-TW" smtClean="0"/>
              <a:t>which are factors that compel a consumer to take a particular action. Maslow’s </a:t>
            </a:r>
            <a:r>
              <a:rPr lang="en-US" altLang="zh-TW" b="1" smtClean="0"/>
              <a:t>Hierarchy of Needs</a:t>
            </a:r>
            <a:r>
              <a:rPr lang="en-US" altLang="zh-TW" smtClean="0"/>
              <a:t> theory suggests five basic levels of human needs, arranged in a hierarchy based on their importance.  </a:t>
            </a:r>
          </a:p>
          <a:p>
            <a:pPr lvl="1" eaLnBrk="1" hangingPunct="1"/>
            <a:r>
              <a:rPr lang="en-US" altLang="zh-TW" smtClean="0"/>
              <a:t>Lower-level needs are an ongoing source of motivation for consumer purchase behavior</a:t>
            </a:r>
          </a:p>
          <a:p>
            <a:pPr lvl="1" eaLnBrk="1" hangingPunct="1"/>
            <a:r>
              <a:rPr lang="en-US" altLang="zh-TW" smtClean="0"/>
              <a:t>People are unlikely to move through the needs hierarchy in a stair-step manner.</a:t>
            </a:r>
          </a:p>
          <a:p>
            <a:pPr lvl="1" eaLnBrk="1" hangingPunct="1"/>
            <a:r>
              <a:rPr lang="en-US" altLang="zh-TW" smtClean="0"/>
              <a:t>Because basic, lower-level needs are met in most developed countries, marketers often target consumers’ higher-level needs in order to sell products.</a:t>
            </a:r>
          </a:p>
          <a:p>
            <a:pPr lvl="1" eaLnBrk="1" hangingPunct="1"/>
            <a:r>
              <a:rPr lang="en-US" altLang="zh-TW" smtClean="0"/>
              <a:t>Advertising can be used to show how a brand can fulfill these needs.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投影片圖像版面配置區 1"/>
          <p:cNvSpPr>
            <a:spLocks noGrp="1" noRot="1" noChangeAspect="1" noTextEdit="1"/>
          </p:cNvSpPr>
          <p:nvPr>
            <p:ph type="sldImg"/>
          </p:nvPr>
        </p:nvSpPr>
        <p:spPr>
          <a:xfrm>
            <a:off x="1143000" y="685800"/>
            <a:ext cx="4572000" cy="3429000"/>
          </a:xfrm>
          <a:ln/>
        </p:spPr>
      </p:sp>
      <p:sp>
        <p:nvSpPr>
          <p:cNvPr id="113667" name="備忘稿版面配置區 2"/>
          <p:cNvSpPr>
            <a:spLocks noGrp="1"/>
          </p:cNvSpPr>
          <p:nvPr>
            <p:ph type="body" idx="1"/>
          </p:nvPr>
        </p:nvSpPr>
        <p:spPr>
          <a:noFill/>
        </p:spPr>
        <p:txBody>
          <a:bodyPr/>
          <a:lstStyle/>
          <a:p>
            <a:pPr eaLnBrk="1" hangingPunct="1"/>
            <a:endParaRPr lang="zh-TW" altLang="en-US" smtClean="0"/>
          </a:p>
        </p:txBody>
      </p:sp>
      <p:sp>
        <p:nvSpPr>
          <p:cNvPr id="113668" name="投影片編號版面配置區 3"/>
          <p:cNvSpPr>
            <a:spLocks noGrp="1"/>
          </p:cNvSpPr>
          <p:nvPr>
            <p:ph type="sldNum" sz="quarter" idx="5"/>
          </p:nvPr>
        </p:nvSpPr>
        <p:spPr>
          <a:noFill/>
        </p:spPr>
        <p:txBody>
          <a:bodyPr/>
          <a:lstStyle>
            <a:lvl1pPr eaLnBrk="0" hangingPunct="0">
              <a:spcBef>
                <a:spcPct val="30000"/>
              </a:spcBef>
              <a:defRPr kumimoji="1" sz="1200">
                <a:solidFill>
                  <a:schemeClr val="tx1"/>
                </a:solidFill>
                <a:latin typeface="Arial" charset="0"/>
                <a:ea typeface="新細明體" pitchFamily="18" charset="-120"/>
              </a:defRPr>
            </a:lvl1pPr>
            <a:lvl2pPr marL="742950" indent="-285750" eaLnBrk="0" hangingPunct="0">
              <a:spcBef>
                <a:spcPct val="30000"/>
              </a:spcBef>
              <a:defRPr kumimoji="1" sz="1200">
                <a:solidFill>
                  <a:schemeClr val="tx1"/>
                </a:solidFill>
                <a:latin typeface="Arial" charset="0"/>
                <a:ea typeface="新細明體" pitchFamily="18" charset="-120"/>
              </a:defRPr>
            </a:lvl2pPr>
            <a:lvl3pPr marL="1143000" indent="-228600" eaLnBrk="0" hangingPunct="0">
              <a:spcBef>
                <a:spcPct val="30000"/>
              </a:spcBef>
              <a:defRPr kumimoji="1" sz="1200">
                <a:solidFill>
                  <a:schemeClr val="tx1"/>
                </a:solidFill>
                <a:latin typeface="Arial" charset="0"/>
                <a:ea typeface="新細明體" pitchFamily="18" charset="-120"/>
              </a:defRPr>
            </a:lvl3pPr>
            <a:lvl4pPr marL="1600200" indent="-228600" eaLnBrk="0" hangingPunct="0">
              <a:spcBef>
                <a:spcPct val="30000"/>
              </a:spcBef>
              <a:defRPr kumimoji="1" sz="1200">
                <a:solidFill>
                  <a:schemeClr val="tx1"/>
                </a:solidFill>
                <a:latin typeface="Arial" charset="0"/>
                <a:ea typeface="新細明體" pitchFamily="18" charset="-120"/>
              </a:defRPr>
            </a:lvl4pPr>
            <a:lvl5pPr marL="2057400" indent="-228600" eaLnBrk="0" hangingPunct="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eaLnBrk="1" hangingPunct="1">
              <a:spcBef>
                <a:spcPct val="0"/>
              </a:spcBef>
            </a:pPr>
            <a:fld id="{0C83B706-9AA4-4DAC-B9FD-EEA1B3D12E8E}" type="slidenum">
              <a:rPr lang="en-US" altLang="zh-TW" smtClean="0"/>
              <a:pPr eaLnBrk="1" hangingPunct="1">
                <a:spcBef>
                  <a:spcPct val="0"/>
                </a:spcBef>
              </a:pPr>
              <a:t>13</a:t>
            </a:fld>
            <a:endParaRPr lang="en-US" altLang="zh-TW"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2200">
                <a:solidFill>
                  <a:schemeClr val="tx1"/>
                </a:solidFill>
                <a:latin typeface="Verdana" pitchFamily="34" charset="0"/>
              </a:defRPr>
            </a:lvl1pPr>
            <a:lvl2pPr marL="742950" indent="-285750">
              <a:defRPr sz="2200">
                <a:solidFill>
                  <a:schemeClr val="tx1"/>
                </a:solidFill>
                <a:latin typeface="Verdana" pitchFamily="34" charset="0"/>
              </a:defRPr>
            </a:lvl2pPr>
            <a:lvl3pPr marL="1143000" indent="-228600">
              <a:defRPr sz="2200">
                <a:solidFill>
                  <a:schemeClr val="tx1"/>
                </a:solidFill>
                <a:latin typeface="Verdana" pitchFamily="34" charset="0"/>
              </a:defRPr>
            </a:lvl3pPr>
            <a:lvl4pPr marL="1600200" indent="-228600">
              <a:defRPr sz="2200">
                <a:solidFill>
                  <a:schemeClr val="tx1"/>
                </a:solidFill>
                <a:latin typeface="Verdana" pitchFamily="34" charset="0"/>
              </a:defRPr>
            </a:lvl4pPr>
            <a:lvl5pPr marL="2057400" indent="-228600">
              <a:defRPr sz="2200">
                <a:solidFill>
                  <a:schemeClr val="tx1"/>
                </a:solidFill>
                <a:latin typeface="Verdana" pitchFamily="34" charset="0"/>
              </a:defRPr>
            </a:lvl5pPr>
            <a:lvl6pPr marL="2514600" indent="-228600" algn="ctr" eaLnBrk="0" fontAlgn="base" hangingPunct="0">
              <a:spcBef>
                <a:spcPct val="0"/>
              </a:spcBef>
              <a:spcAft>
                <a:spcPct val="0"/>
              </a:spcAft>
              <a:defRPr sz="2200">
                <a:solidFill>
                  <a:schemeClr val="tx1"/>
                </a:solidFill>
                <a:latin typeface="Verdana" pitchFamily="34" charset="0"/>
              </a:defRPr>
            </a:lvl6pPr>
            <a:lvl7pPr marL="2971800" indent="-228600" algn="ctr" eaLnBrk="0" fontAlgn="base" hangingPunct="0">
              <a:spcBef>
                <a:spcPct val="0"/>
              </a:spcBef>
              <a:spcAft>
                <a:spcPct val="0"/>
              </a:spcAft>
              <a:defRPr sz="2200">
                <a:solidFill>
                  <a:schemeClr val="tx1"/>
                </a:solidFill>
                <a:latin typeface="Verdana" pitchFamily="34" charset="0"/>
              </a:defRPr>
            </a:lvl7pPr>
            <a:lvl8pPr marL="3429000" indent="-228600" algn="ctr" eaLnBrk="0" fontAlgn="base" hangingPunct="0">
              <a:spcBef>
                <a:spcPct val="0"/>
              </a:spcBef>
              <a:spcAft>
                <a:spcPct val="0"/>
              </a:spcAft>
              <a:defRPr sz="2200">
                <a:solidFill>
                  <a:schemeClr val="tx1"/>
                </a:solidFill>
                <a:latin typeface="Verdana" pitchFamily="34" charset="0"/>
              </a:defRPr>
            </a:lvl8pPr>
            <a:lvl9pPr marL="3886200" indent="-228600" algn="ctr" eaLnBrk="0" fontAlgn="base" hangingPunct="0">
              <a:spcBef>
                <a:spcPct val="0"/>
              </a:spcBef>
              <a:spcAft>
                <a:spcPct val="0"/>
              </a:spcAft>
              <a:defRPr sz="2200">
                <a:solidFill>
                  <a:schemeClr val="tx1"/>
                </a:solidFill>
                <a:latin typeface="Verdana" pitchFamily="34" charset="0"/>
              </a:defRPr>
            </a:lvl9pPr>
          </a:lstStyle>
          <a:p>
            <a:fld id="{74E52867-1E14-4153-B90E-9FB8E6D0F89D}" type="slidenum">
              <a:rPr lang="en-US" altLang="zh-TW" sz="1200" smtClean="0"/>
              <a:pPr/>
              <a:t>44</a:t>
            </a:fld>
            <a:endParaRPr lang="en-US" altLang="zh-TW" sz="1200" smtClean="0"/>
          </a:p>
        </p:txBody>
      </p:sp>
      <p:sp>
        <p:nvSpPr>
          <p:cNvPr id="69635" name="Rectangle 2"/>
          <p:cNvSpPr>
            <a:spLocks noGrp="1" noRot="1" noChangeAspect="1" noChangeArrowheads="1" noTextEdit="1"/>
          </p:cNvSpPr>
          <p:nvPr>
            <p:ph type="sldImg"/>
          </p:nvPr>
        </p:nvSpPr>
        <p:spPr>
          <a:xfrm>
            <a:off x="1143000" y="685800"/>
            <a:ext cx="4572000" cy="3429000"/>
          </a:xfrm>
          <a:ln/>
        </p:spPr>
      </p:sp>
      <p:sp>
        <p:nvSpPr>
          <p:cNvPr id="69636" name="Rectangle 3"/>
          <p:cNvSpPr>
            <a:spLocks noGrp="1" noChangeArrowheads="1"/>
          </p:cNvSpPr>
          <p:nvPr>
            <p:ph type="body" idx="1"/>
          </p:nvPr>
        </p:nvSpPr>
        <p:spPr>
          <a:noFill/>
        </p:spPr>
        <p:txBody>
          <a:bodyPr/>
          <a:lstStyle/>
          <a:p>
            <a:pPr eaLnBrk="1" hangingPunct="1"/>
            <a:r>
              <a:rPr lang="en-US" altLang="zh-TW" b="1" dirty="0" smtClean="0"/>
              <a:t>Relation to Text</a:t>
            </a:r>
            <a:r>
              <a:rPr lang="en-US" altLang="zh-TW" dirty="0" smtClean="0"/>
              <a:t/>
            </a:r>
            <a:br>
              <a:rPr lang="en-US" altLang="zh-TW" dirty="0" smtClean="0"/>
            </a:br>
            <a:r>
              <a:rPr lang="en-US" altLang="zh-TW" dirty="0" smtClean="0"/>
              <a:t>This slide relates page 118 of the text.</a:t>
            </a:r>
            <a:endParaRPr lang="en-US" altLang="zh-TW" b="1" dirty="0" smtClean="0"/>
          </a:p>
          <a:p>
            <a:pPr eaLnBrk="1" hangingPunct="1"/>
            <a:r>
              <a:rPr lang="en-US" altLang="zh-TW" b="1" dirty="0" smtClean="0"/>
              <a:t>Summary Overview</a:t>
            </a:r>
            <a:br>
              <a:rPr lang="en-US" altLang="zh-TW" b="1" dirty="0" smtClean="0"/>
            </a:br>
            <a:r>
              <a:rPr lang="en-US" altLang="zh-TW" dirty="0" smtClean="0"/>
              <a:t>This slide presents the definition of a “sensation.”  </a:t>
            </a:r>
          </a:p>
          <a:p>
            <a:pPr eaLnBrk="1" hangingPunct="1"/>
            <a:r>
              <a:rPr lang="en-US" altLang="zh-TW" b="1" dirty="0" smtClean="0"/>
              <a:t>Use of this Slide</a:t>
            </a:r>
            <a:br>
              <a:rPr lang="en-US" altLang="zh-TW" b="1" dirty="0" smtClean="0"/>
            </a:br>
            <a:r>
              <a:rPr lang="en-US" altLang="zh-TW" dirty="0" smtClean="0"/>
              <a:t>Use this slide to point out that it is important for marketers to understand consumers’ physiological reactions to marketing stimuli. For example, the visual elements of an ad or package design must attract consumers’ favorable attention.</a:t>
            </a:r>
          </a:p>
          <a:p>
            <a:pPr eaLnBrk="1" hangingPunct="1"/>
            <a:r>
              <a:rPr lang="en-US" altLang="zh-TW" dirty="0" smtClean="0"/>
              <a:t>Marketers sometimes increase the level of sensory input so their messages get noticed. A common way to do this is with the use of scent strips.</a:t>
            </a:r>
            <a:endParaRPr lang="en-US" altLang="zh-TW" b="1"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2200">
                <a:solidFill>
                  <a:schemeClr val="tx1"/>
                </a:solidFill>
                <a:latin typeface="Verdana" pitchFamily="34" charset="0"/>
              </a:defRPr>
            </a:lvl1pPr>
            <a:lvl2pPr marL="742950" indent="-285750">
              <a:defRPr sz="2200">
                <a:solidFill>
                  <a:schemeClr val="tx1"/>
                </a:solidFill>
                <a:latin typeface="Verdana" pitchFamily="34" charset="0"/>
              </a:defRPr>
            </a:lvl2pPr>
            <a:lvl3pPr marL="1143000" indent="-228600">
              <a:defRPr sz="2200">
                <a:solidFill>
                  <a:schemeClr val="tx1"/>
                </a:solidFill>
                <a:latin typeface="Verdana" pitchFamily="34" charset="0"/>
              </a:defRPr>
            </a:lvl3pPr>
            <a:lvl4pPr marL="1600200" indent="-228600">
              <a:defRPr sz="2200">
                <a:solidFill>
                  <a:schemeClr val="tx1"/>
                </a:solidFill>
                <a:latin typeface="Verdana" pitchFamily="34" charset="0"/>
              </a:defRPr>
            </a:lvl4pPr>
            <a:lvl5pPr marL="2057400" indent="-228600">
              <a:defRPr sz="2200">
                <a:solidFill>
                  <a:schemeClr val="tx1"/>
                </a:solidFill>
                <a:latin typeface="Verdana" pitchFamily="34" charset="0"/>
              </a:defRPr>
            </a:lvl5pPr>
            <a:lvl6pPr marL="2514600" indent="-228600" algn="ctr" eaLnBrk="0" fontAlgn="base" hangingPunct="0">
              <a:spcBef>
                <a:spcPct val="0"/>
              </a:spcBef>
              <a:spcAft>
                <a:spcPct val="0"/>
              </a:spcAft>
              <a:defRPr sz="2200">
                <a:solidFill>
                  <a:schemeClr val="tx1"/>
                </a:solidFill>
                <a:latin typeface="Verdana" pitchFamily="34" charset="0"/>
              </a:defRPr>
            </a:lvl6pPr>
            <a:lvl7pPr marL="2971800" indent="-228600" algn="ctr" eaLnBrk="0" fontAlgn="base" hangingPunct="0">
              <a:spcBef>
                <a:spcPct val="0"/>
              </a:spcBef>
              <a:spcAft>
                <a:spcPct val="0"/>
              </a:spcAft>
              <a:defRPr sz="2200">
                <a:solidFill>
                  <a:schemeClr val="tx1"/>
                </a:solidFill>
                <a:latin typeface="Verdana" pitchFamily="34" charset="0"/>
              </a:defRPr>
            </a:lvl7pPr>
            <a:lvl8pPr marL="3429000" indent="-228600" algn="ctr" eaLnBrk="0" fontAlgn="base" hangingPunct="0">
              <a:spcBef>
                <a:spcPct val="0"/>
              </a:spcBef>
              <a:spcAft>
                <a:spcPct val="0"/>
              </a:spcAft>
              <a:defRPr sz="2200">
                <a:solidFill>
                  <a:schemeClr val="tx1"/>
                </a:solidFill>
                <a:latin typeface="Verdana" pitchFamily="34" charset="0"/>
              </a:defRPr>
            </a:lvl8pPr>
            <a:lvl9pPr marL="3886200" indent="-228600" algn="ctr" eaLnBrk="0" fontAlgn="base" hangingPunct="0">
              <a:spcBef>
                <a:spcPct val="0"/>
              </a:spcBef>
              <a:spcAft>
                <a:spcPct val="0"/>
              </a:spcAft>
              <a:defRPr sz="2200">
                <a:solidFill>
                  <a:schemeClr val="tx1"/>
                </a:solidFill>
                <a:latin typeface="Verdana" pitchFamily="34" charset="0"/>
              </a:defRPr>
            </a:lvl9pPr>
          </a:lstStyle>
          <a:p>
            <a:fld id="{286FD451-4B8A-4362-95E2-B0EDF5A4E3DF}" type="slidenum">
              <a:rPr lang="en-US" altLang="zh-TW" sz="1200" smtClean="0"/>
              <a:pPr/>
              <a:t>45</a:t>
            </a:fld>
            <a:endParaRPr lang="en-US" altLang="zh-TW" sz="1200" smtClean="0"/>
          </a:p>
        </p:txBody>
      </p:sp>
      <p:sp>
        <p:nvSpPr>
          <p:cNvPr id="70659" name="Rectangle 2"/>
          <p:cNvSpPr>
            <a:spLocks noGrp="1" noRot="1" noChangeAspect="1" noChangeArrowheads="1" noTextEdit="1"/>
          </p:cNvSpPr>
          <p:nvPr>
            <p:ph type="sldImg"/>
          </p:nvPr>
        </p:nvSpPr>
        <p:spPr>
          <a:xfrm>
            <a:off x="1143000" y="685800"/>
            <a:ext cx="4572000" cy="3429000"/>
          </a:xfrm>
          <a:ln/>
        </p:spPr>
      </p:sp>
      <p:sp>
        <p:nvSpPr>
          <p:cNvPr id="70660" name="Rectangle 3"/>
          <p:cNvSpPr>
            <a:spLocks noGrp="1" noChangeArrowheads="1"/>
          </p:cNvSpPr>
          <p:nvPr>
            <p:ph type="body" idx="1"/>
          </p:nvPr>
        </p:nvSpPr>
        <p:spPr>
          <a:noFill/>
        </p:spPr>
        <p:txBody>
          <a:bodyPr/>
          <a:lstStyle/>
          <a:p>
            <a:pPr eaLnBrk="1" hangingPunct="1"/>
            <a:r>
              <a:rPr lang="en-US" altLang="zh-TW" b="1" smtClean="0"/>
              <a:t>Relation to Text</a:t>
            </a:r>
          </a:p>
          <a:p>
            <a:pPr eaLnBrk="1" hangingPunct="1"/>
            <a:r>
              <a:rPr lang="en-US" altLang="zh-TW" smtClean="0"/>
              <a:t>This slide relates to page 118 of the text.</a:t>
            </a:r>
          </a:p>
          <a:p>
            <a:pPr eaLnBrk="1" hangingPunct="1"/>
            <a:r>
              <a:rPr lang="en-US" altLang="zh-TW" b="1" smtClean="0"/>
              <a:t>Summary Overview</a:t>
            </a:r>
          </a:p>
          <a:p>
            <a:pPr eaLnBrk="1" hangingPunct="1"/>
            <a:r>
              <a:rPr lang="en-US" altLang="zh-TW" smtClean="0"/>
              <a:t>This slide shows some of the tactics marketers use to grab the attention of consumers.</a:t>
            </a:r>
          </a:p>
          <a:p>
            <a:pPr eaLnBrk="1" hangingPunct="1"/>
            <a:r>
              <a:rPr lang="en-US" altLang="zh-TW" b="1" smtClean="0"/>
              <a:t>Use of this Slide</a:t>
            </a:r>
          </a:p>
          <a:p>
            <a:pPr eaLnBrk="1" hangingPunct="1"/>
            <a:r>
              <a:rPr lang="en-US" altLang="zh-TW" smtClean="0"/>
              <a:t>Use this slide to discuss various stimuli used by marketers.</a:t>
            </a:r>
          </a:p>
          <a:p>
            <a:pPr lvl="1" eaLnBrk="1" hangingPunct="1"/>
            <a:r>
              <a:rPr lang="en-US" altLang="zh-TW" smtClean="0"/>
              <a:t> Bloomingdale’s New York store sprayed Donna Karan’s new perfume, DKNY, onto the sidewalks in front of the store.</a:t>
            </a:r>
          </a:p>
          <a:p>
            <a:pPr lvl="1" eaLnBrk="1" hangingPunct="1"/>
            <a:r>
              <a:rPr lang="en-US" altLang="zh-TW" smtClean="0"/>
              <a:t>Draft Foods promoted DiGiorno Garlic Bread Pizza with scent strip cards in stores.</a:t>
            </a:r>
          </a:p>
          <a:p>
            <a:pPr lvl="1" eaLnBrk="1" hangingPunct="1"/>
            <a:r>
              <a:rPr lang="en-US" altLang="zh-TW" smtClean="0"/>
              <a:t>Avon uses scent strips for perfumes and bubble bath products in their catalogs.</a:t>
            </a:r>
          </a:p>
          <a:p>
            <a:pPr eaLnBrk="1" hangingPunct="1"/>
            <a:endParaRPr lang="en-US" altLang="zh-TW" smtClean="0"/>
          </a:p>
          <a:p>
            <a:pPr eaLnBrk="1" hangingPunct="1"/>
            <a:r>
              <a:rPr lang="en-US" altLang="zh-TW" b="1" smtClean="0"/>
              <a:t>Note:</a:t>
            </a:r>
            <a:r>
              <a:rPr lang="en-US" altLang="zh-TW" smtClean="0"/>
              <a:t> 86 percent of </a:t>
            </a:r>
            <a:r>
              <a:rPr lang="en-US" altLang="zh-TW" i="1" smtClean="0"/>
              <a:t>Allure</a:t>
            </a:r>
            <a:r>
              <a:rPr lang="en-US" altLang="zh-TW" smtClean="0"/>
              <a:t> magazine readers said they had tried scent strips, with 72 percent saying they purchased the product as a result.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sz="2200">
                <a:solidFill>
                  <a:schemeClr val="tx1"/>
                </a:solidFill>
                <a:latin typeface="Verdana" pitchFamily="34" charset="0"/>
              </a:defRPr>
            </a:lvl1pPr>
            <a:lvl2pPr marL="742950" indent="-285750">
              <a:defRPr sz="2200">
                <a:solidFill>
                  <a:schemeClr val="tx1"/>
                </a:solidFill>
                <a:latin typeface="Verdana" pitchFamily="34" charset="0"/>
              </a:defRPr>
            </a:lvl2pPr>
            <a:lvl3pPr marL="1143000" indent="-228600">
              <a:defRPr sz="2200">
                <a:solidFill>
                  <a:schemeClr val="tx1"/>
                </a:solidFill>
                <a:latin typeface="Verdana" pitchFamily="34" charset="0"/>
              </a:defRPr>
            </a:lvl3pPr>
            <a:lvl4pPr marL="1600200" indent="-228600">
              <a:defRPr sz="2200">
                <a:solidFill>
                  <a:schemeClr val="tx1"/>
                </a:solidFill>
                <a:latin typeface="Verdana" pitchFamily="34" charset="0"/>
              </a:defRPr>
            </a:lvl4pPr>
            <a:lvl5pPr marL="2057400" indent="-228600">
              <a:defRPr sz="2200">
                <a:solidFill>
                  <a:schemeClr val="tx1"/>
                </a:solidFill>
                <a:latin typeface="Verdana" pitchFamily="34" charset="0"/>
              </a:defRPr>
            </a:lvl5pPr>
            <a:lvl6pPr marL="2514600" indent="-228600" algn="ctr" eaLnBrk="0" fontAlgn="base" hangingPunct="0">
              <a:spcBef>
                <a:spcPct val="0"/>
              </a:spcBef>
              <a:spcAft>
                <a:spcPct val="0"/>
              </a:spcAft>
              <a:defRPr sz="2200">
                <a:solidFill>
                  <a:schemeClr val="tx1"/>
                </a:solidFill>
                <a:latin typeface="Verdana" pitchFamily="34" charset="0"/>
              </a:defRPr>
            </a:lvl6pPr>
            <a:lvl7pPr marL="2971800" indent="-228600" algn="ctr" eaLnBrk="0" fontAlgn="base" hangingPunct="0">
              <a:spcBef>
                <a:spcPct val="0"/>
              </a:spcBef>
              <a:spcAft>
                <a:spcPct val="0"/>
              </a:spcAft>
              <a:defRPr sz="2200">
                <a:solidFill>
                  <a:schemeClr val="tx1"/>
                </a:solidFill>
                <a:latin typeface="Verdana" pitchFamily="34" charset="0"/>
              </a:defRPr>
            </a:lvl7pPr>
            <a:lvl8pPr marL="3429000" indent="-228600" algn="ctr" eaLnBrk="0" fontAlgn="base" hangingPunct="0">
              <a:spcBef>
                <a:spcPct val="0"/>
              </a:spcBef>
              <a:spcAft>
                <a:spcPct val="0"/>
              </a:spcAft>
              <a:defRPr sz="2200">
                <a:solidFill>
                  <a:schemeClr val="tx1"/>
                </a:solidFill>
                <a:latin typeface="Verdana" pitchFamily="34" charset="0"/>
              </a:defRPr>
            </a:lvl8pPr>
            <a:lvl9pPr marL="3886200" indent="-228600" algn="ctr" eaLnBrk="0" fontAlgn="base" hangingPunct="0">
              <a:spcBef>
                <a:spcPct val="0"/>
              </a:spcBef>
              <a:spcAft>
                <a:spcPct val="0"/>
              </a:spcAft>
              <a:defRPr sz="2200">
                <a:solidFill>
                  <a:schemeClr val="tx1"/>
                </a:solidFill>
                <a:latin typeface="Verdana" pitchFamily="34" charset="0"/>
              </a:defRPr>
            </a:lvl9pPr>
          </a:lstStyle>
          <a:p>
            <a:fld id="{9FC8C1F3-5F8A-47B5-99F3-647C8ACCE4A8}" type="slidenum">
              <a:rPr lang="en-US" altLang="zh-TW" sz="1200" smtClean="0"/>
              <a:pPr/>
              <a:t>52</a:t>
            </a:fld>
            <a:endParaRPr lang="en-US" altLang="zh-TW" sz="1200" smtClean="0"/>
          </a:p>
        </p:txBody>
      </p:sp>
      <p:sp>
        <p:nvSpPr>
          <p:cNvPr id="76803" name="Rectangle 2"/>
          <p:cNvSpPr>
            <a:spLocks noGrp="1" noRot="1" noChangeAspect="1" noChangeArrowheads="1" noTextEdit="1"/>
          </p:cNvSpPr>
          <p:nvPr>
            <p:ph type="sldImg"/>
          </p:nvPr>
        </p:nvSpPr>
        <p:spPr>
          <a:xfrm>
            <a:off x="1143000" y="685800"/>
            <a:ext cx="4572000" cy="3429000"/>
          </a:xfrm>
          <a:ln/>
        </p:spPr>
      </p:sp>
      <p:sp>
        <p:nvSpPr>
          <p:cNvPr id="76804" name="Rectangle 3"/>
          <p:cNvSpPr>
            <a:spLocks noGrp="1" noChangeArrowheads="1"/>
          </p:cNvSpPr>
          <p:nvPr>
            <p:ph type="body" idx="1"/>
          </p:nvPr>
        </p:nvSpPr>
        <p:spPr>
          <a:noFill/>
        </p:spPr>
        <p:txBody>
          <a:bodyPr/>
          <a:lstStyle/>
          <a:p>
            <a:pPr eaLnBrk="1" hangingPunct="1"/>
            <a:r>
              <a:rPr lang="en-US" altLang="zh-TW" b="1" smtClean="0"/>
              <a:t>Relation to Text</a:t>
            </a:r>
            <a:r>
              <a:rPr lang="en-US" altLang="zh-TW" smtClean="0"/>
              <a:t/>
            </a:r>
            <a:br>
              <a:rPr lang="en-US" altLang="zh-TW" smtClean="0"/>
            </a:br>
            <a:r>
              <a:rPr lang="en-US" altLang="zh-TW" smtClean="0"/>
              <a:t>This slide relates to pages 120-122 of the text. </a:t>
            </a:r>
          </a:p>
          <a:p>
            <a:pPr eaLnBrk="1" hangingPunct="1"/>
            <a:r>
              <a:rPr lang="en-US" altLang="zh-TW" b="1" smtClean="0"/>
              <a:t>Summary Overview</a:t>
            </a:r>
            <a:br>
              <a:rPr lang="en-US" altLang="zh-TW" b="1" smtClean="0"/>
            </a:br>
            <a:r>
              <a:rPr lang="en-US" altLang="zh-TW" smtClean="0"/>
              <a:t>This slide presents the alternative evaluation process and the concept of the evoked set.  </a:t>
            </a:r>
            <a:endParaRPr lang="en-US" altLang="zh-TW" b="1" smtClean="0"/>
          </a:p>
          <a:p>
            <a:pPr eaLnBrk="1" hangingPunct="1"/>
            <a:r>
              <a:rPr lang="en-US" altLang="zh-TW" b="1" smtClean="0"/>
              <a:t>Use of this Slide</a:t>
            </a:r>
          </a:p>
          <a:p>
            <a:pPr eaLnBrk="1" hangingPunct="1"/>
            <a:r>
              <a:rPr lang="en-US" altLang="zh-TW" smtClean="0"/>
              <a:t>Use this slide to explain that an “evoked set” is merely a subset of all the brands or products that the consumer thinks can solve a consumption problem or satisfy a need. </a:t>
            </a:r>
          </a:p>
          <a:p>
            <a:pPr eaLnBrk="1" hangingPunct="1"/>
            <a:r>
              <a:rPr lang="en-US" altLang="zh-TW" smtClean="0"/>
              <a:t>The goal of most advertising and promotional strategies is to increase the likelihood that a brand will be included in the consumer’s evoked set and considered during alternative evaluation.  </a:t>
            </a:r>
          </a:p>
          <a:p>
            <a:pPr eaLnBrk="1" hangingPunct="1"/>
            <a:r>
              <a:rPr lang="en-US" altLang="zh-TW" smtClean="0"/>
              <a:t>Advertisers use </a:t>
            </a:r>
            <a:r>
              <a:rPr lang="en-US" altLang="zh-TW" i="1" smtClean="0"/>
              <a:t>top of mind awareness</a:t>
            </a:r>
            <a:r>
              <a:rPr lang="en-US" altLang="zh-TW" smtClean="0"/>
              <a:t> and </a:t>
            </a:r>
            <a:r>
              <a:rPr lang="en-US" altLang="zh-TW" i="1" smtClean="0"/>
              <a:t>reminder</a:t>
            </a:r>
            <a:r>
              <a:rPr lang="en-US" altLang="zh-TW" smtClean="0"/>
              <a:t> </a:t>
            </a:r>
            <a:r>
              <a:rPr lang="en-US" altLang="zh-TW" i="1" smtClean="0"/>
              <a:t>advertising</a:t>
            </a:r>
            <a:r>
              <a:rPr lang="en-US" altLang="zh-TW" smtClean="0"/>
              <a:t> to help get their brands into the evoked set.</a:t>
            </a:r>
            <a:endParaRPr lang="en-US" altLang="zh-TW" b="1" smtClean="0"/>
          </a:p>
          <a:p>
            <a:pPr eaLnBrk="1" hangingPunct="1"/>
            <a:r>
              <a:rPr lang="en-US" altLang="zh-TW" b="1" smtClean="0"/>
              <a:t/>
            </a:r>
            <a:br>
              <a:rPr lang="en-US" altLang="zh-TW" b="1" smtClean="0"/>
            </a:br>
            <a:endParaRPr lang="en-US" altLang="zh-TW" smtClean="0"/>
          </a:p>
          <a:p>
            <a:pPr eaLnBrk="1" hangingPunct="1"/>
            <a:endParaRPr lang="en-US" altLang="zh-TW" smtClean="0">
              <a:cs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投影片圖像版面配置區 1"/>
          <p:cNvSpPr>
            <a:spLocks noGrp="1" noRot="1" noChangeAspect="1" noTextEdit="1"/>
          </p:cNvSpPr>
          <p:nvPr>
            <p:ph type="sldImg"/>
          </p:nvPr>
        </p:nvSpPr>
        <p:spPr>
          <a:xfrm>
            <a:off x="1143000" y="685800"/>
            <a:ext cx="4572000" cy="3429000"/>
          </a:xfrm>
          <a:ln/>
        </p:spPr>
      </p:sp>
      <p:sp>
        <p:nvSpPr>
          <p:cNvPr id="118787" name="備忘稿版面配置區 2"/>
          <p:cNvSpPr>
            <a:spLocks noGrp="1"/>
          </p:cNvSpPr>
          <p:nvPr>
            <p:ph type="body" idx="1"/>
          </p:nvPr>
        </p:nvSpPr>
        <p:spPr>
          <a:noFill/>
        </p:spPr>
        <p:txBody>
          <a:bodyPr/>
          <a:lstStyle/>
          <a:p>
            <a:endParaRPr lang="zh-TW" altLang="en-US" smtClean="0"/>
          </a:p>
        </p:txBody>
      </p:sp>
      <p:sp>
        <p:nvSpPr>
          <p:cNvPr id="118788" name="投影片編號版面配置區 3"/>
          <p:cNvSpPr>
            <a:spLocks noGrp="1"/>
          </p:cNvSpPr>
          <p:nvPr>
            <p:ph type="sldNum" sz="quarter" idx="5"/>
          </p:nvPr>
        </p:nvSpPr>
        <p:spPr>
          <a:noFill/>
        </p:spPr>
        <p:txBody>
          <a:bodyPr/>
          <a:lstStyle>
            <a:lvl1pPr eaLnBrk="0" hangingPunct="0">
              <a:spcBef>
                <a:spcPct val="30000"/>
              </a:spcBef>
              <a:defRPr kumimoji="1" sz="1200">
                <a:solidFill>
                  <a:schemeClr val="tx1"/>
                </a:solidFill>
                <a:latin typeface="Arial" charset="0"/>
                <a:ea typeface="新細明體" pitchFamily="18" charset="-120"/>
              </a:defRPr>
            </a:lvl1pPr>
            <a:lvl2pPr marL="742950" indent="-285750" eaLnBrk="0" hangingPunct="0">
              <a:spcBef>
                <a:spcPct val="30000"/>
              </a:spcBef>
              <a:defRPr kumimoji="1" sz="1200">
                <a:solidFill>
                  <a:schemeClr val="tx1"/>
                </a:solidFill>
                <a:latin typeface="Arial" charset="0"/>
                <a:ea typeface="新細明體" pitchFamily="18" charset="-120"/>
              </a:defRPr>
            </a:lvl2pPr>
            <a:lvl3pPr marL="1143000" indent="-228600" eaLnBrk="0" hangingPunct="0">
              <a:spcBef>
                <a:spcPct val="30000"/>
              </a:spcBef>
              <a:defRPr kumimoji="1" sz="1200">
                <a:solidFill>
                  <a:schemeClr val="tx1"/>
                </a:solidFill>
                <a:latin typeface="Arial" charset="0"/>
                <a:ea typeface="新細明體" pitchFamily="18" charset="-120"/>
              </a:defRPr>
            </a:lvl3pPr>
            <a:lvl4pPr marL="1600200" indent="-228600" eaLnBrk="0" hangingPunct="0">
              <a:spcBef>
                <a:spcPct val="30000"/>
              </a:spcBef>
              <a:defRPr kumimoji="1" sz="1200">
                <a:solidFill>
                  <a:schemeClr val="tx1"/>
                </a:solidFill>
                <a:latin typeface="Arial" charset="0"/>
                <a:ea typeface="新細明體" pitchFamily="18" charset="-120"/>
              </a:defRPr>
            </a:lvl4pPr>
            <a:lvl5pPr marL="2057400" indent="-228600" eaLnBrk="0" hangingPunct="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eaLnBrk="1" hangingPunct="1">
              <a:spcBef>
                <a:spcPct val="0"/>
              </a:spcBef>
            </a:pPr>
            <a:fld id="{97F7D0BD-A72F-44B4-BDFB-09E449F222F0}" type="slidenum">
              <a:rPr lang="en-US" altLang="zh-TW" smtClean="0"/>
              <a:pPr eaLnBrk="1" hangingPunct="1">
                <a:spcBef>
                  <a:spcPct val="0"/>
                </a:spcBef>
              </a:pPr>
              <a:t>55</a:t>
            </a:fld>
            <a:endParaRPr lang="en-US" altLang="zh-TW"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eaLnBrk="0" hangingPunct="0">
              <a:spcBef>
                <a:spcPct val="30000"/>
              </a:spcBef>
              <a:defRPr kumimoji="1" sz="1200">
                <a:solidFill>
                  <a:schemeClr val="tx1"/>
                </a:solidFill>
                <a:latin typeface="Arial" charset="0"/>
                <a:ea typeface="新細明體" pitchFamily="18" charset="-120"/>
              </a:defRPr>
            </a:lvl1pPr>
            <a:lvl2pPr marL="742950" indent="-285750" eaLnBrk="0" hangingPunct="0">
              <a:spcBef>
                <a:spcPct val="30000"/>
              </a:spcBef>
              <a:defRPr kumimoji="1" sz="1200">
                <a:solidFill>
                  <a:schemeClr val="tx1"/>
                </a:solidFill>
                <a:latin typeface="Arial" charset="0"/>
                <a:ea typeface="新細明體" pitchFamily="18" charset="-120"/>
              </a:defRPr>
            </a:lvl2pPr>
            <a:lvl3pPr marL="1143000" indent="-228600" eaLnBrk="0" hangingPunct="0">
              <a:spcBef>
                <a:spcPct val="30000"/>
              </a:spcBef>
              <a:defRPr kumimoji="1" sz="1200">
                <a:solidFill>
                  <a:schemeClr val="tx1"/>
                </a:solidFill>
                <a:latin typeface="Arial" charset="0"/>
                <a:ea typeface="新細明體" pitchFamily="18" charset="-120"/>
              </a:defRPr>
            </a:lvl3pPr>
            <a:lvl4pPr marL="1600200" indent="-228600" eaLnBrk="0" hangingPunct="0">
              <a:spcBef>
                <a:spcPct val="30000"/>
              </a:spcBef>
              <a:defRPr kumimoji="1" sz="1200">
                <a:solidFill>
                  <a:schemeClr val="tx1"/>
                </a:solidFill>
                <a:latin typeface="Arial" charset="0"/>
                <a:ea typeface="新細明體" pitchFamily="18" charset="-120"/>
              </a:defRPr>
            </a:lvl4pPr>
            <a:lvl5pPr marL="2057400" indent="-228600" eaLnBrk="0" hangingPunct="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eaLnBrk="1" hangingPunct="1">
              <a:spcBef>
                <a:spcPct val="0"/>
              </a:spcBef>
            </a:pPr>
            <a:fld id="{E9FD8F12-2A4B-4B71-B662-909B44987355}" type="slidenum">
              <a:rPr lang="en-US" altLang="zh-TW" smtClean="0"/>
              <a:pPr eaLnBrk="1" hangingPunct="1">
                <a:spcBef>
                  <a:spcPct val="0"/>
                </a:spcBef>
              </a:pPr>
              <a:t>56</a:t>
            </a:fld>
            <a:endParaRPr lang="en-US" altLang="zh-TW" smtClean="0"/>
          </a:p>
        </p:txBody>
      </p:sp>
      <p:sp>
        <p:nvSpPr>
          <p:cNvPr id="119811" name="Rectangle 2"/>
          <p:cNvSpPr>
            <a:spLocks noGrp="1" noRot="1" noChangeAspect="1" noChangeArrowheads="1" noTextEdit="1"/>
          </p:cNvSpPr>
          <p:nvPr>
            <p:ph type="sldImg"/>
          </p:nvPr>
        </p:nvSpPr>
        <p:spPr>
          <a:xfrm>
            <a:off x="1143000" y="685800"/>
            <a:ext cx="4573588" cy="3429000"/>
          </a:xfrm>
          <a:ln/>
        </p:spPr>
      </p:sp>
      <p:sp>
        <p:nvSpPr>
          <p:cNvPr id="119812" name="Rectangle 3"/>
          <p:cNvSpPr>
            <a:spLocks noGrp="1" noChangeArrowheads="1"/>
          </p:cNvSpPr>
          <p:nvPr>
            <p:ph type="body" idx="1"/>
          </p:nvPr>
        </p:nvSpPr>
        <p:spPr>
          <a:noFill/>
        </p:spPr>
        <p:txBody>
          <a:bodyPr/>
          <a:lstStyle/>
          <a:p>
            <a:pPr lvl="1" eaLnBrk="1" hangingPunct="1"/>
            <a:endParaRPr lang="zh-TW" altLang="zh-TW"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eaLnBrk="0" hangingPunct="0">
              <a:spcBef>
                <a:spcPct val="30000"/>
              </a:spcBef>
              <a:defRPr kumimoji="1" sz="1200">
                <a:solidFill>
                  <a:schemeClr val="tx1"/>
                </a:solidFill>
                <a:latin typeface="Arial" charset="0"/>
                <a:ea typeface="新細明體" pitchFamily="18" charset="-120"/>
              </a:defRPr>
            </a:lvl1pPr>
            <a:lvl2pPr marL="742950" indent="-285750" eaLnBrk="0" hangingPunct="0">
              <a:spcBef>
                <a:spcPct val="30000"/>
              </a:spcBef>
              <a:defRPr kumimoji="1" sz="1200">
                <a:solidFill>
                  <a:schemeClr val="tx1"/>
                </a:solidFill>
                <a:latin typeface="Arial" charset="0"/>
                <a:ea typeface="新細明體" pitchFamily="18" charset="-120"/>
              </a:defRPr>
            </a:lvl2pPr>
            <a:lvl3pPr marL="1143000" indent="-228600" eaLnBrk="0" hangingPunct="0">
              <a:spcBef>
                <a:spcPct val="30000"/>
              </a:spcBef>
              <a:defRPr kumimoji="1" sz="1200">
                <a:solidFill>
                  <a:schemeClr val="tx1"/>
                </a:solidFill>
                <a:latin typeface="Arial" charset="0"/>
                <a:ea typeface="新細明體" pitchFamily="18" charset="-120"/>
              </a:defRPr>
            </a:lvl3pPr>
            <a:lvl4pPr marL="1600200" indent="-228600" eaLnBrk="0" hangingPunct="0">
              <a:spcBef>
                <a:spcPct val="30000"/>
              </a:spcBef>
              <a:defRPr kumimoji="1" sz="1200">
                <a:solidFill>
                  <a:schemeClr val="tx1"/>
                </a:solidFill>
                <a:latin typeface="Arial" charset="0"/>
                <a:ea typeface="新細明體" pitchFamily="18" charset="-120"/>
              </a:defRPr>
            </a:lvl4pPr>
            <a:lvl5pPr marL="2057400" indent="-228600" eaLnBrk="0" hangingPunct="0">
              <a:spcBef>
                <a:spcPct val="30000"/>
              </a:spcBef>
              <a:defRPr kumimoji="1" sz="1200">
                <a:solidFill>
                  <a:schemeClr val="tx1"/>
                </a:solidFill>
                <a:latin typeface="Arial" charset="0"/>
                <a:ea typeface="新細明體" pitchFamily="18"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pitchFamily="18"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pitchFamily="18"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pitchFamily="18"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eaLnBrk="1" hangingPunct="1">
              <a:spcBef>
                <a:spcPct val="0"/>
              </a:spcBef>
            </a:pPr>
            <a:fld id="{48EC167B-778F-43C3-A265-2518E522C12E}" type="slidenum">
              <a:rPr lang="zh-TW" altLang="en-US" smtClean="0"/>
              <a:pPr eaLnBrk="1" hangingPunct="1">
                <a:spcBef>
                  <a:spcPct val="0"/>
                </a:spcBef>
              </a:pPr>
              <a:t>63</a:t>
            </a:fld>
            <a:endParaRPr lang="en-US" altLang="zh-TW" smtClean="0"/>
          </a:p>
        </p:txBody>
      </p:sp>
      <p:sp>
        <p:nvSpPr>
          <p:cNvPr id="116739" name="Rectangle 2"/>
          <p:cNvSpPr>
            <a:spLocks noGrp="1" noRot="1" noChangeAspect="1" noChangeArrowheads="1" noTextEdit="1"/>
          </p:cNvSpPr>
          <p:nvPr>
            <p:ph type="sldImg"/>
          </p:nvPr>
        </p:nvSpPr>
        <p:spPr>
          <a:xfrm>
            <a:off x="1143000" y="685800"/>
            <a:ext cx="4572000" cy="3429000"/>
          </a:xfrm>
          <a:ln/>
        </p:spPr>
      </p:sp>
      <p:sp>
        <p:nvSpPr>
          <p:cNvPr id="116740" name="Rectangle 3"/>
          <p:cNvSpPr>
            <a:spLocks noGrp="1" noChangeArrowheads="1"/>
          </p:cNvSpPr>
          <p:nvPr>
            <p:ph type="body" idx="1"/>
          </p:nvPr>
        </p:nvSpPr>
        <p:spPr>
          <a:noFill/>
        </p:spPr>
        <p:txBody>
          <a:bodyPr/>
          <a:lstStyle/>
          <a:p>
            <a:r>
              <a:rPr lang="en-US" altLang="zh-TW" b="1" smtClean="0">
                <a:cs typeface="Times New Roman" pitchFamily="18" charset="0"/>
              </a:rPr>
              <a:t>Relation to text</a:t>
            </a:r>
            <a:endParaRPr lang="en-US" altLang="zh-TW" smtClean="0">
              <a:cs typeface="Times New Roman" pitchFamily="18" charset="0"/>
            </a:endParaRPr>
          </a:p>
          <a:p>
            <a:r>
              <a:rPr lang="en-US" altLang="zh-TW" smtClean="0">
                <a:cs typeface="Times New Roman" pitchFamily="18" charset="0"/>
              </a:rPr>
              <a:t>This slide relates to material on pp. 462-463 and Figure 14-3 of the text.</a:t>
            </a:r>
          </a:p>
          <a:p>
            <a:r>
              <a:rPr lang="en-US" altLang="zh-TW" b="1" smtClean="0">
                <a:cs typeface="Times New Roman" pitchFamily="18" charset="0"/>
              </a:rPr>
              <a:t>Summary Overview</a:t>
            </a:r>
          </a:p>
          <a:p>
            <a:r>
              <a:rPr lang="en-US" altLang="zh-TW" smtClean="0">
                <a:cs typeface="Times New Roman" pitchFamily="18" charset="0"/>
              </a:rPr>
              <a:t>This slide shows the various types of  information that would be included in a consumer database, including contact information, demographics, and historical information related to purchase, inquiries, and responses to promotions.</a:t>
            </a:r>
          </a:p>
          <a:p>
            <a:r>
              <a:rPr lang="en-US" altLang="zh-TW" smtClean="0">
                <a:cs typeface="Times New Roman" pitchFamily="18" charset="0"/>
              </a:rPr>
              <a:t>More sophisticated databases might include information such as psychographics, neighborhood information, and credit histories. </a:t>
            </a:r>
          </a:p>
          <a:p>
            <a:r>
              <a:rPr lang="en-US" altLang="zh-TW" b="1" smtClean="0">
                <a:cs typeface="Times New Roman" pitchFamily="18" charset="0"/>
              </a:rPr>
              <a:t>Use of this slide</a:t>
            </a:r>
          </a:p>
          <a:p>
            <a:r>
              <a:rPr lang="en-US" altLang="zh-TW" smtClean="0">
                <a:cs typeface="Times New Roman" pitchFamily="18" charset="0"/>
              </a:rPr>
              <a:t>This slide can be used to show the contents of a consumer database.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DB00320A-199E-4374-B13C-22FC0A829C0A}" type="datetime1">
              <a:rPr lang="zh-TW" altLang="en-US" smtClean="0"/>
              <a:pPr/>
              <a:t>2016/9/20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EA64F01-6BF9-4724-9E65-A9C22E74F4F9}"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AC636D58-748B-426A-8374-7140560A7775}" type="datetime1">
              <a:rPr lang="zh-TW" altLang="en-US" smtClean="0"/>
              <a:pPr/>
              <a:t>2016/9/20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EA64F01-6BF9-4724-9E65-A9C22E74F4F9}"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D075B46B-5453-4EC7-B92F-828E2EC8BE9D}" type="datetime1">
              <a:rPr lang="zh-TW" altLang="en-US" smtClean="0"/>
              <a:pPr/>
              <a:t>2016/9/20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EA64F01-6BF9-4724-9E65-A9C22E74F4F9}" type="slidenum">
              <a:rPr lang="zh-TW" altLang="en-US" smtClean="0"/>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標題，文字及美工圖案">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68313" y="1628775"/>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美工圖案版面配置區 3"/>
          <p:cNvSpPr>
            <a:spLocks noGrp="1"/>
          </p:cNvSpPr>
          <p:nvPr>
            <p:ph type="clipArt" sz="half" idx="2"/>
          </p:nvPr>
        </p:nvSpPr>
        <p:spPr>
          <a:xfrm>
            <a:off x="4659313" y="1628775"/>
            <a:ext cx="4038600" cy="4525963"/>
          </a:xfrm>
        </p:spPr>
        <p:txBody>
          <a:bodyPr>
            <a:normAutofit/>
          </a:bodyPr>
          <a:lstStyle/>
          <a:p>
            <a:pPr lvl="0"/>
            <a:endParaRPr lang="zh-TW" altLang="en-US" noProof="0"/>
          </a:p>
        </p:txBody>
      </p:sp>
      <p:sp>
        <p:nvSpPr>
          <p:cNvPr id="5" name="日期版面配置區 4"/>
          <p:cNvSpPr>
            <a:spLocks noGrp="1"/>
          </p:cNvSpPr>
          <p:nvPr>
            <p:ph type="dt" sz="half" idx="10"/>
          </p:nvPr>
        </p:nvSpPr>
        <p:spPr>
          <a:xfrm>
            <a:off x="457200" y="6245225"/>
            <a:ext cx="2133600" cy="476250"/>
          </a:xfrm>
        </p:spPr>
        <p:txBody>
          <a:bodyPr/>
          <a:lstStyle>
            <a:lvl1pPr>
              <a:defRPr/>
            </a:lvl1pPr>
          </a:lstStyle>
          <a:p>
            <a:pPr>
              <a:defRPr/>
            </a:pPr>
            <a:endParaRPr lang="en-US" altLang="zh-TW"/>
          </a:p>
        </p:txBody>
      </p:sp>
      <p:sp>
        <p:nvSpPr>
          <p:cNvPr id="6" name="頁尾版面配置區 5"/>
          <p:cNvSpPr>
            <a:spLocks noGrp="1"/>
          </p:cNvSpPr>
          <p:nvPr>
            <p:ph type="ftr" sz="quarter" idx="11"/>
          </p:nvPr>
        </p:nvSpPr>
        <p:spPr>
          <a:xfrm>
            <a:off x="3124200" y="6245225"/>
            <a:ext cx="2895600" cy="476250"/>
          </a:xfrm>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a:xfrm>
            <a:off x="6553200" y="6245225"/>
            <a:ext cx="2133600" cy="476250"/>
          </a:xfrm>
        </p:spPr>
        <p:txBody>
          <a:bodyPr/>
          <a:lstStyle>
            <a:lvl1pPr>
              <a:defRPr/>
            </a:lvl1pPr>
          </a:lstStyle>
          <a:p>
            <a:pPr>
              <a:defRPr/>
            </a:pPr>
            <a:fld id="{C19E5816-753F-43EC-9927-041B502C3017}" type="slidenum">
              <a:rPr lang="en-US" altLang="zh-TW"/>
              <a:pPr>
                <a:defRPr/>
              </a:pPr>
              <a:t>‹#›</a:t>
            </a:fld>
            <a:endParaRPr lang="en-US" altLang="zh-TW"/>
          </a:p>
        </p:txBody>
      </p:sp>
    </p:spTree>
    <p:extLst>
      <p:ext uri="{BB962C8B-B14F-4D97-AF65-F5344CB8AC3E}">
        <p14:creationId xmlns="" xmlns:p14="http://schemas.microsoft.com/office/powerpoint/2010/main" val="3069209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F1C2759B-5E14-4822-8FDF-EAB8A93FE09C}" type="datetime1">
              <a:rPr lang="zh-TW" altLang="en-US" smtClean="0"/>
              <a:pPr/>
              <a:t>2016/9/20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EA64F01-6BF9-4724-9E65-A9C22E74F4F9}"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E1E836D8-9233-46B1-AD7C-878CD7DD1C78}" type="datetime1">
              <a:rPr lang="zh-TW" altLang="en-US" smtClean="0"/>
              <a:pPr/>
              <a:t>2016/9/20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EA64F01-6BF9-4724-9E65-A9C22E74F4F9}" type="slidenum">
              <a:rPr lang="zh-TW" altLang="en-US"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3A01E22D-0E81-4169-B5E9-F110CA77C02D}" type="datetime1">
              <a:rPr lang="zh-TW" altLang="en-US" smtClean="0"/>
              <a:pPr/>
              <a:t>2016/9/20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EA64F01-6BF9-4724-9E65-A9C22E74F4F9}"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23278CF7-EDB1-48DB-BFDE-BAEACF11BA0C}" type="datetime1">
              <a:rPr lang="zh-TW" altLang="en-US" smtClean="0"/>
              <a:pPr/>
              <a:t>2016/9/20</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BEA64F01-6BF9-4724-9E65-A9C22E74F4F9}"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A7C072C-8A7A-4D97-B449-1DE57D6BAB6C}" type="datetime1">
              <a:rPr lang="zh-TW" altLang="en-US" smtClean="0"/>
              <a:pPr/>
              <a:t>2016/9/20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BEA64F01-6BF9-4724-9E65-A9C22E74F4F9}"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E87859F-E2A9-4064-8182-5B86C9A9BC70}" type="datetime1">
              <a:rPr lang="zh-TW" altLang="en-US" smtClean="0"/>
              <a:pPr/>
              <a:t>2016/9/20</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BEA64F01-6BF9-4724-9E65-A9C22E74F4F9}"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40347367-8AD1-4E5C-95A0-9593EEFBB03D}" type="datetime1">
              <a:rPr lang="zh-TW" altLang="en-US" smtClean="0"/>
              <a:pPr/>
              <a:t>2016/9/20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EA64F01-6BF9-4724-9E65-A9C22E74F4F9}"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222CCF49-321B-4D3A-A3CC-FC1714FC0D97}" type="datetime1">
              <a:rPr lang="zh-TW" altLang="en-US" smtClean="0"/>
              <a:pPr/>
              <a:t>2016/9/20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EA64F01-6BF9-4724-9E65-A9C22E74F4F9}"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BDADE3-EF9E-46C8-A68A-C7268F67E066}" type="datetime1">
              <a:rPr lang="zh-TW" altLang="en-US" smtClean="0"/>
              <a:pPr/>
              <a:t>2016/9/20</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A64F01-6BF9-4724-9E65-A9C22E74F4F9}"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rrjuLYEg5bgh" TargetMode="External"/><Relationship Id="rId2" Type="http://schemas.openxmlformats.org/officeDocument/2006/relationships/hyperlink" Target="https://www.youtube.com/watch?v=hpNagd9yoK8" TargetMode="External"/><Relationship Id="rId1" Type="http://schemas.openxmlformats.org/officeDocument/2006/relationships/slideLayout" Target="../slideLayouts/slideLayout2.xml"/><Relationship Id="rId4" Type="http://schemas.openxmlformats.org/officeDocument/2006/relationships/hyperlink" Target="https://www.youtube.com/watch?v=Ra10pYut648" TargetMode="Externa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www.wretch.com/"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BEA64F01-6BF9-4724-9E65-A9C22E74F4F9}" type="slidenum">
              <a:rPr lang="zh-TW" altLang="en-US" smtClean="0"/>
              <a:pPr/>
              <a:t>1</a:t>
            </a:fld>
            <a:endParaRPr lang="zh-TW" altLang="en-US"/>
          </a:p>
        </p:txBody>
      </p:sp>
      <p:sp>
        <p:nvSpPr>
          <p:cNvPr id="5" name="Rectangle 2"/>
          <p:cNvSpPr txBox="1">
            <a:spLocks noChangeArrowheads="1"/>
          </p:cNvSpPr>
          <p:nvPr/>
        </p:nvSpPr>
        <p:spPr bwMode="auto">
          <a:xfrm>
            <a:off x="685800" y="2130425"/>
            <a:ext cx="7772400" cy="1470025"/>
          </a:xfrm>
          <a:prstGeom prst="rect">
            <a:avLst/>
          </a:prstGeom>
          <a:noFill/>
          <a:ln w="9525">
            <a:noFill/>
            <a:miter lim="800000"/>
            <a:headEnd/>
            <a:tailEnd/>
          </a:ln>
          <a:effectLst>
            <a:outerShdw dist="35921" dir="2700000" algn="ctr" rotWithShape="0">
              <a:srgbClr val="DDDDDD">
                <a:alpha val="50000"/>
              </a:srgbClr>
            </a:outerShdw>
          </a:effectLst>
        </p:spPr>
        <p:txBody>
          <a:bodyPr anchor="ctr"/>
          <a:lstStyle/>
          <a:p>
            <a:pPr algn="ctr">
              <a:defRPr/>
            </a:pPr>
            <a:r>
              <a:rPr lang="zh-TW" altLang="en-US" sz="4000" b="1" kern="0" dirty="0">
                <a:latin typeface="標楷體" pitchFamily="65" charset="-120"/>
                <a:ea typeface="標楷體" pitchFamily="65" charset="-120"/>
                <a:cs typeface="+mj-cs"/>
              </a:rPr>
              <a:t>農產品消費市場與</a:t>
            </a:r>
            <a:r>
              <a:rPr lang="zh-TW" altLang="en-US" sz="4000" b="1" kern="0" dirty="0" smtClean="0">
                <a:latin typeface="標楷體" pitchFamily="65" charset="-120"/>
                <a:ea typeface="標楷體" pitchFamily="65" charset="-120"/>
                <a:cs typeface="+mj-cs"/>
              </a:rPr>
              <a:t>購買行為解析</a:t>
            </a:r>
            <a:endParaRPr lang="en-US" altLang="zh-TW" sz="1400" b="1" kern="0" dirty="0">
              <a:latin typeface="標楷體" pitchFamily="65" charset="-120"/>
              <a:ea typeface="標楷體" pitchFamily="65" charset="-120"/>
              <a:cs typeface="+mj-cs"/>
            </a:endParaRPr>
          </a:p>
        </p:txBody>
      </p:sp>
      <p:sp>
        <p:nvSpPr>
          <p:cNvPr id="6" name="Rectangle 3"/>
          <p:cNvSpPr txBox="1">
            <a:spLocks noChangeArrowheads="1"/>
          </p:cNvSpPr>
          <p:nvPr/>
        </p:nvSpPr>
        <p:spPr bwMode="auto">
          <a:xfrm>
            <a:off x="1476375" y="3500438"/>
            <a:ext cx="6400800" cy="1130300"/>
          </a:xfrm>
          <a:prstGeom prst="rect">
            <a:avLst/>
          </a:prstGeom>
          <a:noFill/>
          <a:ln w="9525">
            <a:noFill/>
            <a:miter lim="800000"/>
            <a:headEnd/>
            <a:tailEnd/>
          </a:ln>
        </p:spPr>
        <p:txBody>
          <a:bodyPr anchor="b"/>
          <a:lstStyle/>
          <a:p>
            <a:pPr algn="ctr" eaLnBrk="1" hangingPunct="1">
              <a:spcBef>
                <a:spcPct val="20000"/>
              </a:spcBef>
              <a:defRPr/>
            </a:pPr>
            <a:r>
              <a:rPr lang="zh-TW" altLang="en-US" sz="2800" kern="0" dirty="0" smtClean="0">
                <a:latin typeface="標楷體" pitchFamily="65" charset="-120"/>
                <a:ea typeface="標楷體" pitchFamily="65" charset="-120"/>
              </a:rPr>
              <a:t>黃麗君</a:t>
            </a:r>
            <a:endParaRPr lang="en-US" altLang="zh-TW" sz="2000" kern="0" dirty="0">
              <a:latin typeface="標楷體" pitchFamily="65" charset="-120"/>
              <a:ea typeface="標楷體" pitchFamily="65" charset="-120"/>
            </a:endParaRPr>
          </a:p>
          <a:p>
            <a:pPr algn="ctr" eaLnBrk="1" hangingPunct="1">
              <a:spcBef>
                <a:spcPct val="20000"/>
              </a:spcBef>
              <a:defRPr/>
            </a:pPr>
            <a:r>
              <a:rPr lang="en-US" altLang="zh-TW" sz="2000" kern="0" dirty="0" smtClean="0">
                <a:latin typeface="標楷體" pitchFamily="65" charset="-120"/>
                <a:ea typeface="標楷體" pitchFamily="65" charset="-120"/>
              </a:rPr>
              <a:t>105.07.29</a:t>
            </a:r>
            <a:endParaRPr lang="en-US" altLang="zh-TW" sz="1400" kern="0" dirty="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pPr eaLnBrk="1" hangingPunct="1"/>
            <a:r>
              <a:rPr lang="en-US" altLang="zh-TW" sz="4000" b="1" dirty="0" smtClean="0">
                <a:latin typeface="標楷體" panose="03000509000000000000" pitchFamily="65" charset="-120"/>
                <a:ea typeface="標楷體" panose="03000509000000000000" pitchFamily="65" charset="-120"/>
              </a:rPr>
              <a:t>2.1</a:t>
            </a:r>
            <a:r>
              <a:rPr lang="zh-TW" altLang="en-US" sz="4000" b="1" dirty="0" smtClean="0">
                <a:latin typeface="標楷體" panose="03000509000000000000" pitchFamily="65" charset="-120"/>
                <a:ea typeface="標楷體" panose="03000509000000000000" pitchFamily="65" charset="-120"/>
              </a:rPr>
              <a:t> </a:t>
            </a:r>
            <a:r>
              <a:rPr lang="en-US" altLang="zh-TW" sz="4000" b="1" dirty="0" smtClean="0">
                <a:latin typeface="Times New Roman" panose="02020603050405020304" pitchFamily="18" charset="0"/>
                <a:ea typeface="標楷體" panose="03000509000000000000" pitchFamily="65" charset="-120"/>
                <a:cs typeface="Times New Roman" panose="02020603050405020304" pitchFamily="18" charset="0"/>
              </a:rPr>
              <a:t>Maslow’s</a:t>
            </a:r>
            <a:r>
              <a:rPr lang="en-US" altLang="zh-TW" sz="4000" b="1" dirty="0" smtClean="0">
                <a:latin typeface="標楷體" panose="03000509000000000000" pitchFamily="65" charset="-120"/>
                <a:ea typeface="標楷體" panose="03000509000000000000" pitchFamily="65" charset="-120"/>
              </a:rPr>
              <a:t> </a:t>
            </a:r>
            <a:r>
              <a:rPr lang="zh-TW" altLang="en-US" sz="4000" b="1" dirty="0" smtClean="0">
                <a:latin typeface="標楷體" panose="03000509000000000000" pitchFamily="65" charset="-120"/>
                <a:ea typeface="標楷體" panose="03000509000000000000" pitchFamily="65" charset="-120"/>
              </a:rPr>
              <a:t>需求層級理論</a:t>
            </a:r>
            <a:endParaRPr lang="en-US" altLang="zh-TW" sz="4000" b="1" dirty="0" smtClean="0">
              <a:latin typeface="標楷體" panose="03000509000000000000" pitchFamily="65" charset="-120"/>
              <a:ea typeface="標楷體" panose="03000509000000000000" pitchFamily="65" charset="-120"/>
            </a:endParaRPr>
          </a:p>
        </p:txBody>
      </p:sp>
      <p:grpSp>
        <p:nvGrpSpPr>
          <p:cNvPr id="166922" name="Group 10"/>
          <p:cNvGrpSpPr>
            <a:grpSpLocks/>
          </p:cNvGrpSpPr>
          <p:nvPr/>
        </p:nvGrpSpPr>
        <p:grpSpPr bwMode="auto">
          <a:xfrm>
            <a:off x="1524000" y="1628800"/>
            <a:ext cx="5784304" cy="4629125"/>
            <a:chOff x="960" y="720"/>
            <a:chExt cx="3792" cy="3222"/>
          </a:xfrm>
        </p:grpSpPr>
        <p:pic>
          <p:nvPicPr>
            <p:cNvPr id="12292" name="Picture 9"/>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60" y="720"/>
              <a:ext cx="3792" cy="32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3" name="Text Box 4"/>
            <p:cNvSpPr txBox="1">
              <a:spLocks noChangeArrowheads="1"/>
            </p:cNvSpPr>
            <p:nvPr/>
          </p:nvSpPr>
          <p:spPr bwMode="auto">
            <a:xfrm>
              <a:off x="1680" y="2688"/>
              <a:ext cx="2256" cy="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spcAft>
                  <a:spcPts val="1000"/>
                </a:spcAft>
                <a:buFontTx/>
                <a:buNone/>
              </a:pPr>
              <a:r>
                <a:rPr lang="zh-TW" altLang="en-US" sz="1400" b="1" dirty="0" smtClean="0">
                  <a:solidFill>
                    <a:srgbClr val="000000"/>
                  </a:solidFill>
                  <a:latin typeface="Arial" charset="0"/>
                  <a:ea typeface="新細明體" pitchFamily="18" charset="-120"/>
                </a:rPr>
                <a:t>社會需求</a:t>
              </a:r>
              <a:r>
                <a:rPr lang="en-US" altLang="zh-TW" sz="1400" b="1" dirty="0">
                  <a:solidFill>
                    <a:srgbClr val="000000"/>
                  </a:solidFill>
                  <a:latin typeface="Arial" charset="0"/>
                  <a:ea typeface="新細明體" pitchFamily="18" charset="-120"/>
                </a:rPr>
                <a:t/>
              </a:r>
              <a:br>
                <a:rPr lang="en-US" altLang="zh-TW" sz="1400" b="1" dirty="0">
                  <a:solidFill>
                    <a:srgbClr val="000000"/>
                  </a:solidFill>
                  <a:latin typeface="Arial" charset="0"/>
                  <a:ea typeface="新細明體" pitchFamily="18" charset="-120"/>
                </a:rPr>
              </a:br>
              <a:r>
                <a:rPr lang="en-US" altLang="zh-TW" sz="1400" b="1" dirty="0">
                  <a:solidFill>
                    <a:srgbClr val="000000"/>
                  </a:solidFill>
                  <a:latin typeface="Arial" charset="0"/>
                  <a:ea typeface="新細明體" pitchFamily="18" charset="-120"/>
                </a:rPr>
                <a:t>(sense of belonging, love)</a:t>
              </a:r>
              <a:endParaRPr lang="en-US" altLang="zh-TW" sz="1400" dirty="0">
                <a:solidFill>
                  <a:schemeClr val="tx1"/>
                </a:solidFill>
                <a:latin typeface="Arial" charset="0"/>
                <a:ea typeface="新細明體" pitchFamily="18" charset="-120"/>
              </a:endParaRPr>
            </a:p>
          </p:txBody>
        </p:sp>
        <p:sp>
          <p:nvSpPr>
            <p:cNvPr id="12294" name="Text Box 5"/>
            <p:cNvSpPr txBox="1">
              <a:spLocks noChangeArrowheads="1"/>
            </p:cNvSpPr>
            <p:nvPr/>
          </p:nvSpPr>
          <p:spPr bwMode="auto">
            <a:xfrm>
              <a:off x="1584" y="3090"/>
              <a:ext cx="2640" cy="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zh-TW" altLang="en-US" sz="1400" b="1" dirty="0" smtClean="0">
                  <a:solidFill>
                    <a:srgbClr val="000000"/>
                  </a:solidFill>
                  <a:latin typeface="Arial" charset="0"/>
                  <a:ea typeface="新細明體" pitchFamily="18" charset="-120"/>
                </a:rPr>
                <a:t>安全需求</a:t>
              </a:r>
              <a:endParaRPr lang="en-US" altLang="zh-TW" sz="1400" b="1" dirty="0" smtClean="0">
                <a:solidFill>
                  <a:srgbClr val="000000"/>
                </a:solidFill>
                <a:latin typeface="Arial" charset="0"/>
                <a:ea typeface="新細明體" pitchFamily="18" charset="-120"/>
              </a:endParaRPr>
            </a:p>
            <a:p>
              <a:pPr algn="ctr">
                <a:spcBef>
                  <a:spcPct val="0"/>
                </a:spcBef>
                <a:spcAft>
                  <a:spcPts val="1000"/>
                </a:spcAft>
                <a:buFontTx/>
                <a:buNone/>
              </a:pPr>
              <a:r>
                <a:rPr lang="en-US" altLang="zh-TW" sz="1400" b="1" dirty="0" smtClean="0">
                  <a:solidFill>
                    <a:srgbClr val="000000"/>
                  </a:solidFill>
                  <a:latin typeface="Arial" charset="0"/>
                  <a:ea typeface="新細明體" pitchFamily="18" charset="-120"/>
                </a:rPr>
                <a:t>(</a:t>
              </a:r>
              <a:r>
                <a:rPr lang="en-US" altLang="zh-TW" sz="1400" b="1" dirty="0">
                  <a:solidFill>
                    <a:srgbClr val="000000"/>
                  </a:solidFill>
                  <a:latin typeface="Arial" charset="0"/>
                  <a:ea typeface="新細明體" pitchFamily="18" charset="-120"/>
                </a:rPr>
                <a:t>security, protection)</a:t>
              </a:r>
              <a:endParaRPr lang="en-US" altLang="zh-TW" sz="1400" dirty="0">
                <a:solidFill>
                  <a:schemeClr val="tx1"/>
                </a:solidFill>
                <a:latin typeface="Arial" charset="0"/>
                <a:ea typeface="新細明體" pitchFamily="18" charset="-120"/>
              </a:endParaRPr>
            </a:p>
          </p:txBody>
        </p:sp>
        <p:sp>
          <p:nvSpPr>
            <p:cNvPr id="12295" name="Text Box 6"/>
            <p:cNvSpPr txBox="1">
              <a:spLocks noChangeArrowheads="1"/>
            </p:cNvSpPr>
            <p:nvPr/>
          </p:nvSpPr>
          <p:spPr bwMode="auto">
            <a:xfrm>
              <a:off x="1200" y="3516"/>
              <a:ext cx="33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spcAft>
                  <a:spcPts val="1000"/>
                </a:spcAft>
                <a:buFontTx/>
                <a:buNone/>
              </a:pPr>
              <a:r>
                <a:rPr lang="zh-TW" altLang="en-US" sz="1400" b="1" dirty="0" smtClean="0">
                  <a:solidFill>
                    <a:srgbClr val="000000"/>
                  </a:solidFill>
                  <a:latin typeface="Arial" charset="0"/>
                  <a:ea typeface="新細明體" pitchFamily="18" charset="-120"/>
                </a:rPr>
                <a:t>生理需求</a:t>
              </a:r>
              <a:r>
                <a:rPr lang="en-US" altLang="zh-TW" sz="1400" b="1" dirty="0" smtClean="0">
                  <a:solidFill>
                    <a:srgbClr val="000000"/>
                  </a:solidFill>
                  <a:latin typeface="Arial" charset="0"/>
                  <a:ea typeface="新細明體" pitchFamily="18" charset="-120"/>
                </a:rPr>
                <a:t> </a:t>
              </a:r>
              <a:r>
                <a:rPr lang="en-US" altLang="zh-TW" sz="1400" b="1" dirty="0">
                  <a:solidFill>
                    <a:srgbClr val="000000"/>
                  </a:solidFill>
                  <a:latin typeface="Arial" charset="0"/>
                  <a:ea typeface="新細明體" pitchFamily="18" charset="-120"/>
                </a:rPr>
                <a:t/>
              </a:r>
              <a:br>
                <a:rPr lang="en-US" altLang="zh-TW" sz="1400" b="1" dirty="0">
                  <a:solidFill>
                    <a:srgbClr val="000000"/>
                  </a:solidFill>
                  <a:latin typeface="Arial" charset="0"/>
                  <a:ea typeface="新細明體" pitchFamily="18" charset="-120"/>
                </a:rPr>
              </a:br>
              <a:r>
                <a:rPr lang="en-US" altLang="zh-TW" sz="1400" b="1" dirty="0">
                  <a:solidFill>
                    <a:srgbClr val="000000"/>
                  </a:solidFill>
                  <a:latin typeface="Arial" charset="0"/>
                  <a:ea typeface="新細明體" pitchFamily="18" charset="-120"/>
                </a:rPr>
                <a:t>(hunger, thirst)</a:t>
              </a:r>
              <a:endParaRPr lang="en-US" altLang="zh-TW" sz="1400" dirty="0">
                <a:solidFill>
                  <a:schemeClr val="tx1"/>
                </a:solidFill>
                <a:latin typeface="Arial" charset="0"/>
                <a:ea typeface="新細明體" pitchFamily="18" charset="-120"/>
              </a:endParaRPr>
            </a:p>
          </p:txBody>
        </p:sp>
        <p:sp>
          <p:nvSpPr>
            <p:cNvPr id="12296" name="Text Box 7"/>
            <p:cNvSpPr txBox="1">
              <a:spLocks noChangeArrowheads="1"/>
            </p:cNvSpPr>
            <p:nvPr/>
          </p:nvSpPr>
          <p:spPr bwMode="auto">
            <a:xfrm>
              <a:off x="1746" y="2139"/>
              <a:ext cx="2404" cy="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None/>
              </a:pPr>
              <a:r>
                <a:rPr lang="zh-TW" altLang="en-US" sz="1400" b="1" dirty="0">
                  <a:solidFill>
                    <a:srgbClr val="000000"/>
                  </a:solidFill>
                  <a:latin typeface="Arial" charset="0"/>
                  <a:ea typeface="新細明體" pitchFamily="18" charset="-120"/>
                </a:rPr>
                <a:t>自尊需求 </a:t>
              </a:r>
              <a:endParaRPr lang="en-US" altLang="zh-TW" sz="1400" b="1" dirty="0">
                <a:solidFill>
                  <a:srgbClr val="000000"/>
                </a:solidFill>
                <a:latin typeface="Arial" charset="0"/>
                <a:ea typeface="新細明體" pitchFamily="18" charset="-120"/>
              </a:endParaRPr>
            </a:p>
            <a:p>
              <a:pPr algn="ctr">
                <a:spcBef>
                  <a:spcPct val="0"/>
                </a:spcBef>
                <a:buNone/>
              </a:pPr>
              <a:r>
                <a:rPr lang="en-US" altLang="zh-TW" sz="1400" b="1" dirty="0">
                  <a:solidFill>
                    <a:srgbClr val="000000"/>
                  </a:solidFill>
                  <a:latin typeface="Arial" charset="0"/>
                  <a:ea typeface="新細明體" pitchFamily="18" charset="-120"/>
                </a:rPr>
                <a:t>(self-esteem</a:t>
              </a:r>
              <a:r>
                <a:rPr lang="en-US" altLang="zh-TW" sz="1400" b="1" dirty="0" smtClean="0">
                  <a:solidFill>
                    <a:srgbClr val="000000"/>
                  </a:solidFill>
                  <a:latin typeface="Arial" charset="0"/>
                  <a:ea typeface="新細明體" pitchFamily="18" charset="-120"/>
                </a:rPr>
                <a:t>,</a:t>
              </a:r>
              <a:r>
                <a:rPr lang="en-US" altLang="zh-TW" sz="1400" b="1" dirty="0">
                  <a:solidFill>
                    <a:srgbClr val="000000"/>
                  </a:solidFill>
                  <a:latin typeface="Arial" charset="0"/>
                  <a:ea typeface="新細明體" pitchFamily="18" charset="-120"/>
                </a:rPr>
                <a:t/>
              </a:r>
              <a:br>
                <a:rPr lang="en-US" altLang="zh-TW" sz="1400" b="1" dirty="0">
                  <a:solidFill>
                    <a:srgbClr val="000000"/>
                  </a:solidFill>
                  <a:latin typeface="Arial" charset="0"/>
                  <a:ea typeface="新細明體" pitchFamily="18" charset="-120"/>
                </a:rPr>
              </a:br>
              <a:r>
                <a:rPr lang="en-US" altLang="zh-TW" sz="1400" b="1" dirty="0">
                  <a:solidFill>
                    <a:srgbClr val="000000"/>
                  </a:solidFill>
                  <a:latin typeface="Arial" charset="0"/>
                  <a:ea typeface="新細明體" pitchFamily="18" charset="-120"/>
                </a:rPr>
                <a:t>recognition, status)</a:t>
              </a:r>
            </a:p>
          </p:txBody>
        </p:sp>
        <p:sp>
          <p:nvSpPr>
            <p:cNvPr id="12297" name="Text Box 8"/>
            <p:cNvSpPr txBox="1">
              <a:spLocks noChangeArrowheads="1"/>
            </p:cNvSpPr>
            <p:nvPr/>
          </p:nvSpPr>
          <p:spPr bwMode="auto">
            <a:xfrm>
              <a:off x="2368" y="1422"/>
              <a:ext cx="989" cy="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zh-TW" altLang="en-US" sz="1400" b="1" dirty="0" smtClean="0">
                  <a:solidFill>
                    <a:srgbClr val="000000"/>
                  </a:solidFill>
                  <a:latin typeface="Arial" charset="0"/>
                  <a:ea typeface="新細明體" pitchFamily="18" charset="-120"/>
                </a:rPr>
                <a:t>自我實現</a:t>
              </a:r>
              <a:endParaRPr lang="en-US" altLang="zh-TW" sz="1400" b="1" dirty="0" smtClean="0">
                <a:solidFill>
                  <a:srgbClr val="000000"/>
                </a:solidFill>
                <a:latin typeface="Arial" charset="0"/>
                <a:ea typeface="新細明體" pitchFamily="18" charset="-120"/>
              </a:endParaRPr>
            </a:p>
            <a:p>
              <a:pPr algn="ctr">
                <a:spcBef>
                  <a:spcPct val="0"/>
                </a:spcBef>
                <a:buFontTx/>
                <a:buNone/>
              </a:pPr>
              <a:r>
                <a:rPr lang="en-US" altLang="zh-TW" sz="1400" b="1" dirty="0" smtClean="0">
                  <a:solidFill>
                    <a:srgbClr val="000000"/>
                  </a:solidFill>
                  <a:latin typeface="Arial" charset="0"/>
                  <a:ea typeface="新細明體" pitchFamily="18" charset="-120"/>
                </a:rPr>
                <a:t>(</a:t>
              </a:r>
              <a:r>
                <a:rPr lang="en-US" altLang="zh-TW" sz="1400" b="1" dirty="0">
                  <a:solidFill>
                    <a:srgbClr val="000000"/>
                  </a:solidFill>
                  <a:latin typeface="Arial" charset="0"/>
                  <a:ea typeface="新細明體" pitchFamily="18" charset="-120"/>
                </a:rPr>
                <a:t>self-development </a:t>
              </a:r>
              <a:br>
                <a:rPr lang="en-US" altLang="zh-TW" sz="1400" b="1" dirty="0">
                  <a:solidFill>
                    <a:srgbClr val="000000"/>
                  </a:solidFill>
                  <a:latin typeface="Arial" charset="0"/>
                  <a:ea typeface="新細明體" pitchFamily="18" charset="-120"/>
                </a:rPr>
              </a:br>
              <a:r>
                <a:rPr lang="en-US" altLang="zh-TW" sz="1400" b="1" dirty="0">
                  <a:solidFill>
                    <a:srgbClr val="000000"/>
                  </a:solidFill>
                  <a:latin typeface="Arial" charset="0"/>
                  <a:ea typeface="新細明體" pitchFamily="18" charset="-120"/>
                </a:rPr>
                <a:t>and realization)</a:t>
              </a:r>
              <a:endParaRPr lang="en-US" altLang="zh-TW" sz="1400" dirty="0">
                <a:solidFill>
                  <a:schemeClr val="tx1"/>
                </a:solidFill>
                <a:latin typeface="Arial" charset="0"/>
                <a:ea typeface="新細明體" pitchFamily="18" charset="-120"/>
              </a:endParaRPr>
            </a:p>
          </p:txBody>
        </p:sp>
      </p:grpSp>
    </p:spTree>
    <p:extLst>
      <p:ext uri="{BB962C8B-B14F-4D97-AF65-F5344CB8AC3E}">
        <p14:creationId xmlns="" xmlns:p14="http://schemas.microsoft.com/office/powerpoint/2010/main" val="3775230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66922"/>
                                        </p:tgtEl>
                                        <p:attrNameLst>
                                          <p:attrName>style.visibility</p:attrName>
                                        </p:attrNameLst>
                                      </p:cBhvr>
                                      <p:to>
                                        <p:strVal val="visible"/>
                                      </p:to>
                                    </p:set>
                                    <p:animEffect transition="in" filter="wipe(down)">
                                      <p:cBhvr>
                                        <p:cTn id="7" dur="1000"/>
                                        <p:tgtEl>
                                          <p:spTgt spid="166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標題 1"/>
          <p:cNvSpPr>
            <a:spLocks noGrp="1"/>
          </p:cNvSpPr>
          <p:nvPr>
            <p:ph type="title"/>
          </p:nvPr>
        </p:nvSpPr>
        <p:spPr>
          <a:xfrm>
            <a:off x="467544" y="332656"/>
            <a:ext cx="8435280" cy="1143000"/>
          </a:xfrm>
        </p:spPr>
        <p:txBody>
          <a:bodyPr>
            <a:normAutofit fontScale="90000"/>
          </a:bodyPr>
          <a:lstStyle/>
          <a:p>
            <a:r>
              <a:rPr lang="en-US" altLang="zh-TW" b="1" dirty="0" smtClean="0">
                <a:latin typeface="標楷體" panose="03000509000000000000" pitchFamily="65" charset="-120"/>
                <a:ea typeface="標楷體" panose="03000509000000000000" pitchFamily="65" charset="-120"/>
              </a:rPr>
              <a:t>2.2 </a:t>
            </a:r>
            <a:r>
              <a:rPr lang="zh-TW" altLang="en-US" b="1" dirty="0" smtClean="0">
                <a:latin typeface="標楷體" panose="03000509000000000000" pitchFamily="65" charset="-120"/>
                <a:ea typeface="標楷體" panose="03000509000000000000" pitchFamily="65" charset="-120"/>
              </a:rPr>
              <a:t>農產品的淺層與深層消費動機</a:t>
            </a:r>
          </a:p>
        </p:txBody>
      </p:sp>
      <p:sp>
        <p:nvSpPr>
          <p:cNvPr id="2" name="內容版面配置區 1"/>
          <p:cNvSpPr>
            <a:spLocks noGrp="1"/>
          </p:cNvSpPr>
          <p:nvPr>
            <p:ph idx="1"/>
          </p:nvPr>
        </p:nvSpPr>
        <p:spPr>
          <a:xfrm>
            <a:off x="1979712" y="1484784"/>
            <a:ext cx="5554960" cy="4525963"/>
          </a:xfrm>
        </p:spPr>
        <p:txBody>
          <a:bodyPr>
            <a:normAutofit fontScale="92500" lnSpcReduction="10000"/>
          </a:bodyPr>
          <a:lstStyle/>
          <a:p>
            <a:r>
              <a:rPr lang="zh-TW" altLang="en-US" sz="3300" dirty="0" smtClean="0">
                <a:latin typeface="標楷體" panose="03000509000000000000" pitchFamily="65" charset="-120"/>
                <a:ea typeface="標楷體" panose="03000509000000000000" pitchFamily="65" charset="-120"/>
              </a:rPr>
              <a:t>淺層消費動機</a:t>
            </a:r>
            <a:endParaRPr lang="en-US" altLang="zh-TW" sz="3300" dirty="0" smtClean="0">
              <a:latin typeface="標楷體" panose="03000509000000000000" pitchFamily="65" charset="-120"/>
              <a:ea typeface="標楷體" panose="03000509000000000000" pitchFamily="65" charset="-120"/>
            </a:endParaRPr>
          </a:p>
          <a:p>
            <a:pPr lvl="1"/>
            <a:r>
              <a:rPr lang="zh-TW" altLang="en-US" sz="2400" dirty="0" smtClean="0">
                <a:latin typeface="標楷體" panose="03000509000000000000" pitchFamily="65" charset="-120"/>
                <a:ea typeface="標楷體" panose="03000509000000000000" pitchFamily="65" charset="-120"/>
              </a:rPr>
              <a:t>滿足生理需求</a:t>
            </a:r>
            <a:endParaRPr lang="en-US" altLang="zh-TW" sz="2400" dirty="0" smtClean="0">
              <a:latin typeface="標楷體" panose="03000509000000000000" pitchFamily="65" charset="-120"/>
              <a:ea typeface="標楷體" panose="03000509000000000000" pitchFamily="65" charset="-120"/>
            </a:endParaRPr>
          </a:p>
          <a:p>
            <a:pPr lvl="1"/>
            <a:r>
              <a:rPr lang="zh-TW" altLang="en-US" sz="2400" dirty="0" smtClean="0">
                <a:latin typeface="標楷體" panose="03000509000000000000" pitchFamily="65" charset="-120"/>
                <a:ea typeface="標楷體" panose="03000509000000000000" pitchFamily="65" charset="-120"/>
              </a:rPr>
              <a:t>滿足安全需求</a:t>
            </a:r>
            <a:endParaRPr lang="en-US" altLang="zh-TW" sz="2400" dirty="0" smtClean="0">
              <a:latin typeface="標楷體" panose="03000509000000000000" pitchFamily="65" charset="-120"/>
              <a:ea typeface="標楷體" panose="03000509000000000000" pitchFamily="65" charset="-120"/>
            </a:endParaRPr>
          </a:p>
          <a:p>
            <a:pPr lvl="1"/>
            <a:endParaRPr lang="en-US" altLang="zh-TW" dirty="0" smtClean="0">
              <a:latin typeface="標楷體" panose="03000509000000000000" pitchFamily="65" charset="-120"/>
              <a:ea typeface="標楷體" panose="03000509000000000000" pitchFamily="65" charset="-120"/>
            </a:endParaRPr>
          </a:p>
          <a:p>
            <a:r>
              <a:rPr lang="zh-TW" altLang="en-US" sz="3300" dirty="0">
                <a:latin typeface="標楷體" panose="03000509000000000000" pitchFamily="65" charset="-120"/>
                <a:ea typeface="標楷體" panose="03000509000000000000" pitchFamily="65" charset="-120"/>
              </a:rPr>
              <a:t>深</a:t>
            </a:r>
            <a:r>
              <a:rPr lang="zh-TW" altLang="en-US" sz="3300" dirty="0" smtClean="0">
                <a:latin typeface="標楷體" panose="03000509000000000000" pitchFamily="65" charset="-120"/>
                <a:ea typeface="標楷體" panose="03000509000000000000" pitchFamily="65" charset="-120"/>
              </a:rPr>
              <a:t>層消費動機</a:t>
            </a:r>
            <a:endParaRPr lang="en-US" altLang="zh-TW" sz="3300" dirty="0" smtClean="0">
              <a:latin typeface="標楷體" panose="03000509000000000000" pitchFamily="65" charset="-120"/>
              <a:ea typeface="標楷體" panose="03000509000000000000" pitchFamily="65" charset="-120"/>
            </a:endParaRPr>
          </a:p>
          <a:p>
            <a:pPr lvl="1"/>
            <a:r>
              <a:rPr lang="zh-TW" altLang="en-US" sz="2200" dirty="0" smtClean="0">
                <a:latin typeface="標楷體" panose="03000509000000000000" pitchFamily="65" charset="-120"/>
                <a:ea typeface="標楷體" panose="03000509000000000000" pitchFamily="65" charset="-120"/>
              </a:rPr>
              <a:t>生活價值觀</a:t>
            </a:r>
            <a:endParaRPr lang="en-US" altLang="zh-TW" sz="2200" dirty="0">
              <a:latin typeface="標楷體" panose="03000509000000000000" pitchFamily="65" charset="-120"/>
              <a:ea typeface="標楷體" panose="03000509000000000000" pitchFamily="65" charset="-120"/>
            </a:endParaRPr>
          </a:p>
          <a:p>
            <a:pPr lvl="2"/>
            <a:r>
              <a:rPr lang="zh-TW" altLang="en-US" sz="2200" dirty="0" smtClean="0">
                <a:solidFill>
                  <a:schemeClr val="accent6">
                    <a:lumMod val="50000"/>
                  </a:schemeClr>
                </a:solidFill>
                <a:latin typeface="標楷體" panose="03000509000000000000" pitchFamily="65" charset="-120"/>
                <a:ea typeface="標楷體" panose="03000509000000000000" pitchFamily="65" charset="-120"/>
              </a:rPr>
              <a:t>樂活農業</a:t>
            </a:r>
            <a:endParaRPr lang="en-US" altLang="zh-TW" sz="2200" dirty="0" smtClean="0">
              <a:solidFill>
                <a:schemeClr val="accent6">
                  <a:lumMod val="50000"/>
                </a:schemeClr>
              </a:solidFill>
              <a:latin typeface="標楷體" panose="03000509000000000000" pitchFamily="65" charset="-120"/>
              <a:ea typeface="標楷體" panose="03000509000000000000" pitchFamily="65" charset="-120"/>
            </a:endParaRPr>
          </a:p>
          <a:p>
            <a:pPr lvl="1"/>
            <a:r>
              <a:rPr lang="zh-TW" altLang="en-US" sz="2200" dirty="0" smtClean="0">
                <a:latin typeface="標楷體" panose="03000509000000000000" pitchFamily="65" charset="-120"/>
                <a:ea typeface="標楷體" panose="03000509000000000000" pitchFamily="65" charset="-120"/>
              </a:rPr>
              <a:t>社會福祉</a:t>
            </a:r>
            <a:endParaRPr lang="en-US" altLang="zh-TW" sz="2200" dirty="0">
              <a:latin typeface="標楷體" panose="03000509000000000000" pitchFamily="65" charset="-120"/>
              <a:ea typeface="標楷體" panose="03000509000000000000" pitchFamily="65" charset="-120"/>
            </a:endParaRPr>
          </a:p>
          <a:p>
            <a:pPr lvl="2"/>
            <a:r>
              <a:rPr lang="zh-TW" altLang="en-US" sz="2200" dirty="0" smtClean="0">
                <a:solidFill>
                  <a:schemeClr val="accent6">
                    <a:lumMod val="50000"/>
                  </a:schemeClr>
                </a:solidFill>
                <a:latin typeface="標楷體" panose="03000509000000000000" pitchFamily="65" charset="-120"/>
                <a:ea typeface="標楷體" panose="03000509000000000000" pitchFamily="65" charset="-120"/>
              </a:rPr>
              <a:t>地產地銷</a:t>
            </a:r>
            <a:r>
              <a:rPr lang="en-US" altLang="zh-TW" sz="2200" dirty="0" smtClean="0">
                <a:solidFill>
                  <a:schemeClr val="accent6">
                    <a:lumMod val="50000"/>
                  </a:schemeClr>
                </a:solidFill>
                <a:latin typeface="標楷體" panose="03000509000000000000" pitchFamily="65" charset="-120"/>
                <a:ea typeface="標楷體" panose="03000509000000000000" pitchFamily="65" charset="-120"/>
              </a:rPr>
              <a:t>/</a:t>
            </a:r>
            <a:r>
              <a:rPr lang="zh-TW" altLang="en-US" sz="2200" dirty="0">
                <a:solidFill>
                  <a:schemeClr val="accent6">
                    <a:lumMod val="50000"/>
                  </a:schemeClr>
                </a:solidFill>
                <a:latin typeface="標楷體" panose="03000509000000000000" pitchFamily="65" charset="-120"/>
                <a:ea typeface="標楷體" panose="03000509000000000000" pitchFamily="65" charset="-120"/>
              </a:rPr>
              <a:t>消、人道養殖</a:t>
            </a:r>
            <a:r>
              <a:rPr lang="zh-TW" altLang="en-US" sz="2200" dirty="0" smtClean="0">
                <a:solidFill>
                  <a:schemeClr val="accent6">
                    <a:lumMod val="50000"/>
                  </a:schemeClr>
                </a:solidFill>
                <a:latin typeface="標楷體" panose="03000509000000000000" pitchFamily="65" charset="-120"/>
                <a:ea typeface="標楷體" panose="03000509000000000000" pitchFamily="65" charset="-120"/>
              </a:rPr>
              <a:t>、支持型農業</a:t>
            </a:r>
            <a:endParaRPr lang="en-US" altLang="zh-TW" sz="2200" dirty="0" smtClean="0">
              <a:solidFill>
                <a:schemeClr val="accent6">
                  <a:lumMod val="50000"/>
                </a:schemeClr>
              </a:solidFill>
              <a:latin typeface="標楷體" panose="03000509000000000000" pitchFamily="65" charset="-120"/>
              <a:ea typeface="標楷體" panose="03000509000000000000" pitchFamily="65" charset="-120"/>
            </a:endParaRPr>
          </a:p>
          <a:p>
            <a:pPr lvl="1"/>
            <a:r>
              <a:rPr lang="zh-TW" altLang="en-US" sz="2200" dirty="0" smtClean="0">
                <a:latin typeface="標楷體" panose="03000509000000000000" pitchFamily="65" charset="-120"/>
                <a:ea typeface="標楷體" panose="03000509000000000000" pitchFamily="65" charset="-120"/>
              </a:rPr>
              <a:t>精神層次的滿足</a:t>
            </a:r>
            <a:endParaRPr lang="en-US" altLang="zh-TW" sz="2200" dirty="0" smtClean="0">
              <a:latin typeface="標楷體" panose="03000509000000000000" pitchFamily="65" charset="-120"/>
              <a:ea typeface="標楷體" panose="03000509000000000000" pitchFamily="65" charset="-120"/>
            </a:endParaRPr>
          </a:p>
          <a:p>
            <a:pPr lvl="2"/>
            <a:r>
              <a:rPr lang="zh-TW" altLang="en-US" sz="2200" dirty="0" smtClean="0">
                <a:solidFill>
                  <a:schemeClr val="accent6">
                    <a:lumMod val="50000"/>
                  </a:schemeClr>
                </a:solidFill>
                <a:latin typeface="標楷體" panose="03000509000000000000" pitchFamily="65" charset="-120"/>
                <a:ea typeface="標楷體" panose="03000509000000000000" pitchFamily="65" charset="-120"/>
              </a:rPr>
              <a:t>農業逸</a:t>
            </a:r>
            <a:r>
              <a:rPr lang="zh-TW" altLang="en-US" sz="2200" dirty="0">
                <a:solidFill>
                  <a:schemeClr val="accent6">
                    <a:lumMod val="50000"/>
                  </a:schemeClr>
                </a:solidFill>
                <a:latin typeface="標楷體" panose="03000509000000000000" pitchFamily="65" charset="-120"/>
                <a:ea typeface="標楷體" panose="03000509000000000000" pitchFamily="65" charset="-120"/>
              </a:rPr>
              <a:t>品、奢侈</a:t>
            </a:r>
            <a:r>
              <a:rPr lang="zh-TW" altLang="en-US" sz="2200" dirty="0" smtClean="0">
                <a:solidFill>
                  <a:schemeClr val="accent6">
                    <a:lumMod val="50000"/>
                  </a:schemeClr>
                </a:solidFill>
                <a:latin typeface="標楷體" panose="03000509000000000000" pitchFamily="65" charset="-120"/>
                <a:ea typeface="標楷體" panose="03000509000000000000" pitchFamily="65" charset="-120"/>
              </a:rPr>
              <a:t>性農業</a:t>
            </a:r>
            <a:endParaRPr lang="en-US" altLang="zh-TW" sz="2200" dirty="0" smtClean="0">
              <a:solidFill>
                <a:schemeClr val="accent6">
                  <a:lumMod val="50000"/>
                </a:schemeClr>
              </a:solidFill>
              <a:latin typeface="標楷體" panose="03000509000000000000" pitchFamily="65" charset="-120"/>
              <a:ea typeface="標楷體" panose="03000509000000000000" pitchFamily="65" charset="-120"/>
            </a:endParaRPr>
          </a:p>
          <a:p>
            <a:pPr lvl="1"/>
            <a:endParaRPr lang="en-US" altLang="zh-TW" dirty="0" smtClean="0"/>
          </a:p>
          <a:p>
            <a:pPr lvl="1"/>
            <a:endParaRPr lang="zh-TW" altLang="en-US" dirty="0"/>
          </a:p>
        </p:txBody>
      </p:sp>
      <p:sp>
        <p:nvSpPr>
          <p:cNvPr id="46083" name="投影片編號版面配置區 5"/>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compatLnSpc="1">
            <a:prstTxWarp prst="textNoShape">
              <a:avLst/>
            </a:prstTxWarp>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fld id="{A69D82FD-839D-4C84-8213-4D2AF49F8973}" type="slidenum">
              <a:rPr lang="en-US" altLang="zh-TW" sz="1400" smtClean="0">
                <a:solidFill>
                  <a:schemeClr val="tx2"/>
                </a:solidFill>
                <a:latin typeface="Arial" charset="0"/>
                <a:ea typeface="新細明體" pitchFamily="18" charset="-120"/>
              </a:rPr>
              <a:pPr eaLnBrk="1" hangingPunct="1">
                <a:spcBef>
                  <a:spcPct val="0"/>
                </a:spcBef>
                <a:buClrTx/>
                <a:buSzTx/>
                <a:buFontTx/>
                <a:buNone/>
              </a:pPr>
              <a:t>11</a:t>
            </a:fld>
            <a:endParaRPr lang="en-US" altLang="zh-TW" sz="1400" smtClean="0">
              <a:solidFill>
                <a:schemeClr val="tx2"/>
              </a:solidFill>
              <a:latin typeface="Arial" charset="0"/>
              <a:ea typeface="新細明體" pitchFamily="18" charset="-120"/>
            </a:endParaRPr>
          </a:p>
        </p:txBody>
      </p:sp>
    </p:spTree>
    <p:extLst>
      <p:ext uri="{BB962C8B-B14F-4D97-AF65-F5344CB8AC3E}">
        <p14:creationId xmlns="" xmlns:p14="http://schemas.microsoft.com/office/powerpoint/2010/main" val="40202183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611560" y="332656"/>
            <a:ext cx="8137525" cy="1143000"/>
          </a:xfrm>
        </p:spPr>
        <p:txBody>
          <a:bodyPr>
            <a:noAutofit/>
          </a:bodyPr>
          <a:lstStyle/>
          <a:p>
            <a:pPr eaLnBrk="1" fontAlgn="auto" hangingPunct="1">
              <a:spcAft>
                <a:spcPts val="0"/>
              </a:spcAft>
              <a:defRPr/>
            </a:pPr>
            <a:r>
              <a:rPr lang="en-US" altLang="zh-TW" sz="4000" b="1" dirty="0" smtClean="0">
                <a:latin typeface="標楷體" panose="03000509000000000000" pitchFamily="65" charset="-120"/>
                <a:ea typeface="標楷體" panose="03000509000000000000" pitchFamily="65" charset="-120"/>
              </a:rPr>
              <a:t>2.3</a:t>
            </a:r>
            <a:r>
              <a:rPr lang="zh-TW" altLang="en-US" sz="4000" b="1" dirty="0" smtClean="0">
                <a:latin typeface="標楷體" panose="03000509000000000000" pitchFamily="65" charset="-120"/>
                <a:ea typeface="標楷體" panose="03000509000000000000" pitchFamily="65" charset="-120"/>
              </a:rPr>
              <a:t> 樂活農業</a:t>
            </a:r>
            <a:endParaRPr lang="zh-TW" altLang="en-US" sz="4000" b="1" dirty="0">
              <a:latin typeface="標楷體" panose="03000509000000000000" pitchFamily="65" charset="-120"/>
              <a:ea typeface="標楷體" panose="03000509000000000000" pitchFamily="65" charset="-120"/>
            </a:endParaRPr>
          </a:p>
        </p:txBody>
      </p:sp>
      <p:sp>
        <p:nvSpPr>
          <p:cNvPr id="8" name="投影片編號版面配置區 5"/>
          <p:cNvSpPr>
            <a:spLocks noGrp="1"/>
          </p:cNvSpPr>
          <p:nvPr>
            <p:ph type="sldNum" sz="quarter" idx="12"/>
          </p:nvPr>
        </p:nvSpPr>
        <p:spPr/>
        <p:txBody>
          <a:bodyPr>
            <a:normAutofit/>
          </a:bodyPr>
          <a:lstStyle/>
          <a:p>
            <a:pPr>
              <a:defRPr/>
            </a:pPr>
            <a:fld id="{6C61352D-5978-4211-A3BC-AA61BB979AB9}" type="slidenum">
              <a:rPr lang="en-US" altLang="zh-TW"/>
              <a:pPr>
                <a:defRPr/>
              </a:pPr>
              <a:t>12</a:t>
            </a:fld>
            <a:endParaRPr lang="en-US" altLang="zh-TW"/>
          </a:p>
        </p:txBody>
      </p:sp>
      <p:sp>
        <p:nvSpPr>
          <p:cNvPr id="47108" name="Rectangle 3"/>
          <p:cNvSpPr>
            <a:spLocks noGrp="1" noChangeArrowheads="1"/>
          </p:cNvSpPr>
          <p:nvPr>
            <p:ph sz="quarter" idx="1"/>
          </p:nvPr>
        </p:nvSpPr>
        <p:spPr>
          <a:xfrm>
            <a:off x="971600" y="1700809"/>
            <a:ext cx="7416800" cy="3600400"/>
          </a:xfrm>
        </p:spPr>
        <p:txBody>
          <a:bodyPr>
            <a:normAutofit/>
          </a:bodyPr>
          <a:lstStyle/>
          <a:p>
            <a:pPr>
              <a:buNone/>
            </a:pPr>
            <a:r>
              <a:rPr lang="en-US"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LOHA’s</a:t>
            </a:r>
            <a:r>
              <a:rPr lang="zh-TW" altLang="en-US" sz="2800" b="1" dirty="0">
                <a:latin typeface="標楷體" panose="03000509000000000000" pitchFamily="65" charset="-120"/>
                <a:ea typeface="標楷體" panose="03000509000000000000" pitchFamily="65" charset="-120"/>
              </a:rPr>
              <a:t>新消費文化的</a:t>
            </a:r>
            <a:r>
              <a:rPr lang="zh-TW" altLang="en-US" sz="2800" b="1" dirty="0" smtClean="0">
                <a:latin typeface="標楷體" panose="03000509000000000000" pitchFamily="65" charset="-120"/>
                <a:ea typeface="標楷體" panose="03000509000000000000" pitchFamily="65" charset="-120"/>
              </a:rPr>
              <a:t>崛起</a:t>
            </a:r>
            <a:endParaRPr lang="en-US" altLang="zh-TW" sz="2800" b="1" dirty="0" smtClean="0">
              <a:latin typeface="標楷體" panose="03000509000000000000" pitchFamily="65" charset="-120"/>
              <a:ea typeface="標楷體" panose="03000509000000000000" pitchFamily="65" charset="-120"/>
            </a:endParaRPr>
          </a:p>
          <a:p>
            <a:r>
              <a:rPr lang="zh-TW" altLang="en-US" sz="2400" b="1" dirty="0" smtClean="0">
                <a:latin typeface="標楷體" pitchFamily="65" charset="-120"/>
                <a:ea typeface="標楷體" panose="03000509000000000000" pitchFamily="65" charset="-120"/>
              </a:rPr>
              <a:t>由美國社會學家</a:t>
            </a:r>
            <a:r>
              <a:rPr lang="en-US" altLang="zh-TW" sz="2400" b="1" dirty="0" smtClean="0">
                <a:latin typeface="標楷體" panose="03000509000000000000" pitchFamily="65" charset="-120"/>
                <a:ea typeface="標楷體" panose="03000509000000000000" pitchFamily="65" charset="-120"/>
                <a:cs typeface="Times New Roman" pitchFamily="18" charset="0"/>
              </a:rPr>
              <a:t>Paul H. Ray </a:t>
            </a:r>
            <a:r>
              <a:rPr lang="zh-TW" altLang="en-US" sz="2400" b="1" dirty="0" smtClean="0">
                <a:latin typeface="標楷體" pitchFamily="65" charset="-120"/>
                <a:ea typeface="標楷體" panose="03000509000000000000" pitchFamily="65" charset="-120"/>
              </a:rPr>
              <a:t>所發現的重要次文化。</a:t>
            </a:r>
          </a:p>
          <a:p>
            <a:r>
              <a:rPr lang="en-US" altLang="zh-TW" sz="2400" b="1" dirty="0" smtClean="0">
                <a:latin typeface="標楷體" panose="03000509000000000000" pitchFamily="65" charset="-120"/>
                <a:ea typeface="標楷體" panose="03000509000000000000" pitchFamily="65" charset="-120"/>
                <a:cs typeface="Times New Roman" pitchFamily="18" charset="0"/>
              </a:rPr>
              <a:t>LOHAs (Lifestyle of Health and Sustainability)</a:t>
            </a:r>
            <a:r>
              <a:rPr lang="en-US" altLang="zh-TW" sz="2400" b="1" dirty="0" smtClean="0">
                <a:latin typeface="標楷體" pitchFamily="65" charset="-120"/>
                <a:ea typeface="標楷體" panose="03000509000000000000" pitchFamily="65" charset="-120"/>
              </a:rPr>
              <a:t> </a:t>
            </a:r>
            <a:r>
              <a:rPr lang="zh-TW" altLang="en-US" sz="2400" b="1" dirty="0" smtClean="0">
                <a:latin typeface="標楷體" pitchFamily="65" charset="-120"/>
                <a:ea typeface="標楷體" panose="03000509000000000000" pitchFamily="65" charset="-120"/>
              </a:rPr>
              <a:t>次文化族群的崛起。</a:t>
            </a:r>
          </a:p>
          <a:p>
            <a:r>
              <a:rPr lang="zh-TW" altLang="en-US" sz="2400" b="1" dirty="0" smtClean="0">
                <a:latin typeface="標楷體" pitchFamily="65" charset="-120"/>
                <a:ea typeface="標楷體" panose="03000509000000000000" pitchFamily="65" charset="-120"/>
              </a:rPr>
              <a:t>消費者生活型態的變革</a:t>
            </a:r>
            <a:r>
              <a:rPr lang="en-US" altLang="zh-TW" sz="2400" b="1" dirty="0" smtClean="0">
                <a:latin typeface="標楷體" pitchFamily="65" charset="-120"/>
                <a:ea typeface="標楷體" panose="03000509000000000000" pitchFamily="65" charset="-120"/>
              </a:rPr>
              <a:t>—</a:t>
            </a:r>
            <a:r>
              <a:rPr lang="zh-TW" altLang="en-US" sz="2400" b="1" dirty="0" smtClean="0">
                <a:latin typeface="標楷體" pitchFamily="65" charset="-120"/>
                <a:ea typeface="標楷體" panose="03000509000000000000" pitchFamily="65" charset="-120"/>
              </a:rPr>
              <a:t>健康、休閒、家庭關係。</a:t>
            </a:r>
          </a:p>
          <a:p>
            <a:pPr eaLnBrk="1" hangingPunct="1">
              <a:buFontTx/>
              <a:buNone/>
            </a:pPr>
            <a:r>
              <a:rPr lang="zh-TW" altLang="en-US" sz="2800" dirty="0" smtClean="0">
                <a:solidFill>
                  <a:srgbClr val="FF7C80"/>
                </a:solidFill>
                <a:latin typeface="標楷體" pitchFamily="65" charset="-120"/>
                <a:ea typeface="標楷體" panose="03000509000000000000" pitchFamily="65" charset="-120"/>
              </a:rPr>
              <a:t>       </a:t>
            </a:r>
            <a:r>
              <a:rPr lang="zh-TW" altLang="en-US" sz="2800" b="1" dirty="0" smtClean="0">
                <a:solidFill>
                  <a:srgbClr val="FF7C80"/>
                </a:solidFill>
                <a:latin typeface="標楷體" pitchFamily="65" charset="-120"/>
                <a:ea typeface="標楷體" panose="03000509000000000000" pitchFamily="65" charset="-120"/>
              </a:rPr>
              <a:t>安全、健康、休閒的新生活價值  </a:t>
            </a:r>
          </a:p>
          <a:p>
            <a:pPr eaLnBrk="1" hangingPunct="1">
              <a:buFontTx/>
              <a:buNone/>
            </a:pPr>
            <a:r>
              <a:rPr lang="zh-TW" altLang="en-US" sz="2800" b="1" dirty="0" smtClean="0">
                <a:solidFill>
                  <a:srgbClr val="FF7C80"/>
                </a:solidFill>
                <a:latin typeface="標楷體" pitchFamily="65" charset="-120"/>
                <a:ea typeface="標楷體" panose="03000509000000000000" pitchFamily="65" charset="-120"/>
              </a:rPr>
              <a:t>       健康產業、休閒產業</a:t>
            </a:r>
          </a:p>
          <a:p>
            <a:pPr eaLnBrk="1" hangingPunct="1"/>
            <a:endParaRPr lang="en-US" altLang="zh-TW" sz="2400" dirty="0" smtClean="0"/>
          </a:p>
        </p:txBody>
      </p:sp>
      <p:sp>
        <p:nvSpPr>
          <p:cNvPr id="47109" name="AutoShape 4"/>
          <p:cNvSpPr>
            <a:spLocks noChangeArrowheads="1"/>
          </p:cNvSpPr>
          <p:nvPr/>
        </p:nvSpPr>
        <p:spPr bwMode="auto">
          <a:xfrm>
            <a:off x="1619672" y="4192392"/>
            <a:ext cx="647700" cy="73025"/>
          </a:xfrm>
          <a:prstGeom prst="rightArrow">
            <a:avLst>
              <a:gd name="adj1" fmla="val 50000"/>
              <a:gd name="adj2" fmla="val 221739"/>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47110" name="AutoShape 5"/>
          <p:cNvSpPr>
            <a:spLocks noChangeArrowheads="1"/>
          </p:cNvSpPr>
          <p:nvPr/>
        </p:nvSpPr>
        <p:spPr bwMode="auto">
          <a:xfrm>
            <a:off x="1618085" y="4714961"/>
            <a:ext cx="649287" cy="73025"/>
          </a:xfrm>
          <a:prstGeom prst="rightArrow">
            <a:avLst>
              <a:gd name="adj1" fmla="val 50000"/>
              <a:gd name="adj2" fmla="val 22228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Tree>
    <p:extLst>
      <p:ext uri="{BB962C8B-B14F-4D97-AF65-F5344CB8AC3E}">
        <p14:creationId xmlns="" xmlns:p14="http://schemas.microsoft.com/office/powerpoint/2010/main" val="801068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normAutofit/>
          </a:bodyPr>
          <a:lstStyle/>
          <a:p>
            <a:pPr>
              <a:defRPr/>
            </a:pPr>
            <a:fld id="{5D5B8B3A-AF53-48CA-909F-91FE10FD05DB}" type="slidenum">
              <a:rPr lang="en-US" altLang="zh-TW"/>
              <a:pPr>
                <a:defRPr/>
              </a:pPr>
              <a:t>13</a:t>
            </a:fld>
            <a:endParaRPr lang="en-US" altLang="zh-TW"/>
          </a:p>
        </p:txBody>
      </p:sp>
      <p:sp>
        <p:nvSpPr>
          <p:cNvPr id="48132" name="Rectangle 3"/>
          <p:cNvSpPr>
            <a:spLocks noGrp="1" noChangeArrowheads="1"/>
          </p:cNvSpPr>
          <p:nvPr>
            <p:ph sz="quarter" idx="1"/>
          </p:nvPr>
        </p:nvSpPr>
        <p:spPr>
          <a:xfrm>
            <a:off x="539552" y="1916832"/>
            <a:ext cx="8278688" cy="2808312"/>
          </a:xfrm>
        </p:spPr>
        <p:txBody>
          <a:bodyPr/>
          <a:lstStyle/>
          <a:p>
            <a:pPr marL="0" indent="0">
              <a:buNone/>
            </a:pPr>
            <a:r>
              <a:rPr lang="en-US" altLang="zh-TW" sz="4000" b="1" dirty="0">
                <a:latin typeface="標楷體" pitchFamily="65" charset="-120"/>
                <a:ea typeface="標楷體" panose="03000509000000000000" pitchFamily="65" charset="-120"/>
              </a:rPr>
              <a:t>LOHAs </a:t>
            </a:r>
            <a:r>
              <a:rPr lang="zh-TW" altLang="en-US" sz="4000" b="1" dirty="0">
                <a:latin typeface="標楷體" pitchFamily="65" charset="-120"/>
                <a:ea typeface="標楷體" panose="03000509000000000000" pitchFamily="65" charset="-120"/>
              </a:rPr>
              <a:t>的生活</a:t>
            </a:r>
            <a:r>
              <a:rPr lang="zh-TW" altLang="en-US" sz="4000" b="1" dirty="0" smtClean="0">
                <a:latin typeface="標楷體" pitchFamily="65" charset="-120"/>
                <a:ea typeface="標楷體" panose="03000509000000000000" pitchFamily="65" charset="-120"/>
              </a:rPr>
              <a:t>價值觀</a:t>
            </a:r>
            <a:endParaRPr lang="en-US" altLang="zh-TW" sz="4000" b="1" dirty="0" smtClean="0">
              <a:latin typeface="標楷體" pitchFamily="65" charset="-120"/>
              <a:ea typeface="標楷體" panose="03000509000000000000" pitchFamily="65" charset="-120"/>
            </a:endParaRPr>
          </a:p>
          <a:p>
            <a:pPr lvl="1"/>
            <a:r>
              <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rPr>
              <a:t>Health</a:t>
            </a:r>
            <a:r>
              <a:rPr lang="en-US" altLang="zh-TW" sz="3200" dirty="0" smtClean="0">
                <a:latin typeface="標楷體" pitchFamily="65" charset="-120"/>
                <a:ea typeface="標楷體" panose="03000509000000000000" pitchFamily="65" charset="-120"/>
              </a:rPr>
              <a:t>: </a:t>
            </a:r>
            <a:r>
              <a:rPr lang="zh-TW" altLang="en-US" sz="3200" dirty="0" smtClean="0">
                <a:latin typeface="標楷體" pitchFamily="65" charset="-120"/>
                <a:ea typeface="標楷體" panose="03000509000000000000" pitchFamily="65" charset="-120"/>
              </a:rPr>
              <a:t>飲食</a:t>
            </a:r>
            <a:r>
              <a:rPr lang="en-US" altLang="en-US" sz="3200" dirty="0" smtClean="0">
                <a:latin typeface="標楷體" panose="03000509000000000000" pitchFamily="65" charset="-120"/>
                <a:ea typeface="標楷體" panose="03000509000000000000" pitchFamily="65" charset="-120"/>
              </a:rPr>
              <a:t>，</a:t>
            </a:r>
            <a:r>
              <a:rPr lang="zh-TW" altLang="en-US" sz="3200" dirty="0" smtClean="0">
                <a:latin typeface="標楷體" pitchFamily="65" charset="-120"/>
                <a:ea typeface="標楷體" panose="03000509000000000000" pitchFamily="65" charset="-120"/>
              </a:rPr>
              <a:t>運動</a:t>
            </a:r>
            <a:r>
              <a:rPr lang="en-US" altLang="en-US" sz="3200" dirty="0" smtClean="0">
                <a:latin typeface="標楷體" panose="03000509000000000000" pitchFamily="65" charset="-120"/>
                <a:ea typeface="標楷體" panose="03000509000000000000" pitchFamily="65" charset="-120"/>
              </a:rPr>
              <a:t>，</a:t>
            </a:r>
            <a:r>
              <a:rPr lang="zh-TW" altLang="en-US" sz="3200" dirty="0" smtClean="0">
                <a:latin typeface="標楷體" pitchFamily="65" charset="-120"/>
                <a:ea typeface="標楷體" panose="03000509000000000000" pitchFamily="65" charset="-120"/>
              </a:rPr>
              <a:t>休息</a:t>
            </a:r>
            <a:r>
              <a:rPr lang="en-US" altLang="en-US" sz="3200" dirty="0" smtClean="0">
                <a:latin typeface="標楷體" panose="03000509000000000000" pitchFamily="65" charset="-120"/>
                <a:ea typeface="標楷體" panose="03000509000000000000" pitchFamily="65" charset="-120"/>
              </a:rPr>
              <a:t>，</a:t>
            </a:r>
            <a:r>
              <a:rPr lang="zh-TW" altLang="en-US" sz="3200" dirty="0" smtClean="0">
                <a:latin typeface="標楷體" pitchFamily="65" charset="-120"/>
                <a:ea typeface="標楷體" panose="03000509000000000000" pitchFamily="65" charset="-120"/>
              </a:rPr>
              <a:t>有機農產品</a:t>
            </a:r>
          </a:p>
          <a:p>
            <a:pPr lvl="1"/>
            <a:r>
              <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rPr>
              <a:t>Sustainability</a:t>
            </a:r>
            <a:r>
              <a:rPr lang="en-US" altLang="zh-TW" sz="3200" dirty="0" smtClean="0">
                <a:latin typeface="標楷體" pitchFamily="65" charset="-120"/>
                <a:ea typeface="標楷體" panose="03000509000000000000" pitchFamily="65" charset="-120"/>
              </a:rPr>
              <a:t>: </a:t>
            </a:r>
            <a:r>
              <a:rPr lang="zh-TW" altLang="en-US" sz="3200" dirty="0" smtClean="0">
                <a:latin typeface="標楷體" pitchFamily="65" charset="-120"/>
                <a:ea typeface="標楷體" panose="03000509000000000000" pitchFamily="65" charset="-120"/>
              </a:rPr>
              <a:t>大眾交通工具</a:t>
            </a:r>
            <a:r>
              <a:rPr lang="en-US" altLang="en-US" sz="3200" dirty="0" smtClean="0">
                <a:latin typeface="標楷體" panose="03000509000000000000" pitchFamily="65" charset="-120"/>
                <a:ea typeface="標楷體" panose="03000509000000000000" pitchFamily="65" charset="-120"/>
              </a:rPr>
              <a:t>，</a:t>
            </a:r>
            <a:r>
              <a:rPr lang="zh-TW" altLang="en-US" sz="3200" dirty="0" smtClean="0">
                <a:latin typeface="標楷體" pitchFamily="65" charset="-120"/>
                <a:ea typeface="標楷體" panose="03000509000000000000" pitchFamily="65" charset="-120"/>
              </a:rPr>
              <a:t>無菸</a:t>
            </a:r>
            <a:r>
              <a:rPr lang="en-US" altLang="en-US" sz="3200" dirty="0" smtClean="0">
                <a:latin typeface="標楷體" panose="03000509000000000000" pitchFamily="65" charset="-120"/>
                <a:ea typeface="標楷體" panose="03000509000000000000" pitchFamily="65" charset="-120"/>
              </a:rPr>
              <a:t>，</a:t>
            </a:r>
            <a:r>
              <a:rPr lang="zh-TW" altLang="en-US" sz="3200" dirty="0" smtClean="0">
                <a:latin typeface="標楷體" pitchFamily="65" charset="-120"/>
                <a:ea typeface="標楷體" panose="03000509000000000000" pitchFamily="65" charset="-120"/>
              </a:rPr>
              <a:t>環保</a:t>
            </a:r>
            <a:r>
              <a:rPr lang="en-US" altLang="en-US" sz="3200" dirty="0" smtClean="0">
                <a:latin typeface="標楷體" panose="03000509000000000000" pitchFamily="65" charset="-120"/>
                <a:ea typeface="標楷體" panose="03000509000000000000" pitchFamily="65" charset="-120"/>
              </a:rPr>
              <a:t>，</a:t>
            </a:r>
            <a:r>
              <a:rPr lang="zh-TW" altLang="en-US" sz="3200" dirty="0" smtClean="0">
                <a:latin typeface="標楷體" pitchFamily="65" charset="-120"/>
                <a:ea typeface="標楷體" panose="03000509000000000000" pitchFamily="65" charset="-120"/>
              </a:rPr>
              <a:t>資源回收</a:t>
            </a:r>
          </a:p>
        </p:txBody>
      </p:sp>
      <p:sp>
        <p:nvSpPr>
          <p:cNvPr id="2" name="標題 1"/>
          <p:cNvSpPr>
            <a:spLocks noGrp="1"/>
          </p:cNvSpPr>
          <p:nvPr>
            <p:ph type="title"/>
          </p:nvPr>
        </p:nvSpPr>
        <p:spPr/>
        <p:txBody>
          <a:bodyPr/>
          <a:lstStyle/>
          <a:p>
            <a:endParaRPr lang="zh-TW" altLang="en-US"/>
          </a:p>
        </p:txBody>
      </p:sp>
    </p:spTree>
    <p:extLst>
      <p:ext uri="{BB962C8B-B14F-4D97-AF65-F5344CB8AC3E}">
        <p14:creationId xmlns="" xmlns:p14="http://schemas.microsoft.com/office/powerpoint/2010/main" val="32465821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標題 8"/>
          <p:cNvSpPr>
            <a:spLocks noGrp="1"/>
          </p:cNvSpPr>
          <p:nvPr>
            <p:ph type="title"/>
          </p:nvPr>
        </p:nvSpPr>
        <p:spPr>
          <a:xfrm>
            <a:off x="421196" y="620688"/>
            <a:ext cx="8229600" cy="1143000"/>
          </a:xfrm>
        </p:spPr>
        <p:txBody>
          <a:bodyPr>
            <a:normAutofit/>
          </a:bodyPr>
          <a:lstStyle/>
          <a:p>
            <a:r>
              <a:rPr lang="zh-TW" altLang="en-US" sz="4000" b="1" dirty="0" smtClean="0">
                <a:latin typeface="標楷體" panose="03000509000000000000" pitchFamily="65" charset="-120"/>
                <a:ea typeface="標楷體" panose="03000509000000000000" pitchFamily="65" charset="-120"/>
              </a:rPr>
              <a:t>人道放牧</a:t>
            </a:r>
          </a:p>
        </p:txBody>
      </p:sp>
      <p:pic>
        <p:nvPicPr>
          <p:cNvPr id="8" name="內容版面配置區 7"/>
          <p:cNvPicPr>
            <a:picLocks noGrp="1" noChangeAspect="1"/>
          </p:cNvPicPr>
          <p:nvPr>
            <p:ph sz="quarter" idx="2"/>
          </p:nvPr>
        </p:nvPicPr>
        <p:blipFill>
          <a:blip r:embed="rId2" cstate="print"/>
          <a:stretch>
            <a:fillRect/>
          </a:stretch>
        </p:blipFill>
        <p:spPr>
          <a:xfrm>
            <a:off x="323850" y="2924175"/>
            <a:ext cx="2817813" cy="2114550"/>
          </a:xfrm>
          <a:effectLst>
            <a:outerShdw blurRad="292100" dist="139700" dir="2700000" algn="tl" rotWithShape="0">
              <a:srgbClr val="333333">
                <a:alpha val="65000"/>
              </a:srgbClr>
            </a:outerShdw>
          </a:effectLst>
        </p:spPr>
      </p:pic>
      <p:pic>
        <p:nvPicPr>
          <p:cNvPr id="7" name="內容版面配置區 6"/>
          <p:cNvPicPr>
            <a:picLocks noGrp="1" noChangeAspect="1"/>
          </p:cNvPicPr>
          <p:nvPr>
            <p:ph sz="quarter" idx="4"/>
          </p:nvPr>
        </p:nvPicPr>
        <p:blipFill>
          <a:blip r:embed="rId3" cstate="print"/>
          <a:stretch>
            <a:fillRect/>
          </a:stretch>
        </p:blipFill>
        <p:spPr>
          <a:xfrm>
            <a:off x="6084888" y="2997200"/>
            <a:ext cx="2711450" cy="1806575"/>
          </a:xfrm>
          <a:effectLst>
            <a:outerShdw blurRad="292100" dist="139700" dir="2700000" algn="tl" rotWithShape="0">
              <a:srgbClr val="333333">
                <a:alpha val="65000"/>
              </a:srgbClr>
            </a:outerShdw>
          </a:effectLst>
        </p:spPr>
      </p:pic>
      <p:sp>
        <p:nvSpPr>
          <p:cNvPr id="67589" name="文字版面配置區 1"/>
          <p:cNvSpPr>
            <a:spLocks noGrp="1"/>
          </p:cNvSpPr>
          <p:nvPr>
            <p:ph type="body" sz="quarter" idx="1"/>
          </p:nvPr>
        </p:nvSpPr>
        <p:spPr>
          <a:xfrm>
            <a:off x="611188" y="2233613"/>
            <a:ext cx="1801812" cy="403225"/>
          </a:xfrm>
        </p:spPr>
        <p:txBody>
          <a:bodyPr>
            <a:normAutofit fontScale="92500" lnSpcReduction="10000"/>
          </a:bodyPr>
          <a:lstStyle/>
          <a:p>
            <a:pPr algn="ctr"/>
            <a:r>
              <a:rPr lang="zh-TW" altLang="en-US" dirty="0" smtClean="0">
                <a:latin typeface="標楷體" panose="03000509000000000000" pitchFamily="65" charset="-120"/>
                <a:ea typeface="標楷體" panose="03000509000000000000" pitchFamily="65" charset="-120"/>
              </a:rPr>
              <a:t>一般雞蛋</a:t>
            </a:r>
          </a:p>
        </p:txBody>
      </p:sp>
      <p:sp>
        <p:nvSpPr>
          <p:cNvPr id="4" name="文字版面配置區 3"/>
          <p:cNvSpPr>
            <a:spLocks noGrp="1"/>
          </p:cNvSpPr>
          <p:nvPr>
            <p:ph type="body" sz="quarter" idx="3"/>
          </p:nvPr>
        </p:nvSpPr>
        <p:spPr>
          <a:xfrm>
            <a:off x="6588125" y="2205038"/>
            <a:ext cx="1643063" cy="476250"/>
          </a:xfrm>
        </p:spPr>
        <p:txBody>
          <a:bodyPr>
            <a:normAutofit fontScale="92500"/>
          </a:bodyPr>
          <a:lstStyle/>
          <a:p>
            <a:pPr algn="ctr">
              <a:defRPr/>
            </a:pPr>
            <a:r>
              <a:rPr lang="zh-TW" altLang="en-US" dirty="0" smtClean="0">
                <a:latin typeface="標楷體" panose="03000509000000000000" pitchFamily="65" charset="-120"/>
                <a:ea typeface="標楷體" panose="03000509000000000000" pitchFamily="65" charset="-120"/>
              </a:rPr>
              <a:t>人道養殖蛋</a:t>
            </a:r>
            <a:endParaRPr lang="zh-TW" altLang="en-US" dirty="0">
              <a:latin typeface="標楷體" panose="03000509000000000000" pitchFamily="65" charset="-120"/>
              <a:ea typeface="標楷體" panose="03000509000000000000" pitchFamily="65" charset="-120"/>
            </a:endParaRPr>
          </a:p>
        </p:txBody>
      </p:sp>
      <p:sp>
        <p:nvSpPr>
          <p:cNvPr id="5" name="投影片編號版面配置區 4"/>
          <p:cNvSpPr>
            <a:spLocks noGrp="1"/>
          </p:cNvSpPr>
          <p:nvPr>
            <p:ph type="sldNum" sz="quarter" idx="11"/>
          </p:nvPr>
        </p:nvSpPr>
        <p:spPr/>
        <p:txBody>
          <a:bodyPr>
            <a:normAutofit/>
          </a:bodyPr>
          <a:lstStyle/>
          <a:p>
            <a:pPr>
              <a:defRPr/>
            </a:pPr>
            <a:fld id="{EA5891AD-8D8C-4054-AF33-96687E1BE79C}" type="slidenum">
              <a:rPr lang="en-US" altLang="zh-TW" smtClean="0"/>
              <a:pPr>
                <a:defRPr/>
              </a:pPr>
              <a:t>14</a:t>
            </a:fld>
            <a:endParaRPr lang="en-US" altLang="zh-TW"/>
          </a:p>
        </p:txBody>
      </p:sp>
      <p:pic>
        <p:nvPicPr>
          <p:cNvPr id="210948" name="Picture 4" descr="C:\Users\lihuang\Pictures\有機蛋.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131840" y="2636912"/>
            <a:ext cx="2808312" cy="280831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11" name="文字版面配置區 3"/>
          <p:cNvSpPr txBox="1">
            <a:spLocks/>
          </p:cNvSpPr>
          <p:nvPr/>
        </p:nvSpPr>
        <p:spPr bwMode="auto">
          <a:xfrm>
            <a:off x="3678238" y="2205038"/>
            <a:ext cx="1643062" cy="476250"/>
          </a:xfrm>
          <a:prstGeom prst="rect">
            <a:avLst/>
          </a:prstGeom>
          <a:solidFill>
            <a:schemeClr val="accent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0" indent="0" algn="l" rtl="0" eaLnBrk="0" fontAlgn="base" hangingPunct="0">
              <a:spcBef>
                <a:spcPts val="700"/>
              </a:spcBef>
              <a:spcAft>
                <a:spcPct val="0"/>
              </a:spcAft>
              <a:buClr>
                <a:schemeClr val="accent2"/>
              </a:buClr>
              <a:buSzPct val="60000"/>
              <a:buFontTx/>
              <a:buNone/>
              <a:defRPr sz="2000" b="1" kern="1200">
                <a:solidFill>
                  <a:srgbClr val="FFFFFF"/>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defRPr/>
            </a:pPr>
            <a:r>
              <a:rPr kumimoji="0" lang="zh-TW" altLang="en-US" dirty="0">
                <a:latin typeface="標楷體" panose="03000509000000000000" pitchFamily="65" charset="-120"/>
                <a:ea typeface="標楷體" panose="03000509000000000000" pitchFamily="65" charset="-120"/>
              </a:rPr>
              <a:t>有機</a:t>
            </a:r>
            <a:r>
              <a:rPr kumimoji="0" lang="zh-TW" altLang="en-US" dirty="0" smtClean="0">
                <a:latin typeface="標楷體" panose="03000509000000000000" pitchFamily="65" charset="-120"/>
                <a:ea typeface="標楷體" panose="03000509000000000000" pitchFamily="65" charset="-120"/>
              </a:rPr>
              <a:t>蛋</a:t>
            </a:r>
            <a:endParaRPr kumimoji="0" lang="zh-TW" altLang="en-US" dirty="0">
              <a:latin typeface="標楷體" panose="03000509000000000000" pitchFamily="65" charset="-120"/>
              <a:ea typeface="標楷體" panose="03000509000000000000" pitchFamily="65" charset="-120"/>
            </a:endParaRPr>
          </a:p>
        </p:txBody>
      </p:sp>
      <p:sp>
        <p:nvSpPr>
          <p:cNvPr id="2" name="文字方塊 1"/>
          <p:cNvSpPr txBox="1"/>
          <p:nvPr/>
        </p:nvSpPr>
        <p:spPr>
          <a:xfrm>
            <a:off x="7308304" y="5085184"/>
            <a:ext cx="1505540" cy="246221"/>
          </a:xfrm>
          <a:prstGeom prst="rect">
            <a:avLst/>
          </a:prstGeom>
          <a:noFill/>
        </p:spPr>
        <p:txBody>
          <a:bodyPr wrap="none" rtlCol="0">
            <a:spAutoFit/>
          </a:bodyPr>
          <a:lstStyle/>
          <a:p>
            <a:r>
              <a:rPr lang="en-US" altLang="zh-TW" sz="1000" b="1" dirty="0" smtClean="0">
                <a:latin typeface="Times New Roman" panose="02020603050405020304" pitchFamily="18" charset="0"/>
                <a:cs typeface="Times New Roman" panose="02020603050405020304" pitchFamily="18" charset="0"/>
              </a:rPr>
              <a:t>(source: yahoo pictures)</a:t>
            </a:r>
            <a:endParaRPr lang="zh-TW" altLang="en-US" sz="1000" b="1"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6233465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BEA64F01-6BF9-4724-9E65-A9C22E74F4F9}" type="slidenum">
              <a:rPr lang="zh-TW" altLang="en-US" smtClean="0"/>
              <a:pPr/>
              <a:t>15</a:t>
            </a:fld>
            <a:endParaRPr lang="zh-TW" altLang="en-US"/>
          </a:p>
        </p:txBody>
      </p:sp>
      <p:pic>
        <p:nvPicPr>
          <p:cNvPr id="5122"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35696" y="1124744"/>
            <a:ext cx="546618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460096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p:cNvSpPr>
          <p:nvPr>
            <p:ph type="title"/>
          </p:nvPr>
        </p:nvSpPr>
        <p:spPr>
          <a:noFill/>
        </p:spPr>
        <p:txBody>
          <a:bodyPr>
            <a:normAutofit/>
          </a:bodyPr>
          <a:lstStyle/>
          <a:p>
            <a:pPr eaLnBrk="1" hangingPunct="1"/>
            <a:r>
              <a:rPr lang="zh-TW" altLang="en-US" sz="4000" b="1" dirty="0" smtClean="0">
                <a:latin typeface="標楷體" panose="03000509000000000000" pitchFamily="65" charset="-120"/>
                <a:ea typeface="標楷體" panose="03000509000000000000" pitchFamily="65" charset="-120"/>
              </a:rPr>
              <a:t>範例</a:t>
            </a:r>
            <a:r>
              <a:rPr lang="en-US" altLang="zh-TW" sz="4000" b="1" dirty="0" smtClean="0">
                <a:latin typeface="標楷體" panose="03000509000000000000" pitchFamily="65" charset="-120"/>
                <a:ea typeface="標楷體" panose="03000509000000000000" pitchFamily="65" charset="-120"/>
              </a:rPr>
              <a:t>: </a:t>
            </a:r>
            <a:r>
              <a:rPr lang="zh-TW" altLang="en-US" sz="4000" b="1" dirty="0">
                <a:latin typeface="標楷體" panose="03000509000000000000" pitchFamily="65" charset="-120"/>
                <a:ea typeface="標楷體" panose="03000509000000000000" pitchFamily="65" charset="-120"/>
              </a:rPr>
              <a:t>各位</a:t>
            </a:r>
            <a:r>
              <a:rPr lang="zh-TW" altLang="en-US" sz="4000" b="1" dirty="0" smtClean="0">
                <a:latin typeface="標楷體" panose="03000509000000000000" pitchFamily="65" charset="-120"/>
                <a:ea typeface="標楷體" panose="03000509000000000000" pitchFamily="65" charset="-120"/>
              </a:rPr>
              <a:t>蔬菜的價值定位</a:t>
            </a:r>
          </a:p>
        </p:txBody>
      </p:sp>
      <p:sp>
        <p:nvSpPr>
          <p:cNvPr id="15" name="投影片編號版面配置區 5"/>
          <p:cNvSpPr>
            <a:spLocks noGrp="1"/>
          </p:cNvSpPr>
          <p:nvPr>
            <p:ph type="sldNum" sz="quarter" idx="12"/>
          </p:nvPr>
        </p:nvSpPr>
        <p:spPr/>
        <p:txBody>
          <a:bodyPr>
            <a:normAutofit/>
          </a:bodyPr>
          <a:lstStyle/>
          <a:p>
            <a:pPr>
              <a:defRPr/>
            </a:pPr>
            <a:fld id="{EFB5D73C-D3CB-45E1-AF52-3D50F50B3BDF}" type="slidenum">
              <a:rPr lang="en-US" altLang="zh-TW"/>
              <a:pPr>
                <a:defRPr/>
              </a:pPr>
              <a:t>16</a:t>
            </a:fld>
            <a:endParaRPr lang="en-US" altLang="zh-TW"/>
          </a:p>
        </p:txBody>
      </p:sp>
      <p:sp>
        <p:nvSpPr>
          <p:cNvPr id="49156" name="Line 3"/>
          <p:cNvSpPr>
            <a:spLocks noChangeShapeType="1"/>
          </p:cNvSpPr>
          <p:nvPr/>
        </p:nvSpPr>
        <p:spPr bwMode="auto">
          <a:xfrm>
            <a:off x="2016125" y="3886200"/>
            <a:ext cx="4679950" cy="0"/>
          </a:xfrm>
          <a:prstGeom prst="line">
            <a:avLst/>
          </a:prstGeom>
          <a:noFill/>
          <a:ln w="25400" cap="sq">
            <a:solidFill>
              <a:srgbClr val="00008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49157" name="Line 4"/>
          <p:cNvSpPr>
            <a:spLocks noChangeShapeType="1"/>
          </p:cNvSpPr>
          <p:nvPr/>
        </p:nvSpPr>
        <p:spPr bwMode="auto">
          <a:xfrm rot="5400000">
            <a:off x="2409825" y="4233863"/>
            <a:ext cx="3889375" cy="0"/>
          </a:xfrm>
          <a:prstGeom prst="line">
            <a:avLst/>
          </a:prstGeom>
          <a:noFill/>
          <a:ln w="25400" cap="sq">
            <a:solidFill>
              <a:srgbClr val="00008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49158" name="Text Box 5"/>
          <p:cNvSpPr txBox="1">
            <a:spLocks noChangeArrowheads="1"/>
          </p:cNvSpPr>
          <p:nvPr/>
        </p:nvSpPr>
        <p:spPr bwMode="auto">
          <a:xfrm>
            <a:off x="574675" y="3698875"/>
            <a:ext cx="14414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50000"/>
              </a:spcBef>
              <a:buClrTx/>
              <a:buSzTx/>
              <a:buFontTx/>
              <a:buNone/>
            </a:pPr>
            <a:r>
              <a:rPr lang="zh-TW" altLang="en-US" sz="2400" b="1">
                <a:latin typeface="Arial" charset="0"/>
                <a:ea typeface="標楷體" pitchFamily="65" charset="-120"/>
              </a:rPr>
              <a:t>安全性低</a:t>
            </a:r>
          </a:p>
        </p:txBody>
      </p:sp>
      <p:sp>
        <p:nvSpPr>
          <p:cNvPr id="49159" name="Text Box 6"/>
          <p:cNvSpPr txBox="1">
            <a:spLocks noChangeArrowheads="1"/>
          </p:cNvSpPr>
          <p:nvPr/>
        </p:nvSpPr>
        <p:spPr bwMode="auto">
          <a:xfrm>
            <a:off x="3635375" y="1747838"/>
            <a:ext cx="15843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50000"/>
              </a:spcBef>
              <a:buClrTx/>
              <a:buSzTx/>
              <a:buFontTx/>
              <a:buNone/>
            </a:pPr>
            <a:r>
              <a:rPr lang="zh-TW" altLang="en-US" sz="2400" b="1">
                <a:latin typeface="Arial" charset="0"/>
                <a:ea typeface="標楷體" pitchFamily="65" charset="-120"/>
              </a:rPr>
              <a:t>便利性高</a:t>
            </a:r>
          </a:p>
        </p:txBody>
      </p:sp>
      <p:sp>
        <p:nvSpPr>
          <p:cNvPr id="49160" name="Oval 7"/>
          <p:cNvSpPr>
            <a:spLocks noChangeArrowheads="1"/>
          </p:cNvSpPr>
          <p:nvPr/>
        </p:nvSpPr>
        <p:spPr bwMode="auto">
          <a:xfrm>
            <a:off x="4716463" y="4581525"/>
            <a:ext cx="1727200" cy="1006475"/>
          </a:xfrm>
          <a:prstGeom prst="ellipse">
            <a:avLst/>
          </a:prstGeom>
          <a:solidFill>
            <a:srgbClr val="CCFFCC"/>
          </a:solidFill>
          <a:ln w="12700" cap="sq">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lgn="ctr" eaLnBrk="1" hangingPunct="1">
              <a:spcBef>
                <a:spcPct val="0"/>
              </a:spcBef>
              <a:buClrTx/>
              <a:buSzTx/>
              <a:buFontTx/>
              <a:buNone/>
            </a:pPr>
            <a:r>
              <a:rPr lang="zh-TW" altLang="en-US" sz="1800" b="1">
                <a:latin typeface="Arial" charset="0"/>
                <a:ea typeface="標楷體" pitchFamily="65" charset="-120"/>
              </a:rPr>
              <a:t>有機蔬菜</a:t>
            </a:r>
          </a:p>
        </p:txBody>
      </p:sp>
      <p:sp>
        <p:nvSpPr>
          <p:cNvPr id="49161" name="Oval 8"/>
          <p:cNvSpPr>
            <a:spLocks noChangeArrowheads="1"/>
          </p:cNvSpPr>
          <p:nvPr/>
        </p:nvSpPr>
        <p:spPr bwMode="auto">
          <a:xfrm>
            <a:off x="5086350" y="2492375"/>
            <a:ext cx="1933575" cy="795338"/>
          </a:xfrm>
          <a:prstGeom prst="ellipse">
            <a:avLst/>
          </a:prstGeom>
          <a:solidFill>
            <a:srgbClr val="FFFF00"/>
          </a:solidFill>
          <a:ln w="12700" cap="sq">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lgn="ctr" eaLnBrk="1" hangingPunct="1">
              <a:spcBef>
                <a:spcPct val="0"/>
              </a:spcBef>
              <a:buClrTx/>
              <a:buSzTx/>
              <a:buFontTx/>
              <a:buNone/>
            </a:pPr>
            <a:r>
              <a:rPr lang="zh-TW" altLang="en-US" sz="1800" b="1">
                <a:latin typeface="Arial" charset="0"/>
                <a:ea typeface="標楷體" pitchFamily="65" charset="-120"/>
              </a:rPr>
              <a:t>植物工廠蔬菜</a:t>
            </a:r>
          </a:p>
        </p:txBody>
      </p:sp>
      <p:sp>
        <p:nvSpPr>
          <p:cNvPr id="49162" name="Oval 9"/>
          <p:cNvSpPr>
            <a:spLocks noChangeArrowheads="1"/>
          </p:cNvSpPr>
          <p:nvPr/>
        </p:nvSpPr>
        <p:spPr bwMode="auto">
          <a:xfrm>
            <a:off x="2124075" y="2492375"/>
            <a:ext cx="1655763" cy="936625"/>
          </a:xfrm>
          <a:prstGeom prst="ellipse">
            <a:avLst/>
          </a:prstGeom>
          <a:solidFill>
            <a:srgbClr val="00FFFF"/>
          </a:solidFill>
          <a:ln w="12700" cap="sq">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lgn="ctr" eaLnBrk="1" hangingPunct="1">
              <a:spcBef>
                <a:spcPct val="0"/>
              </a:spcBef>
              <a:buClrTx/>
              <a:buSzTx/>
              <a:buFontTx/>
              <a:buNone/>
            </a:pPr>
            <a:r>
              <a:rPr lang="zh-TW" altLang="en-US" sz="1800" b="1">
                <a:latin typeface="Arial" charset="0"/>
                <a:ea typeface="標楷體" pitchFamily="65" charset="-120"/>
              </a:rPr>
              <a:t>截切蔬菜</a:t>
            </a:r>
          </a:p>
        </p:txBody>
      </p:sp>
      <p:sp>
        <p:nvSpPr>
          <p:cNvPr id="49163" name="Oval 10"/>
          <p:cNvSpPr>
            <a:spLocks noChangeArrowheads="1"/>
          </p:cNvSpPr>
          <p:nvPr/>
        </p:nvSpPr>
        <p:spPr bwMode="auto">
          <a:xfrm>
            <a:off x="2298700" y="4508500"/>
            <a:ext cx="1511300" cy="1079500"/>
          </a:xfrm>
          <a:prstGeom prst="ellipse">
            <a:avLst/>
          </a:prstGeom>
          <a:solidFill>
            <a:srgbClr val="FF99CC"/>
          </a:solidFill>
          <a:ln w="12700" cap="sq">
            <a:solidFill>
              <a:schemeClr val="tx1"/>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lgn="ctr" eaLnBrk="1" hangingPunct="1">
              <a:spcBef>
                <a:spcPct val="0"/>
              </a:spcBef>
              <a:buClrTx/>
              <a:buSzTx/>
              <a:buFontTx/>
              <a:buNone/>
            </a:pPr>
            <a:r>
              <a:rPr lang="zh-TW" altLang="en-US" sz="1800" b="1">
                <a:latin typeface="Arial" charset="0"/>
                <a:ea typeface="標楷體" pitchFamily="65" charset="-120"/>
              </a:rPr>
              <a:t>一般蔬菜</a:t>
            </a:r>
          </a:p>
        </p:txBody>
      </p:sp>
      <p:sp>
        <p:nvSpPr>
          <p:cNvPr id="49164" name="Text Box 11"/>
          <p:cNvSpPr txBox="1">
            <a:spLocks noChangeArrowheads="1"/>
          </p:cNvSpPr>
          <p:nvPr/>
        </p:nvSpPr>
        <p:spPr bwMode="auto">
          <a:xfrm>
            <a:off x="3635375" y="6178550"/>
            <a:ext cx="15128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50000"/>
              </a:spcBef>
              <a:buClrTx/>
              <a:buSzTx/>
              <a:buFontTx/>
              <a:buNone/>
            </a:pPr>
            <a:r>
              <a:rPr lang="zh-TW" altLang="en-US" sz="2400" b="1">
                <a:latin typeface="Arial" charset="0"/>
                <a:ea typeface="標楷體" pitchFamily="65" charset="-120"/>
              </a:rPr>
              <a:t>便利性低</a:t>
            </a:r>
          </a:p>
        </p:txBody>
      </p:sp>
      <p:sp>
        <p:nvSpPr>
          <p:cNvPr id="49165" name="Text Box 12"/>
          <p:cNvSpPr txBox="1">
            <a:spLocks noChangeArrowheads="1"/>
          </p:cNvSpPr>
          <p:nvPr/>
        </p:nvSpPr>
        <p:spPr bwMode="auto">
          <a:xfrm>
            <a:off x="6805613" y="3652838"/>
            <a:ext cx="14414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50000"/>
              </a:spcBef>
              <a:buClrTx/>
              <a:buSzTx/>
              <a:buFontTx/>
              <a:buNone/>
            </a:pPr>
            <a:r>
              <a:rPr lang="zh-TW" altLang="en-US" sz="2400" b="1">
                <a:latin typeface="Arial" charset="0"/>
                <a:ea typeface="標楷體" pitchFamily="65" charset="-120"/>
              </a:rPr>
              <a:t>安全性高</a:t>
            </a:r>
          </a:p>
        </p:txBody>
      </p:sp>
    </p:spTree>
    <p:extLst>
      <p:ext uri="{BB962C8B-B14F-4D97-AF65-F5344CB8AC3E}">
        <p14:creationId xmlns="" xmlns:p14="http://schemas.microsoft.com/office/powerpoint/2010/main" val="10118894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編號版面配置區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compatLnSpc="1">
            <a:prstTxWarp prst="textNoShape">
              <a:avLst/>
            </a:prstTxWarp>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fld id="{F9FE3567-03B3-4690-8676-73686AF41E7A}" type="slidenum">
              <a:rPr lang="en-US" altLang="zh-TW" sz="1400" smtClean="0">
                <a:solidFill>
                  <a:schemeClr val="tx2"/>
                </a:solidFill>
                <a:latin typeface="Arial" charset="0"/>
                <a:ea typeface="新細明體" pitchFamily="18" charset="-120"/>
              </a:rPr>
              <a:pPr eaLnBrk="1" hangingPunct="1">
                <a:spcBef>
                  <a:spcPct val="0"/>
                </a:spcBef>
                <a:buClrTx/>
                <a:buSzTx/>
                <a:buFontTx/>
                <a:buNone/>
              </a:pPr>
              <a:t>17</a:t>
            </a:fld>
            <a:endParaRPr lang="en-US" altLang="zh-TW" sz="1400" smtClean="0">
              <a:solidFill>
                <a:schemeClr val="tx2"/>
              </a:solidFill>
              <a:latin typeface="Arial" charset="0"/>
              <a:ea typeface="新細明體" pitchFamily="18" charset="-120"/>
            </a:endParaRPr>
          </a:p>
        </p:txBody>
      </p:sp>
      <p:pic>
        <p:nvPicPr>
          <p:cNvPr id="52227" name="Picture 2" descr="DSC0197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5288" y="404813"/>
            <a:ext cx="8280400" cy="621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8956985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4"/>
          <p:cNvSpPr>
            <a:spLocks noGrp="1"/>
          </p:cNvSpPr>
          <p:nvPr>
            <p:ph type="sldNum" sz="quarter" idx="12"/>
          </p:nvPr>
        </p:nvSpPr>
        <p:spPr/>
        <p:txBody>
          <a:bodyPr>
            <a:normAutofit/>
          </a:bodyPr>
          <a:lstStyle/>
          <a:p>
            <a:pPr>
              <a:defRPr/>
            </a:pPr>
            <a:fld id="{5A2C4C39-E0B1-4013-BA0B-4D3EE048350D}" type="slidenum">
              <a:rPr lang="en-US" altLang="zh-TW"/>
              <a:pPr>
                <a:defRPr/>
              </a:pPr>
              <a:t>18</a:t>
            </a:fld>
            <a:endParaRPr lang="en-US" altLang="zh-TW"/>
          </a:p>
        </p:txBody>
      </p:sp>
      <p:pic>
        <p:nvPicPr>
          <p:cNvPr id="174084" name="Picture 3" descr="DSC0197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00563" y="2205038"/>
            <a:ext cx="4321175" cy="3240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085" name="Picture 4" descr="DSC0197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0825" y="2205038"/>
            <a:ext cx="4319588" cy="3240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9111907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5"/>
          <p:cNvSpPr>
            <a:spLocks noGrp="1"/>
          </p:cNvSpPr>
          <p:nvPr>
            <p:ph type="sldNum" sz="quarter" idx="12"/>
          </p:nvPr>
        </p:nvSpPr>
        <p:spPr/>
        <p:txBody>
          <a:bodyPr>
            <a:normAutofit/>
          </a:bodyPr>
          <a:lstStyle/>
          <a:p>
            <a:pPr>
              <a:defRPr/>
            </a:pPr>
            <a:fld id="{CB4C27CF-2A70-4B1B-A71B-BD394BD57287}" type="slidenum">
              <a:rPr lang="en-US" altLang="zh-TW"/>
              <a:pPr>
                <a:defRPr/>
              </a:pPr>
              <a:t>19</a:t>
            </a:fld>
            <a:endParaRPr lang="en-US" altLang="zh-TW"/>
          </a:p>
        </p:txBody>
      </p:sp>
      <p:pic>
        <p:nvPicPr>
          <p:cNvPr id="53251" name="Picture 2" descr="昇活網(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482801" y="3318610"/>
            <a:ext cx="3563577" cy="267445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52" name="Picture 3" descr="昇活網(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82801" y="723618"/>
            <a:ext cx="3563577" cy="267320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53" name="Picture 4" descr="昇活網(10)"/>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94125" y="3374996"/>
            <a:ext cx="3490305" cy="261806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54" name="Text Box 5"/>
          <p:cNvSpPr txBox="1">
            <a:spLocks noChangeArrowheads="1"/>
          </p:cNvSpPr>
          <p:nvPr/>
        </p:nvSpPr>
        <p:spPr bwMode="auto">
          <a:xfrm>
            <a:off x="4383949" y="1227931"/>
            <a:ext cx="3025775" cy="1555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r>
              <a:rPr lang="zh-TW" altLang="en-US" sz="4800" dirty="0">
                <a:solidFill>
                  <a:srgbClr val="FFFFFF"/>
                </a:solidFill>
                <a:latin typeface="Arial" charset="0"/>
                <a:ea typeface="標楷體" pitchFamily="65" charset="-120"/>
              </a:rPr>
              <a:t>植物工廠蔬菜</a:t>
            </a:r>
          </a:p>
        </p:txBody>
      </p:sp>
      <p:sp>
        <p:nvSpPr>
          <p:cNvPr id="53255" name="WordArt 6"/>
          <p:cNvSpPr>
            <a:spLocks noChangeArrowheads="1" noChangeShapeType="1" noTextEdit="1"/>
          </p:cNvSpPr>
          <p:nvPr/>
        </p:nvSpPr>
        <p:spPr bwMode="auto">
          <a:xfrm rot="20608813">
            <a:off x="2231816" y="2120012"/>
            <a:ext cx="1481237" cy="975286"/>
          </a:xfrm>
          <a:prstGeom prst="rect">
            <a:avLst/>
          </a:prstGeom>
        </p:spPr>
        <p:txBody>
          <a:bodyPr wrap="none" fromWordArt="1">
            <a:prstTxWarp prst="textPlain">
              <a:avLst>
                <a:gd name="adj" fmla="val 50000"/>
              </a:avLst>
            </a:prstTxWarp>
          </a:bodyPr>
          <a:lstStyle/>
          <a:p>
            <a:pPr algn="ctr"/>
            <a:r>
              <a:rPr lang="en-US" altLang="zh-TW" sz="3600" kern="10" dirty="0">
                <a:ln w="12700">
                  <a:solidFill>
                    <a:srgbClr val="3333CC"/>
                  </a:solidFill>
                  <a:round/>
                  <a:headEnd/>
                  <a:tailEnd/>
                </a:ln>
                <a:solidFill>
                  <a:srgbClr val="000000">
                    <a:alpha val="50195"/>
                  </a:srgbClr>
                </a:solidFill>
                <a:effectLst>
                  <a:outerShdw dist="45791" dir="2021404" algn="ctr" rotWithShape="0">
                    <a:srgbClr val="9999FF"/>
                  </a:outerShdw>
                </a:effectLst>
                <a:latin typeface="新細明體"/>
                <a:ea typeface="新細明體"/>
              </a:rPr>
              <a:t>Ready to eat</a:t>
            </a:r>
          </a:p>
          <a:p>
            <a:pPr algn="ctr"/>
            <a:r>
              <a:rPr lang="en-US" altLang="zh-TW" sz="3600" kern="10" dirty="0">
                <a:ln w="12700">
                  <a:solidFill>
                    <a:srgbClr val="3333CC"/>
                  </a:solidFill>
                  <a:round/>
                  <a:headEnd/>
                  <a:tailEnd/>
                </a:ln>
                <a:solidFill>
                  <a:srgbClr val="000000">
                    <a:alpha val="50195"/>
                  </a:srgbClr>
                </a:solidFill>
                <a:effectLst>
                  <a:outerShdw dist="45791" dir="2021404" algn="ctr" rotWithShape="0">
                    <a:srgbClr val="9999FF"/>
                  </a:outerShdw>
                </a:effectLst>
                <a:latin typeface="新細明體"/>
                <a:ea typeface="新細明體"/>
              </a:rPr>
              <a:t>Ready to cook</a:t>
            </a:r>
            <a:endParaRPr lang="zh-TW" altLang="en-US" sz="3600" kern="10" dirty="0">
              <a:ln w="12700">
                <a:solidFill>
                  <a:srgbClr val="3333CC"/>
                </a:solidFill>
                <a:round/>
                <a:headEnd/>
                <a:tailEnd/>
              </a:ln>
              <a:solidFill>
                <a:srgbClr val="000000">
                  <a:alpha val="50195"/>
                </a:srgbClr>
              </a:solidFill>
              <a:effectLst>
                <a:outerShdw dist="45791" dir="2021404" algn="ctr" rotWithShape="0">
                  <a:srgbClr val="9999FF"/>
                </a:outerShdw>
              </a:effectLst>
              <a:latin typeface="新細明體"/>
              <a:ea typeface="新細明體"/>
            </a:endParaRPr>
          </a:p>
        </p:txBody>
      </p:sp>
      <p:sp>
        <p:nvSpPr>
          <p:cNvPr id="9" name="文字方塊 1"/>
          <p:cNvSpPr txBox="1">
            <a:spLocks noChangeArrowheads="1"/>
          </p:cNvSpPr>
          <p:nvPr/>
        </p:nvSpPr>
        <p:spPr bwMode="auto">
          <a:xfrm>
            <a:off x="827584" y="1246838"/>
            <a:ext cx="355636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lgn="ctr" eaLnBrk="1" hangingPunct="1">
              <a:spcBef>
                <a:spcPct val="0"/>
              </a:spcBef>
              <a:buClrTx/>
              <a:buSzTx/>
              <a:buFontTx/>
              <a:buNone/>
            </a:pPr>
            <a:r>
              <a:rPr lang="en-US" altLang="zh-TW" sz="2800" b="1" dirty="0">
                <a:latin typeface="Times New Roman" panose="02020603050405020304" pitchFamily="18" charset="0"/>
                <a:ea typeface="新細明體" pitchFamily="18" charset="-120"/>
                <a:cs typeface="Times New Roman" panose="02020603050405020304" pitchFamily="18" charset="0"/>
              </a:rPr>
              <a:t>Demand for Nature? </a:t>
            </a:r>
            <a:endParaRPr lang="zh-TW" altLang="en-US" sz="2800" b="1" dirty="0">
              <a:latin typeface="Times New Roman" panose="02020603050405020304" pitchFamily="18" charset="0"/>
              <a:ea typeface="新細明體" pitchFamily="18" charset="-120"/>
              <a:cs typeface="Times New Roman" panose="02020603050405020304" pitchFamily="18" charset="0"/>
            </a:endParaRPr>
          </a:p>
        </p:txBody>
      </p:sp>
    </p:spTree>
    <p:extLst>
      <p:ext uri="{BB962C8B-B14F-4D97-AF65-F5344CB8AC3E}">
        <p14:creationId xmlns="" xmlns:p14="http://schemas.microsoft.com/office/powerpoint/2010/main" val="2919658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BEA64F01-6BF9-4724-9E65-A9C22E74F4F9}" type="slidenum">
              <a:rPr lang="zh-TW" altLang="en-US" smtClean="0"/>
              <a:pPr/>
              <a:t>2</a:t>
            </a:fld>
            <a:endParaRPr lang="zh-TW" altLang="en-US"/>
          </a:p>
        </p:txBody>
      </p:sp>
      <p:sp>
        <p:nvSpPr>
          <p:cNvPr id="5" name="Rectangle 2"/>
          <p:cNvSpPr>
            <a:spLocks noGrp="1" noChangeArrowheads="1"/>
          </p:cNvSpPr>
          <p:nvPr>
            <p:ph type="title"/>
          </p:nvPr>
        </p:nvSpPr>
        <p:spPr>
          <a:xfrm>
            <a:off x="457200" y="274638"/>
            <a:ext cx="8229600" cy="1143000"/>
          </a:xfrm>
        </p:spPr>
        <p:txBody>
          <a:bodyPr/>
          <a:lstStyle/>
          <a:p>
            <a:pPr eaLnBrk="1" hangingPunct="1">
              <a:defRPr/>
            </a:pPr>
            <a:r>
              <a:rPr lang="zh-TW" altLang="en-US" sz="4000" b="1" dirty="0" smtClean="0">
                <a:latin typeface="標楷體" pitchFamily="65" charset="-120"/>
                <a:ea typeface="標楷體" pitchFamily="65" charset="-120"/>
              </a:rPr>
              <a:t>課程簡介</a:t>
            </a:r>
            <a:endParaRPr lang="en-US" altLang="zh-TW" b="1" dirty="0" smtClean="0">
              <a:latin typeface="標楷體" pitchFamily="65" charset="-120"/>
              <a:ea typeface="標楷體" pitchFamily="65" charset="-120"/>
            </a:endParaRPr>
          </a:p>
        </p:txBody>
      </p:sp>
      <p:sp>
        <p:nvSpPr>
          <p:cNvPr id="6" name="Rectangle 3"/>
          <p:cNvSpPr txBox="1">
            <a:spLocks noChangeArrowheads="1"/>
          </p:cNvSpPr>
          <p:nvPr/>
        </p:nvSpPr>
        <p:spPr>
          <a:xfrm>
            <a:off x="457200" y="1600200"/>
            <a:ext cx="8229600" cy="4525963"/>
          </a:xfrm>
          <a:prstGeom prst="rect">
            <a:avLst/>
          </a:prstGeom>
        </p:spPr>
        <p:txBody>
          <a:bodyPr vert="horz" lIns="91440" tIns="45720" rIns="91440" bIns="45720" rtlCol="0">
            <a:normAutofit/>
          </a:bodyPr>
          <a:lstStyle/>
          <a:p>
            <a:pPr lvl="0">
              <a:spcBef>
                <a:spcPct val="20000"/>
              </a:spcBef>
              <a:defRPr/>
            </a:pPr>
            <a:r>
              <a:rPr kumimoji="0" lang="zh-TW" altLang="en-US" sz="28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本課程以消費者決策模型為</a:t>
            </a:r>
            <a:r>
              <a:rPr lang="zh-TW" altLang="en-US" sz="2800" dirty="0">
                <a:latin typeface="標楷體" pitchFamily="65" charset="-120"/>
                <a:ea typeface="標楷體" pitchFamily="65" charset="-120"/>
              </a:rPr>
              <a:t>依據，依序介紹消費者購買農產品時的決策歷程</a:t>
            </a:r>
            <a:r>
              <a:rPr lang="zh-TW" altLang="en-US" sz="2800" dirty="0" smtClean="0">
                <a:latin typeface="標楷體" pitchFamily="65" charset="-120"/>
                <a:ea typeface="標楷體" pitchFamily="65" charset="-120"/>
              </a:rPr>
              <a:t>。並</a:t>
            </a:r>
            <a:r>
              <a:rPr lang="zh-TW" altLang="en-US" sz="2800" dirty="0">
                <a:latin typeface="標楷體" pitchFamily="65" charset="-120"/>
                <a:ea typeface="標楷體" pitchFamily="65" charset="-120"/>
              </a:rPr>
              <a:t>透過對消費者決策歷程的認識，探討農企業於消費者決策歷程中應注意之行銷事項與因應策略，以影響消費者的購買決策與提升消費者的滿意度。</a:t>
            </a:r>
            <a:r>
              <a:rPr lang="en-US" altLang="zh-TW" sz="2800" dirty="0">
                <a:latin typeface="標楷體" pitchFamily="65" charset="-120"/>
                <a:ea typeface="標楷體" pitchFamily="65" charset="-120"/>
              </a:rPr>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611560" y="476672"/>
            <a:ext cx="8153400" cy="990600"/>
          </a:xfrm>
        </p:spPr>
        <p:txBody>
          <a:bodyPr>
            <a:normAutofit fontScale="90000"/>
          </a:bodyPr>
          <a:lstStyle/>
          <a:p>
            <a:pPr eaLnBrk="1" fontAlgn="auto" hangingPunct="1">
              <a:spcAft>
                <a:spcPts val="0"/>
              </a:spcAft>
              <a:defRPr/>
            </a:pPr>
            <a:r>
              <a:rPr lang="en-US" altLang="zh-TW" sz="4000" dirty="0">
                <a:solidFill>
                  <a:schemeClr val="accent2"/>
                </a:solidFill>
              </a:rPr>
              <a:t/>
            </a:r>
            <a:br>
              <a:rPr lang="en-US" altLang="zh-TW" sz="4000" dirty="0">
                <a:solidFill>
                  <a:schemeClr val="accent2"/>
                </a:solidFill>
              </a:rPr>
            </a:br>
            <a:r>
              <a:rPr lang="en-US" altLang="zh-TW" b="1" dirty="0" smtClean="0">
                <a:latin typeface="標楷體" panose="03000509000000000000" pitchFamily="65" charset="-120"/>
                <a:ea typeface="標楷體" panose="03000509000000000000" pitchFamily="65" charset="-120"/>
              </a:rPr>
              <a:t>2.4 </a:t>
            </a:r>
            <a:r>
              <a:rPr lang="zh-TW" altLang="en-US" b="1" dirty="0" smtClean="0">
                <a:latin typeface="標楷體" panose="03000509000000000000" pitchFamily="65" charset="-120"/>
                <a:ea typeface="標楷體" panose="03000509000000000000" pitchFamily="65" charset="-120"/>
              </a:rPr>
              <a:t>地產地消</a:t>
            </a:r>
            <a:r>
              <a:rPr lang="en-US" altLang="zh-TW" b="1" dirty="0" smtClean="0">
                <a:latin typeface="標楷體" panose="03000509000000000000" pitchFamily="65" charset="-120"/>
                <a:ea typeface="標楷體" panose="03000509000000000000" pitchFamily="65" charset="-120"/>
              </a:rPr>
              <a:t>/</a:t>
            </a:r>
            <a:r>
              <a:rPr lang="zh-TW" altLang="en-US" b="1" dirty="0" smtClean="0">
                <a:latin typeface="標楷體" panose="03000509000000000000" pitchFamily="65" charset="-120"/>
                <a:ea typeface="標楷體" panose="03000509000000000000" pitchFamily="65" charset="-120"/>
              </a:rPr>
              <a:t>銷</a:t>
            </a:r>
            <a:endParaRPr lang="zh-TW" altLang="en-US" b="1" dirty="0">
              <a:latin typeface="標楷體" panose="03000509000000000000" pitchFamily="65" charset="-120"/>
              <a:ea typeface="標楷體" panose="03000509000000000000" pitchFamily="65" charset="-120"/>
            </a:endParaRPr>
          </a:p>
        </p:txBody>
      </p:sp>
      <p:sp>
        <p:nvSpPr>
          <p:cNvPr id="6" name="投影片編號版面配置區 5"/>
          <p:cNvSpPr>
            <a:spLocks noGrp="1"/>
          </p:cNvSpPr>
          <p:nvPr>
            <p:ph type="sldNum" sz="quarter" idx="12"/>
          </p:nvPr>
        </p:nvSpPr>
        <p:spPr/>
        <p:txBody>
          <a:bodyPr>
            <a:normAutofit/>
          </a:bodyPr>
          <a:lstStyle/>
          <a:p>
            <a:pPr>
              <a:defRPr/>
            </a:pPr>
            <a:fld id="{0F6C605A-5614-4259-9567-74203861A0BB}" type="slidenum">
              <a:rPr lang="en-US" altLang="zh-TW"/>
              <a:pPr>
                <a:defRPr/>
              </a:pPr>
              <a:t>20</a:t>
            </a:fld>
            <a:endParaRPr lang="en-US" altLang="zh-TW"/>
          </a:p>
        </p:txBody>
      </p:sp>
      <p:sp>
        <p:nvSpPr>
          <p:cNvPr id="172035" name="Rectangle 3"/>
          <p:cNvSpPr>
            <a:spLocks noGrp="1" noChangeArrowheads="1"/>
          </p:cNvSpPr>
          <p:nvPr>
            <p:ph sz="quarter" idx="1"/>
          </p:nvPr>
        </p:nvSpPr>
        <p:spPr>
          <a:xfrm>
            <a:off x="468313" y="1989138"/>
            <a:ext cx="8229600" cy="4525962"/>
          </a:xfrm>
        </p:spPr>
        <p:txBody>
          <a:bodyPr>
            <a:normAutofit/>
          </a:bodyPr>
          <a:lstStyle/>
          <a:p>
            <a:pPr>
              <a:defRPr/>
            </a:pPr>
            <a:r>
              <a:rPr lang="zh-TW" altLang="en-US" sz="3200" b="1" dirty="0" smtClean="0">
                <a:latin typeface="標楷體" panose="03000509000000000000" pitchFamily="65" charset="-120"/>
                <a:ea typeface="標楷體" panose="03000509000000000000" pitchFamily="65" charset="-120"/>
              </a:rPr>
              <a:t>地產地消</a:t>
            </a:r>
            <a:r>
              <a:rPr lang="en-US" altLang="zh-TW" sz="3200" b="1" dirty="0" smtClean="0">
                <a:latin typeface="標楷體" panose="03000509000000000000" pitchFamily="65" charset="-120"/>
                <a:ea typeface="標楷體" panose="03000509000000000000" pitchFamily="65" charset="-120"/>
              </a:rPr>
              <a:t>: </a:t>
            </a:r>
            <a:r>
              <a:rPr lang="zh-TW" altLang="en-US" sz="3200" b="1" dirty="0">
                <a:latin typeface="標楷體" panose="03000509000000000000" pitchFamily="65" charset="-120"/>
                <a:ea typeface="標楷體" panose="03000509000000000000" pitchFamily="65" charset="-120"/>
              </a:rPr>
              <a:t>鼓勵消費者食用其居住區域內的食物。</a:t>
            </a:r>
            <a:r>
              <a:rPr lang="zh-TW" altLang="en-US" dirty="0">
                <a:latin typeface="標楷體" panose="03000509000000000000" pitchFamily="65" charset="-120"/>
                <a:ea typeface="標楷體" panose="03000509000000000000" pitchFamily="65" charset="-120"/>
              </a:rPr>
              <a:t> </a:t>
            </a:r>
          </a:p>
          <a:p>
            <a:pPr marL="822960" lvl="1" indent="-457200">
              <a:defRPr/>
            </a:pPr>
            <a:r>
              <a:rPr lang="zh-TW" altLang="en-US" dirty="0">
                <a:latin typeface="標楷體" panose="03000509000000000000" pitchFamily="65" charset="-120"/>
                <a:ea typeface="標楷體" panose="03000509000000000000" pitchFamily="65" charset="-120"/>
              </a:rPr>
              <a:t>飲食安全</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減少來源不明的食物可能的風險、食物保鮮藥劑的使用</a:t>
            </a:r>
            <a:r>
              <a:rPr lang="en-US" altLang="zh-TW" dirty="0">
                <a:latin typeface="標楷體" panose="03000509000000000000" pitchFamily="65" charset="-120"/>
                <a:ea typeface="標楷體" panose="03000509000000000000" pitchFamily="65" charset="-120"/>
              </a:rPr>
              <a:t>)</a:t>
            </a:r>
          </a:p>
          <a:p>
            <a:pPr marL="822960" lvl="1" indent="-457200">
              <a:defRPr/>
            </a:pPr>
            <a:r>
              <a:rPr lang="zh-TW" altLang="en-US" dirty="0">
                <a:latin typeface="標楷體" panose="03000509000000000000" pitchFamily="65" charset="-120"/>
                <a:ea typeface="標楷體" panose="03000509000000000000" pitchFamily="65" charset="-120"/>
              </a:rPr>
              <a:t>區域農業經濟</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社會</a:t>
            </a:r>
            <a:r>
              <a:rPr lang="zh-TW" altLang="en-US" dirty="0" smtClean="0">
                <a:latin typeface="標楷體" panose="03000509000000000000" pitchFamily="65" charset="-120"/>
                <a:ea typeface="標楷體" panose="03000509000000000000" pitchFamily="65" charset="-120"/>
              </a:rPr>
              <a:t>支持、社區</a:t>
            </a:r>
            <a:r>
              <a:rPr lang="zh-TW" altLang="en-US" dirty="0">
                <a:latin typeface="標楷體" panose="03000509000000000000" pitchFamily="65" charset="-120"/>
                <a:ea typeface="標楷體" panose="03000509000000000000" pitchFamily="65" charset="-120"/>
              </a:rPr>
              <a:t>支持型農業</a:t>
            </a:r>
            <a:r>
              <a:rPr lang="en-US" altLang="zh-TW" dirty="0">
                <a:latin typeface="標楷體" panose="03000509000000000000" pitchFamily="65" charset="-120"/>
                <a:ea typeface="標楷體" panose="03000509000000000000" pitchFamily="65" charset="-120"/>
              </a:rPr>
              <a:t>)</a:t>
            </a:r>
          </a:p>
          <a:p>
            <a:pPr marL="822960" lvl="1" indent="-457200">
              <a:defRPr/>
            </a:pPr>
            <a:r>
              <a:rPr lang="zh-TW" altLang="en-US" dirty="0">
                <a:latin typeface="標楷體" panose="03000509000000000000" pitchFamily="65" charset="-120"/>
                <a:ea typeface="標楷體" panose="03000509000000000000" pitchFamily="65" charset="-120"/>
              </a:rPr>
              <a:t>環境保護</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透過供應鏈與運程的縮短而減少食物里程 </a:t>
            </a:r>
            <a:r>
              <a:rPr lang="en-US" altLang="zh-TW" dirty="0">
                <a:latin typeface="標楷體" panose="03000509000000000000" pitchFamily="65" charset="-120"/>
                <a:ea typeface="標楷體" panose="03000509000000000000" pitchFamily="65" charset="-120"/>
              </a:rPr>
              <a:t>food mileage</a:t>
            </a:r>
            <a:r>
              <a:rPr lang="en-US" altLang="zh-TW" dirty="0" smtClean="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p:txBody>
      </p:sp>
    </p:spTree>
    <p:extLst>
      <p:ext uri="{BB962C8B-B14F-4D97-AF65-F5344CB8AC3E}">
        <p14:creationId xmlns="" xmlns:p14="http://schemas.microsoft.com/office/powerpoint/2010/main" val="30030602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標題 1"/>
          <p:cNvSpPr>
            <a:spLocks noGrp="1"/>
          </p:cNvSpPr>
          <p:nvPr>
            <p:ph type="title"/>
          </p:nvPr>
        </p:nvSpPr>
        <p:spPr/>
        <p:txBody>
          <a:bodyPr>
            <a:normAutofit/>
          </a:bodyPr>
          <a:lstStyle/>
          <a:p>
            <a:pPr eaLnBrk="1" hangingPunct="1"/>
            <a:r>
              <a:rPr lang="zh-TW" altLang="en-US" sz="4000" b="1" dirty="0" smtClean="0">
                <a:latin typeface="標楷體" panose="03000509000000000000" pitchFamily="65" charset="-120"/>
                <a:ea typeface="標楷體" panose="03000509000000000000" pitchFamily="65" charset="-120"/>
              </a:rPr>
              <a:t>厚生市集</a:t>
            </a:r>
          </a:p>
        </p:txBody>
      </p:sp>
      <p:sp>
        <p:nvSpPr>
          <p:cNvPr id="7" name="投影片編號版面配置區 3"/>
          <p:cNvSpPr>
            <a:spLocks noGrp="1"/>
          </p:cNvSpPr>
          <p:nvPr>
            <p:ph type="sldNum" sz="quarter" idx="12"/>
          </p:nvPr>
        </p:nvSpPr>
        <p:spPr/>
        <p:txBody>
          <a:bodyPr>
            <a:normAutofit/>
          </a:bodyPr>
          <a:lstStyle/>
          <a:p>
            <a:pPr>
              <a:defRPr/>
            </a:pPr>
            <a:fld id="{8291C95A-0341-4F0A-8225-BC9FEC31835C}" type="slidenum">
              <a:rPr lang="en-US" altLang="zh-TW"/>
              <a:pPr>
                <a:defRPr/>
              </a:pPr>
              <a:t>21</a:t>
            </a:fld>
            <a:endParaRPr lang="en-US" altLang="zh-TW"/>
          </a:p>
        </p:txBody>
      </p:sp>
      <p:pic>
        <p:nvPicPr>
          <p:cNvPr id="63492" name="Picture 3" descr="C:\Users\A42J\Desktop\666.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347864" y="2741960"/>
            <a:ext cx="5292725" cy="334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493" name="Picture 2" descr="C:\Users\A42J\Desktop\666.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l="2209"/>
          <a:stretch>
            <a:fillRect/>
          </a:stretch>
        </p:blipFill>
        <p:spPr bwMode="auto">
          <a:xfrm>
            <a:off x="694220" y="1268760"/>
            <a:ext cx="6840537" cy="481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文字方塊 1"/>
          <p:cNvSpPr txBox="1"/>
          <p:nvPr/>
        </p:nvSpPr>
        <p:spPr>
          <a:xfrm>
            <a:off x="6804248" y="6115873"/>
            <a:ext cx="1606530" cy="246221"/>
          </a:xfrm>
          <a:prstGeom prst="rect">
            <a:avLst/>
          </a:prstGeom>
          <a:noFill/>
        </p:spPr>
        <p:txBody>
          <a:bodyPr wrap="none" rtlCol="0">
            <a:spAutoFit/>
          </a:bodyPr>
          <a:lstStyle/>
          <a:p>
            <a:r>
              <a:rPr lang="en-US" altLang="zh-TW" sz="1000" b="1" dirty="0" smtClean="0"/>
              <a:t>(</a:t>
            </a:r>
            <a:r>
              <a:rPr lang="zh-TW" altLang="en-US" sz="1000" b="1" dirty="0" smtClean="0"/>
              <a:t>資料來源</a:t>
            </a:r>
            <a:r>
              <a:rPr lang="en-US" altLang="zh-TW" sz="1000" b="1" dirty="0" smtClean="0"/>
              <a:t>: </a:t>
            </a:r>
            <a:r>
              <a:rPr lang="zh-TW" altLang="en-US" sz="1000" b="1" dirty="0" smtClean="0"/>
              <a:t>厚生官方網站</a:t>
            </a:r>
            <a:r>
              <a:rPr lang="en-US" altLang="zh-TW" sz="1000" b="1" dirty="0" smtClean="0"/>
              <a:t>)</a:t>
            </a:r>
            <a:endParaRPr lang="zh-TW" altLang="en-US" sz="1000" b="1" dirty="0"/>
          </a:p>
        </p:txBody>
      </p:sp>
    </p:spTree>
    <p:extLst>
      <p:ext uri="{BB962C8B-B14F-4D97-AF65-F5344CB8AC3E}">
        <p14:creationId xmlns="" xmlns:p14="http://schemas.microsoft.com/office/powerpoint/2010/main" val="33252199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3"/>
          <p:cNvSpPr>
            <a:spLocks noGrp="1"/>
          </p:cNvSpPr>
          <p:nvPr>
            <p:ph type="sldNum" sz="quarter" idx="12"/>
          </p:nvPr>
        </p:nvSpPr>
        <p:spPr/>
        <p:txBody>
          <a:bodyPr>
            <a:normAutofit/>
          </a:bodyPr>
          <a:lstStyle/>
          <a:p>
            <a:pPr>
              <a:defRPr/>
            </a:pPr>
            <a:fld id="{6FD80045-C075-43CE-92F8-C840F3792DE3}" type="slidenum">
              <a:rPr lang="en-US" altLang="zh-TW"/>
              <a:pPr>
                <a:defRPr/>
              </a:pPr>
              <a:t>22</a:t>
            </a:fld>
            <a:endParaRPr lang="en-US" altLang="zh-TW"/>
          </a:p>
        </p:txBody>
      </p:sp>
      <p:sp>
        <p:nvSpPr>
          <p:cNvPr id="64516" name="內容版面配置區 2"/>
          <p:cNvSpPr>
            <a:spLocks noGrp="1"/>
          </p:cNvSpPr>
          <p:nvPr>
            <p:ph idx="4294967295"/>
          </p:nvPr>
        </p:nvSpPr>
        <p:spPr>
          <a:xfrm>
            <a:off x="539750" y="1628775"/>
            <a:ext cx="8229600" cy="4525963"/>
          </a:xfrm>
        </p:spPr>
        <p:txBody>
          <a:bodyPr/>
          <a:lstStyle/>
          <a:p>
            <a:pPr eaLnBrk="1" hangingPunct="1">
              <a:buFont typeface="Wingdings" pitchFamily="2" charset="2"/>
              <a:buChar char="n"/>
            </a:pPr>
            <a:r>
              <a:rPr lang="en-US" altLang="zh-TW" sz="2800" dirty="0" smtClean="0">
                <a:latin typeface="標楷體" pitchFamily="65" charset="-120"/>
                <a:ea typeface="標楷體" panose="03000509000000000000" pitchFamily="65" charset="-120"/>
              </a:rPr>
              <a:t>2010</a:t>
            </a:r>
            <a:r>
              <a:rPr lang="zh-TW" altLang="en-US" sz="2800" dirty="0" smtClean="0">
                <a:latin typeface="標楷體" pitchFamily="65" charset="-120"/>
                <a:ea typeface="標楷體" panose="03000509000000000000" pitchFamily="65" charset="-120"/>
              </a:rPr>
              <a:t>年成立，成員多來自半導體產業，希望透過通訊科技的高度便利打破傳統運銷體系，支持「地產地銷」的小農經濟。</a:t>
            </a:r>
          </a:p>
          <a:p>
            <a:pPr eaLnBrk="1" hangingPunct="1">
              <a:buFont typeface="Wingdings" pitchFamily="2" charset="2"/>
              <a:buChar char="n"/>
            </a:pPr>
            <a:r>
              <a:rPr lang="zh-TW" altLang="en-US" sz="2800" dirty="0" smtClean="0">
                <a:latin typeface="標楷體" pitchFamily="65" charset="-120"/>
                <a:ea typeface="標楷體" panose="03000509000000000000" pitchFamily="65" charset="-120"/>
              </a:rPr>
              <a:t>核心策略為「便利、新鮮、便宜」；「直接、精簡、透明」，並期許為市場導入更多更公平交易觀念。</a:t>
            </a:r>
          </a:p>
          <a:p>
            <a:pPr eaLnBrk="1" hangingPunct="1">
              <a:buFont typeface="Wingdings" pitchFamily="2" charset="2"/>
              <a:buChar char="n"/>
            </a:pPr>
            <a:r>
              <a:rPr lang="zh-TW" altLang="en-US" sz="2800" dirty="0" smtClean="0">
                <a:latin typeface="標楷體" pitchFamily="65" charset="-120"/>
                <a:ea typeface="標楷體" panose="03000509000000000000" pitchFamily="65" charset="-120"/>
              </a:rPr>
              <a:t>網路購物為主要販售途徑，資訊透明充足，並借此盡力縮短食物里程。除了一般販售區外特別架設了「食譜購物」專區。</a:t>
            </a:r>
          </a:p>
        </p:txBody>
      </p:sp>
    </p:spTree>
    <p:extLst>
      <p:ext uri="{BB962C8B-B14F-4D97-AF65-F5344CB8AC3E}">
        <p14:creationId xmlns="" xmlns:p14="http://schemas.microsoft.com/office/powerpoint/2010/main" val="27323571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12775" y="228600"/>
            <a:ext cx="8153400" cy="990600"/>
          </a:xfrm>
        </p:spPr>
        <p:txBody>
          <a:bodyPr>
            <a:normAutofit/>
          </a:bodyPr>
          <a:lstStyle/>
          <a:p>
            <a:pPr eaLnBrk="1" hangingPunct="1"/>
            <a:r>
              <a:rPr lang="en-US" altLang="zh-TW" b="1" dirty="0" smtClean="0">
                <a:latin typeface="標楷體" panose="03000509000000000000" pitchFamily="65" charset="-120"/>
                <a:ea typeface="標楷體" panose="03000509000000000000" pitchFamily="65" charset="-120"/>
              </a:rPr>
              <a:t>“</a:t>
            </a:r>
            <a:r>
              <a:rPr lang="zh-TW" altLang="en-US" b="1" dirty="0" smtClean="0">
                <a:latin typeface="標楷體" panose="03000509000000000000" pitchFamily="65" charset="-120"/>
                <a:ea typeface="標楷體" panose="03000509000000000000" pitchFamily="65" charset="-120"/>
              </a:rPr>
              <a:t>在地”的範圍界定</a:t>
            </a:r>
          </a:p>
        </p:txBody>
      </p:sp>
      <p:sp>
        <p:nvSpPr>
          <p:cNvPr id="6" name="投影片編號版面配置區 5"/>
          <p:cNvSpPr>
            <a:spLocks noGrp="1"/>
          </p:cNvSpPr>
          <p:nvPr>
            <p:ph type="sldNum" sz="quarter" idx="12"/>
          </p:nvPr>
        </p:nvSpPr>
        <p:spPr/>
        <p:txBody>
          <a:bodyPr>
            <a:normAutofit/>
          </a:bodyPr>
          <a:lstStyle/>
          <a:p>
            <a:pPr>
              <a:defRPr/>
            </a:pPr>
            <a:fld id="{4908B74C-E69F-4982-8BAF-7068C813DFD8}" type="slidenum">
              <a:rPr lang="en-US" altLang="zh-TW"/>
              <a:pPr>
                <a:defRPr/>
              </a:pPr>
              <a:t>23</a:t>
            </a:fld>
            <a:endParaRPr lang="en-US" altLang="zh-TW"/>
          </a:p>
        </p:txBody>
      </p:sp>
      <p:sp>
        <p:nvSpPr>
          <p:cNvPr id="58372" name="Rectangle 3"/>
          <p:cNvSpPr>
            <a:spLocks noGrp="1" noChangeArrowheads="1"/>
          </p:cNvSpPr>
          <p:nvPr>
            <p:ph sz="quarter" idx="1"/>
          </p:nvPr>
        </p:nvSpPr>
        <p:spPr>
          <a:xfrm>
            <a:off x="612775" y="1600200"/>
            <a:ext cx="8153400" cy="4495800"/>
          </a:xfrm>
        </p:spPr>
        <p:txBody>
          <a:bodyPr/>
          <a:lstStyle/>
          <a:p>
            <a:pPr>
              <a:lnSpc>
                <a:spcPct val="80000"/>
              </a:lnSpc>
            </a:pPr>
            <a:r>
              <a:rPr lang="zh-TW" altLang="en-US" sz="2800" dirty="0" smtClean="0">
                <a:latin typeface="標楷體" panose="03000509000000000000" pitchFamily="65" charset="-120"/>
                <a:ea typeface="標楷體" panose="03000509000000000000" pitchFamily="65" charset="-120"/>
              </a:rPr>
              <a:t>產地到消費者之間的距離</a:t>
            </a:r>
          </a:p>
          <a:p>
            <a:pPr lvl="1">
              <a:lnSpc>
                <a:spcPct val="80000"/>
              </a:lnSpc>
            </a:pPr>
            <a:r>
              <a:rPr lang="zh-TW" altLang="en-US" sz="2400" dirty="0" smtClean="0">
                <a:latin typeface="標楷體" panose="03000509000000000000" pitchFamily="65" charset="-120"/>
                <a:ea typeface="標楷體" panose="03000509000000000000" pitchFamily="65" charset="-120"/>
              </a:rPr>
              <a:t>牛津字典“</a:t>
            </a:r>
            <a:r>
              <a:rPr lang="en-US" altLang="zh-TW" sz="2400" dirty="0" smtClean="0">
                <a:latin typeface="標楷體" panose="03000509000000000000" pitchFamily="65" charset="-120"/>
                <a:ea typeface="標楷體" panose="03000509000000000000" pitchFamily="65" charset="-120"/>
              </a:rPr>
              <a:t>locavore(</a:t>
            </a:r>
            <a:r>
              <a:rPr lang="zh-TW" altLang="en-US" sz="2400" dirty="0" smtClean="0">
                <a:latin typeface="標楷體" panose="03000509000000000000" pitchFamily="65" charset="-120"/>
                <a:ea typeface="標楷體" panose="03000509000000000000" pitchFamily="65" charset="-120"/>
              </a:rPr>
              <a:t>地食</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的概念</a:t>
            </a:r>
          </a:p>
          <a:p>
            <a:pPr lvl="2">
              <a:lnSpc>
                <a:spcPct val="80000"/>
              </a:lnSpc>
            </a:pPr>
            <a:r>
              <a:rPr lang="zh-TW" altLang="en-US" sz="2000" dirty="0" smtClean="0">
                <a:latin typeface="標楷體" panose="03000509000000000000" pitchFamily="65" charset="-120"/>
                <a:ea typeface="標楷體" panose="03000509000000000000" pitchFamily="65" charset="-120"/>
              </a:rPr>
              <a:t>在地居民只吃方圓</a:t>
            </a:r>
            <a:r>
              <a:rPr lang="en-US" altLang="zh-TW" sz="2000" dirty="0" smtClean="0">
                <a:latin typeface="標楷體" panose="03000509000000000000" pitchFamily="65" charset="-120"/>
                <a:ea typeface="標楷體" panose="03000509000000000000" pitchFamily="65" charset="-120"/>
              </a:rPr>
              <a:t>100</a:t>
            </a:r>
            <a:r>
              <a:rPr lang="zh-TW" altLang="en-US" sz="2000" dirty="0" smtClean="0">
                <a:latin typeface="標楷體" panose="03000509000000000000" pitchFamily="65" charset="-120"/>
                <a:ea typeface="標楷體" panose="03000509000000000000" pitchFamily="65" charset="-120"/>
              </a:rPr>
              <a:t>英哩之內的生產的食物</a:t>
            </a:r>
            <a:endParaRPr lang="en-US" altLang="zh-TW" sz="2000" dirty="0" smtClean="0">
              <a:latin typeface="標楷體" panose="03000509000000000000" pitchFamily="65" charset="-120"/>
              <a:ea typeface="標楷體" panose="03000509000000000000" pitchFamily="65" charset="-120"/>
            </a:endParaRPr>
          </a:p>
          <a:p>
            <a:pPr lvl="1">
              <a:lnSpc>
                <a:spcPct val="80000"/>
              </a:lnSpc>
            </a:pPr>
            <a:r>
              <a:rPr lang="zh-TW" altLang="en-US" sz="2400" dirty="0" smtClean="0">
                <a:latin typeface="標楷體" panose="03000509000000000000" pitchFamily="65" charset="-120"/>
                <a:ea typeface="標楷體" panose="03000509000000000000" pitchFamily="65" charset="-120"/>
              </a:rPr>
              <a:t>英國農夫市集協會</a:t>
            </a:r>
          </a:p>
          <a:p>
            <a:pPr lvl="2">
              <a:lnSpc>
                <a:spcPct val="80000"/>
              </a:lnSpc>
            </a:pPr>
            <a:r>
              <a:rPr lang="zh-TW" altLang="en-US" sz="2000" dirty="0" smtClean="0">
                <a:latin typeface="標楷體" panose="03000509000000000000" pitchFamily="65" charset="-120"/>
                <a:ea typeface="標楷體" panose="03000509000000000000" pitchFamily="65" charset="-120"/>
              </a:rPr>
              <a:t>食用方圓內</a:t>
            </a:r>
            <a:r>
              <a:rPr lang="en-US" altLang="zh-TW" sz="2000" dirty="0" smtClean="0">
                <a:latin typeface="標楷體" panose="03000509000000000000" pitchFamily="65" charset="-120"/>
                <a:ea typeface="標楷體" panose="03000509000000000000" pitchFamily="65" charset="-120"/>
              </a:rPr>
              <a:t>30</a:t>
            </a:r>
            <a:r>
              <a:rPr lang="zh-TW" altLang="en-US" sz="2000" dirty="0" smtClean="0">
                <a:latin typeface="標楷體" panose="03000509000000000000" pitchFamily="65" charset="-120"/>
                <a:ea typeface="標楷體" panose="03000509000000000000" pitchFamily="65" charset="-120"/>
              </a:rPr>
              <a:t>或</a:t>
            </a:r>
            <a:r>
              <a:rPr lang="en-US" altLang="zh-TW" sz="2000" dirty="0" smtClean="0">
                <a:latin typeface="標楷體" panose="03000509000000000000" pitchFamily="65" charset="-120"/>
                <a:ea typeface="標楷體" panose="03000509000000000000" pitchFamily="65" charset="-120"/>
              </a:rPr>
              <a:t>50</a:t>
            </a:r>
            <a:r>
              <a:rPr lang="zh-TW" altLang="en-US" sz="2000" dirty="0" smtClean="0">
                <a:latin typeface="標楷體" panose="03000509000000000000" pitchFamily="65" charset="-120"/>
                <a:ea typeface="標楷體" panose="03000509000000000000" pitchFamily="65" charset="-120"/>
              </a:rPr>
              <a:t>英哩內所生產的食物</a:t>
            </a:r>
          </a:p>
          <a:p>
            <a:pPr lvl="1">
              <a:lnSpc>
                <a:spcPct val="80000"/>
              </a:lnSpc>
            </a:pPr>
            <a:r>
              <a:rPr lang="zh-TW" altLang="en-US" sz="2400" dirty="0" smtClean="0">
                <a:latin typeface="標楷體" panose="03000509000000000000" pitchFamily="65" charset="-120"/>
                <a:ea typeface="標楷體" panose="03000509000000000000" pitchFamily="65" charset="-120"/>
              </a:rPr>
              <a:t>美國糧食與能源部</a:t>
            </a:r>
          </a:p>
          <a:p>
            <a:pPr lvl="2">
              <a:lnSpc>
                <a:spcPct val="80000"/>
              </a:lnSpc>
            </a:pPr>
            <a:r>
              <a:rPr lang="zh-TW" altLang="en-US" sz="2000" dirty="0" smtClean="0">
                <a:latin typeface="標楷體" panose="03000509000000000000" pitchFamily="65" charset="-120"/>
                <a:ea typeface="標楷體" panose="03000509000000000000" pitchFamily="65" charset="-120"/>
              </a:rPr>
              <a:t>食用</a:t>
            </a:r>
            <a:r>
              <a:rPr lang="en-US" altLang="zh-TW" sz="2000" dirty="0" smtClean="0">
                <a:latin typeface="標楷體" panose="03000509000000000000" pitchFamily="65" charset="-120"/>
                <a:ea typeface="標楷體" panose="03000509000000000000" pitchFamily="65" charset="-120"/>
              </a:rPr>
              <a:t>400</a:t>
            </a:r>
            <a:r>
              <a:rPr lang="zh-TW" altLang="en-US" sz="2000" dirty="0" smtClean="0">
                <a:latin typeface="標楷體" panose="03000509000000000000" pitchFamily="65" charset="-120"/>
                <a:ea typeface="標楷體" panose="03000509000000000000" pitchFamily="65" charset="-120"/>
              </a:rPr>
              <a:t>英哩內生產的食物</a:t>
            </a:r>
          </a:p>
          <a:p>
            <a:pPr lvl="1">
              <a:lnSpc>
                <a:spcPct val="80000"/>
              </a:lnSpc>
            </a:pPr>
            <a:r>
              <a:rPr lang="zh-TW" altLang="en-US" sz="2400" b="1" dirty="0" smtClean="0">
                <a:latin typeface="標楷體" panose="03000509000000000000" pitchFamily="65" charset="-120"/>
                <a:ea typeface="標楷體" panose="03000509000000000000" pitchFamily="65" charset="-120"/>
              </a:rPr>
              <a:t>臺灣</a:t>
            </a:r>
          </a:p>
          <a:p>
            <a:pPr lvl="2">
              <a:lnSpc>
                <a:spcPct val="80000"/>
              </a:lnSpc>
            </a:pPr>
            <a:r>
              <a:rPr lang="zh-TW" altLang="en-US" sz="2000" dirty="0" smtClean="0">
                <a:latin typeface="標楷體" panose="03000509000000000000" pitchFamily="65" charset="-120"/>
                <a:ea typeface="標楷體" panose="03000509000000000000" pitchFamily="65" charset="-120"/>
              </a:rPr>
              <a:t>厚生市集</a:t>
            </a:r>
            <a:r>
              <a:rPr lang="en-US" altLang="zh-TW" sz="2000" dirty="0" smtClean="0">
                <a:latin typeface="標楷體" panose="03000509000000000000" pitchFamily="65" charset="-120"/>
                <a:ea typeface="標楷體" panose="03000509000000000000" pitchFamily="65" charset="-120"/>
              </a:rPr>
              <a:t>: 25</a:t>
            </a:r>
            <a:r>
              <a:rPr lang="zh-TW" altLang="en-US" sz="2000" dirty="0" smtClean="0">
                <a:latin typeface="標楷體" panose="03000509000000000000" pitchFamily="65" charset="-120"/>
                <a:ea typeface="標楷體" panose="03000509000000000000" pitchFamily="65" charset="-120"/>
              </a:rPr>
              <a:t>公里內</a:t>
            </a:r>
          </a:p>
          <a:p>
            <a:pPr>
              <a:lnSpc>
                <a:spcPct val="80000"/>
              </a:lnSpc>
            </a:pPr>
            <a:r>
              <a:rPr lang="zh-TW" altLang="en-US" sz="2800" dirty="0" smtClean="0">
                <a:latin typeface="標楷體" panose="03000509000000000000" pitchFamily="65" charset="-120"/>
                <a:ea typeface="標楷體" panose="03000509000000000000" pitchFamily="65" charset="-120"/>
              </a:rPr>
              <a:t>區域範圍</a:t>
            </a:r>
            <a:r>
              <a:rPr lang="en-US" altLang="zh-TW" sz="2800" dirty="0" smtClean="0">
                <a:latin typeface="標楷體" panose="03000509000000000000" pitchFamily="65" charset="-120"/>
                <a:ea typeface="標楷體" panose="03000509000000000000" pitchFamily="65" charset="-120"/>
              </a:rPr>
              <a:t>(</a:t>
            </a:r>
            <a:r>
              <a:rPr lang="en-US" altLang="zh-TW" sz="2800" dirty="0" err="1" smtClean="0">
                <a:latin typeface="標楷體" panose="03000509000000000000" pitchFamily="65" charset="-120"/>
                <a:ea typeface="標楷體" panose="03000509000000000000" pitchFamily="65" charset="-120"/>
              </a:rPr>
              <a:t>goverance</a:t>
            </a:r>
            <a:r>
              <a:rPr lang="en-US" altLang="zh-TW" sz="2800" dirty="0" smtClean="0">
                <a:latin typeface="標楷體" panose="03000509000000000000" pitchFamily="65" charset="-120"/>
                <a:ea typeface="標楷體" panose="03000509000000000000" pitchFamily="65" charset="-120"/>
              </a:rPr>
              <a:t>)</a:t>
            </a:r>
          </a:p>
          <a:p>
            <a:pPr lvl="1">
              <a:lnSpc>
                <a:spcPct val="80000"/>
              </a:lnSpc>
            </a:pPr>
            <a:r>
              <a:rPr lang="zh-TW" altLang="en-US" sz="2400" dirty="0" smtClean="0">
                <a:latin typeface="標楷體" panose="03000509000000000000" pitchFamily="65" charset="-120"/>
                <a:ea typeface="標楷體" panose="03000509000000000000" pitchFamily="65" charset="-120"/>
              </a:rPr>
              <a:t>美國</a:t>
            </a:r>
          </a:p>
          <a:p>
            <a:pPr lvl="2">
              <a:lnSpc>
                <a:spcPct val="80000"/>
              </a:lnSpc>
            </a:pPr>
            <a:r>
              <a:rPr lang="zh-TW" altLang="en-US" sz="2000" dirty="0" smtClean="0">
                <a:latin typeface="標楷體" panose="03000509000000000000" pitchFamily="65" charset="-120"/>
                <a:ea typeface="標楷體" panose="03000509000000000000" pitchFamily="65" charset="-120"/>
              </a:rPr>
              <a:t>以食物來源地為劃分依據，常以 “州</a:t>
            </a:r>
            <a:r>
              <a:rPr lang="en-US" altLang="zh-TW" sz="2000" dirty="0" smtClean="0">
                <a:latin typeface="標楷體" panose="03000509000000000000" pitchFamily="65" charset="-120"/>
                <a:ea typeface="標楷體" panose="03000509000000000000" pitchFamily="65" charset="-120"/>
              </a:rPr>
              <a:t>(state)”</a:t>
            </a:r>
            <a:r>
              <a:rPr lang="zh-TW" altLang="en-US" sz="2000" dirty="0" smtClean="0">
                <a:latin typeface="標楷體" panose="03000509000000000000" pitchFamily="65" charset="-120"/>
                <a:ea typeface="標楷體" panose="03000509000000000000" pitchFamily="65" charset="-120"/>
              </a:rPr>
              <a:t>為劃分依據，食用州境內所生產的食物即是在地消費</a:t>
            </a:r>
          </a:p>
        </p:txBody>
      </p:sp>
    </p:spTree>
    <p:extLst>
      <p:ext uri="{BB962C8B-B14F-4D97-AF65-F5344CB8AC3E}">
        <p14:creationId xmlns="" xmlns:p14="http://schemas.microsoft.com/office/powerpoint/2010/main" val="18197310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755576" y="476672"/>
            <a:ext cx="8153400" cy="990600"/>
          </a:xfrm>
        </p:spPr>
        <p:txBody>
          <a:bodyPr>
            <a:normAutofit/>
          </a:bodyPr>
          <a:lstStyle/>
          <a:p>
            <a:pPr eaLnBrk="1" hangingPunct="1"/>
            <a:r>
              <a:rPr lang="zh-TW" altLang="en-US" sz="4000" b="1" dirty="0" smtClean="0">
                <a:latin typeface="標楷體" panose="03000509000000000000" pitchFamily="65" charset="-120"/>
                <a:ea typeface="標楷體" panose="03000509000000000000" pitchFamily="65" charset="-120"/>
              </a:rPr>
              <a:t>地產地銷的主要通路</a:t>
            </a:r>
          </a:p>
        </p:txBody>
      </p:sp>
      <p:sp>
        <p:nvSpPr>
          <p:cNvPr id="6" name="投影片編號版面配置區 5"/>
          <p:cNvSpPr>
            <a:spLocks noGrp="1"/>
          </p:cNvSpPr>
          <p:nvPr>
            <p:ph type="sldNum" sz="quarter" idx="12"/>
          </p:nvPr>
        </p:nvSpPr>
        <p:spPr/>
        <p:txBody>
          <a:bodyPr>
            <a:normAutofit/>
          </a:bodyPr>
          <a:lstStyle/>
          <a:p>
            <a:pPr>
              <a:defRPr/>
            </a:pPr>
            <a:fld id="{61779B8A-13AA-4B0A-B106-85D50691B691}" type="slidenum">
              <a:rPr lang="en-US" altLang="zh-TW"/>
              <a:pPr>
                <a:defRPr/>
              </a:pPr>
              <a:t>24</a:t>
            </a:fld>
            <a:endParaRPr lang="en-US" altLang="zh-TW"/>
          </a:p>
        </p:txBody>
      </p:sp>
      <p:sp>
        <p:nvSpPr>
          <p:cNvPr id="59396" name="Rectangle 3"/>
          <p:cNvSpPr>
            <a:spLocks noGrp="1" noChangeArrowheads="1"/>
          </p:cNvSpPr>
          <p:nvPr>
            <p:ph sz="quarter" idx="1"/>
          </p:nvPr>
        </p:nvSpPr>
        <p:spPr>
          <a:xfrm>
            <a:off x="611560" y="1772816"/>
            <a:ext cx="8153400" cy="3773016"/>
          </a:xfrm>
        </p:spPr>
        <p:txBody>
          <a:bodyPr>
            <a:normAutofit/>
          </a:bodyPr>
          <a:lstStyle/>
          <a:p>
            <a:r>
              <a:rPr lang="zh-TW" altLang="en-US" sz="3000" b="1" dirty="0" smtClean="0">
                <a:latin typeface="標楷體" panose="03000509000000000000" pitchFamily="65" charset="-120"/>
                <a:ea typeface="標楷體" panose="03000509000000000000" pitchFamily="65" charset="-120"/>
              </a:rPr>
              <a:t>個體型消費市場</a:t>
            </a:r>
          </a:p>
          <a:p>
            <a:pPr lvl="1"/>
            <a:r>
              <a:rPr lang="zh-TW" altLang="en-US" sz="2400" dirty="0" smtClean="0">
                <a:latin typeface="標楷體" panose="03000509000000000000" pitchFamily="65" charset="-120"/>
                <a:ea typeface="標楷體" panose="03000509000000000000" pitchFamily="65" charset="-120"/>
              </a:rPr>
              <a:t>區域內的農夫直接與消費者交易</a:t>
            </a:r>
          </a:p>
          <a:p>
            <a:pPr lvl="1"/>
            <a:r>
              <a:rPr lang="zh-TW" altLang="en-US" sz="2400" dirty="0" smtClean="0">
                <a:latin typeface="標楷體" panose="03000509000000000000" pitchFamily="65" charset="-120"/>
                <a:ea typeface="標楷體" panose="03000509000000000000" pitchFamily="65" charset="-120"/>
              </a:rPr>
              <a:t>如農夫市集、社區支持型農業、農場銷售、自摘自採</a:t>
            </a:r>
          </a:p>
          <a:p>
            <a:pPr lvl="1"/>
            <a:r>
              <a:rPr lang="zh-TW" altLang="en-US" sz="2400" dirty="0" smtClean="0">
                <a:latin typeface="標楷體" panose="03000509000000000000" pitchFamily="65" charset="-120"/>
                <a:ea typeface="標楷體" panose="03000509000000000000" pitchFamily="65" charset="-120"/>
              </a:rPr>
              <a:t>農夫市集與社區支持型農業為台灣目前的主要模式</a:t>
            </a:r>
          </a:p>
          <a:p>
            <a:r>
              <a:rPr lang="zh-TW" altLang="en-US" sz="3000" b="1" dirty="0" smtClean="0">
                <a:latin typeface="標楷體" panose="03000509000000000000" pitchFamily="65" charset="-120"/>
                <a:ea typeface="標楷體" panose="03000509000000000000" pitchFamily="65" charset="-120"/>
              </a:rPr>
              <a:t>組織型消費市場</a:t>
            </a:r>
          </a:p>
          <a:p>
            <a:pPr lvl="1"/>
            <a:r>
              <a:rPr lang="zh-TW" altLang="en-US" sz="2400" dirty="0" smtClean="0">
                <a:latin typeface="標楷體" panose="03000509000000000000" pitchFamily="65" charset="-120"/>
                <a:ea typeface="標楷體" panose="03000509000000000000" pitchFamily="65" charset="-120"/>
              </a:rPr>
              <a:t>由區域內的農夫透過地方組織</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如餐廳、零售店、政府機構、醫院、學校</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與消費者進行交易</a:t>
            </a:r>
          </a:p>
          <a:p>
            <a:pPr eaLnBrk="1" hangingPunct="1"/>
            <a:endParaRPr lang="en-US" altLang="zh-TW" dirty="0" smtClean="0"/>
          </a:p>
        </p:txBody>
      </p:sp>
    </p:spTree>
    <p:extLst>
      <p:ext uri="{BB962C8B-B14F-4D97-AF65-F5344CB8AC3E}">
        <p14:creationId xmlns="" xmlns:p14="http://schemas.microsoft.com/office/powerpoint/2010/main" val="29356424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12775" y="228600"/>
            <a:ext cx="8153400" cy="990600"/>
          </a:xfrm>
        </p:spPr>
        <p:txBody>
          <a:bodyPr>
            <a:normAutofit/>
          </a:bodyPr>
          <a:lstStyle/>
          <a:p>
            <a:pPr eaLnBrk="1" hangingPunct="1"/>
            <a:r>
              <a:rPr lang="zh-TW" altLang="en-US" sz="4000" b="1" dirty="0" smtClean="0">
                <a:latin typeface="標楷體" panose="03000509000000000000" pitchFamily="65" charset="-120"/>
                <a:ea typeface="標楷體" panose="03000509000000000000" pitchFamily="65" charset="-120"/>
              </a:rPr>
              <a:t>消費者支持在地農產品的原因</a:t>
            </a:r>
          </a:p>
        </p:txBody>
      </p:sp>
      <p:sp>
        <p:nvSpPr>
          <p:cNvPr id="6" name="投影片編號版面配置區 5"/>
          <p:cNvSpPr>
            <a:spLocks noGrp="1"/>
          </p:cNvSpPr>
          <p:nvPr>
            <p:ph type="sldNum" sz="quarter" idx="12"/>
          </p:nvPr>
        </p:nvSpPr>
        <p:spPr/>
        <p:txBody>
          <a:bodyPr>
            <a:normAutofit/>
          </a:bodyPr>
          <a:lstStyle/>
          <a:p>
            <a:pPr>
              <a:defRPr/>
            </a:pPr>
            <a:fld id="{D9884207-3419-4274-B0AE-2F1310273F5A}" type="slidenum">
              <a:rPr lang="en-US" altLang="zh-TW"/>
              <a:pPr>
                <a:defRPr/>
              </a:pPr>
              <a:t>25</a:t>
            </a:fld>
            <a:endParaRPr lang="en-US" altLang="zh-TW"/>
          </a:p>
        </p:txBody>
      </p:sp>
      <p:sp>
        <p:nvSpPr>
          <p:cNvPr id="60420" name="Rectangle 3"/>
          <p:cNvSpPr>
            <a:spLocks noGrp="1" noChangeArrowheads="1"/>
          </p:cNvSpPr>
          <p:nvPr>
            <p:ph sz="quarter" idx="1"/>
          </p:nvPr>
        </p:nvSpPr>
        <p:spPr>
          <a:xfrm>
            <a:off x="612775" y="1600200"/>
            <a:ext cx="8153400" cy="4495800"/>
          </a:xfrm>
        </p:spPr>
        <p:txBody>
          <a:bodyPr/>
          <a:lstStyle/>
          <a:p>
            <a:r>
              <a:rPr lang="zh-TW" altLang="en-US" sz="2800" b="1" dirty="0" smtClean="0">
                <a:latin typeface="標楷體" panose="03000509000000000000" pitchFamily="65" charset="-120"/>
                <a:ea typeface="標楷體" panose="03000509000000000000" pitchFamily="65" charset="-120"/>
              </a:rPr>
              <a:t>取得高安全性與新鮮度的生鮮農產品</a:t>
            </a:r>
          </a:p>
          <a:p>
            <a:r>
              <a:rPr lang="zh-TW" altLang="en-US" sz="2800" b="1" dirty="0" smtClean="0">
                <a:latin typeface="標楷體" panose="03000509000000000000" pitchFamily="65" charset="-120"/>
                <a:ea typeface="標楷體" panose="03000509000000000000" pitchFamily="65" charset="-120"/>
              </a:rPr>
              <a:t>地理的方便性</a:t>
            </a:r>
          </a:p>
          <a:p>
            <a:r>
              <a:rPr lang="zh-TW" altLang="en-US" sz="2800" b="1" dirty="0" smtClean="0">
                <a:latin typeface="標楷體" panose="03000509000000000000" pitchFamily="65" charset="-120"/>
                <a:ea typeface="標楷體" panose="03000509000000000000" pitchFamily="65" charset="-120"/>
              </a:rPr>
              <a:t>關心地方經濟與環境</a:t>
            </a:r>
          </a:p>
          <a:p>
            <a:r>
              <a:rPr lang="zh-TW" altLang="en-US" sz="2800" b="1" dirty="0" smtClean="0">
                <a:latin typeface="標楷體" panose="03000509000000000000" pitchFamily="65" charset="-120"/>
                <a:ea typeface="標楷體" panose="03000509000000000000" pitchFamily="65" charset="-120"/>
              </a:rPr>
              <a:t>享受市集的趣味 </a:t>
            </a:r>
            <a:r>
              <a:rPr lang="en-US" altLang="zh-TW" sz="2800" b="1" dirty="0" smtClean="0">
                <a:latin typeface="標楷體" panose="03000509000000000000" pitchFamily="65" charset="-120"/>
                <a:ea typeface="標楷體" panose="03000509000000000000" pitchFamily="65" charset="-120"/>
              </a:rPr>
              <a:t>(</a:t>
            </a:r>
            <a:r>
              <a:rPr lang="zh-TW" altLang="en-US" sz="2800" b="1" dirty="0" smtClean="0">
                <a:latin typeface="標楷體" panose="03000509000000000000" pitchFamily="65" charset="-120"/>
                <a:ea typeface="標楷體" panose="03000509000000000000" pitchFamily="65" charset="-120"/>
              </a:rPr>
              <a:t>實體農夫市集的建構宜多加留意</a:t>
            </a:r>
            <a:r>
              <a:rPr lang="en-US" altLang="zh-TW" sz="2800" b="1" dirty="0" smtClean="0">
                <a:latin typeface="標楷體" panose="03000509000000000000" pitchFamily="65" charset="-120"/>
                <a:ea typeface="標楷體" panose="03000509000000000000" pitchFamily="65" charset="-120"/>
              </a:rPr>
              <a:t>)</a:t>
            </a:r>
          </a:p>
          <a:p>
            <a:r>
              <a:rPr lang="zh-TW" altLang="en-US" sz="2800" b="1" dirty="0" smtClean="0">
                <a:latin typeface="標楷體" panose="03000509000000000000" pitchFamily="65" charset="-120"/>
                <a:ea typeface="標楷體" panose="03000509000000000000" pitchFamily="65" charset="-120"/>
              </a:rPr>
              <a:t>願付價格提升</a:t>
            </a:r>
            <a:r>
              <a:rPr lang="en-US" altLang="zh-TW" sz="2800" b="1" dirty="0" smtClean="0">
                <a:latin typeface="標楷體" panose="03000509000000000000" pitchFamily="65" charset="-120"/>
                <a:ea typeface="標楷體" panose="03000509000000000000" pitchFamily="65" charset="-120"/>
              </a:rPr>
              <a:t>23-27% (</a:t>
            </a:r>
            <a:r>
              <a:rPr lang="zh-TW" altLang="en-US" sz="2800" b="1" dirty="0" smtClean="0">
                <a:latin typeface="標楷體" panose="03000509000000000000" pitchFamily="65" charset="-120"/>
                <a:ea typeface="標楷體" panose="03000509000000000000" pitchFamily="65" charset="-120"/>
              </a:rPr>
              <a:t>美國 南卡羅萊內</a:t>
            </a:r>
            <a:r>
              <a:rPr lang="en-US" altLang="zh-TW" sz="2800" b="1" dirty="0" smtClean="0">
                <a:latin typeface="標楷體" panose="03000509000000000000" pitchFamily="65" charset="-120"/>
                <a:ea typeface="標楷體" panose="03000509000000000000" pitchFamily="65" charset="-120"/>
              </a:rPr>
              <a:t>)</a:t>
            </a:r>
          </a:p>
          <a:p>
            <a:pPr marL="0" indent="0">
              <a:buNone/>
            </a:pPr>
            <a:endParaRPr lang="en-US" altLang="zh-TW" sz="2800" b="1" dirty="0" smtClean="0">
              <a:latin typeface="標楷體" panose="03000509000000000000" pitchFamily="65" charset="-120"/>
              <a:ea typeface="標楷體" panose="03000509000000000000" pitchFamily="65" charset="-120"/>
            </a:endParaRPr>
          </a:p>
          <a:p>
            <a:pPr marL="0" indent="0" algn="ctr">
              <a:buNone/>
            </a:pPr>
            <a:r>
              <a:rPr lang="zh-TW" altLang="en-US" sz="2800" b="1" dirty="0" smtClean="0">
                <a:solidFill>
                  <a:schemeClr val="accent6">
                    <a:lumMod val="75000"/>
                  </a:schemeClr>
                </a:solidFill>
                <a:latin typeface="標楷體" panose="03000509000000000000" pitchFamily="65" charset="-120"/>
                <a:ea typeface="標楷體" panose="03000509000000000000" pitchFamily="65" charset="-120"/>
              </a:rPr>
              <a:t>臺灣消費者</a:t>
            </a:r>
            <a:r>
              <a:rPr lang="zh-TW" altLang="en-US" sz="2800" b="1" dirty="0">
                <a:solidFill>
                  <a:schemeClr val="accent6">
                    <a:lumMod val="75000"/>
                  </a:schemeClr>
                </a:solidFill>
                <a:latin typeface="標楷體" panose="03000509000000000000" pitchFamily="65" charset="-120"/>
                <a:ea typeface="標楷體" panose="03000509000000000000" pitchFamily="65" charset="-120"/>
              </a:rPr>
              <a:t>對地產地</a:t>
            </a:r>
            <a:r>
              <a:rPr lang="zh-TW" altLang="en-US" sz="2800" b="1" dirty="0" smtClean="0">
                <a:solidFill>
                  <a:schemeClr val="accent6">
                    <a:lumMod val="75000"/>
                  </a:schemeClr>
                </a:solidFill>
                <a:latin typeface="標楷體" panose="03000509000000000000" pitchFamily="65" charset="-120"/>
                <a:ea typeface="標楷體" panose="03000509000000000000" pitchFamily="65" charset="-120"/>
              </a:rPr>
              <a:t>消農產品的價格敏感度仍高</a:t>
            </a:r>
          </a:p>
          <a:p>
            <a:pPr eaLnBrk="1" hangingPunct="1"/>
            <a:endParaRPr lang="en-US" altLang="zh-TW" dirty="0" smtClean="0"/>
          </a:p>
        </p:txBody>
      </p:sp>
    </p:spTree>
    <p:extLst>
      <p:ext uri="{BB962C8B-B14F-4D97-AF65-F5344CB8AC3E}">
        <p14:creationId xmlns="" xmlns:p14="http://schemas.microsoft.com/office/powerpoint/2010/main" val="35597353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539552" y="0"/>
            <a:ext cx="8229600" cy="1570038"/>
          </a:xfrm>
        </p:spPr>
        <p:txBody>
          <a:bodyPr>
            <a:normAutofit/>
          </a:bodyPr>
          <a:lstStyle/>
          <a:p>
            <a:pPr eaLnBrk="1" hangingPunct="1"/>
            <a:r>
              <a:rPr lang="en-US" altLang="zh-TW" sz="4000" b="1" dirty="0" smtClean="0">
                <a:latin typeface="標楷體" panose="03000509000000000000" pitchFamily="65" charset="-120"/>
                <a:ea typeface="標楷體" panose="03000509000000000000" pitchFamily="65" charset="-120"/>
              </a:rPr>
              <a:t>2.5</a:t>
            </a:r>
            <a:r>
              <a:rPr lang="zh-TW" altLang="en-US" sz="4000" b="1" dirty="0" smtClean="0">
                <a:latin typeface="標楷體" panose="03000509000000000000" pitchFamily="65" charset="-120"/>
                <a:ea typeface="標楷體" panose="03000509000000000000" pitchFamily="65" charset="-120"/>
              </a:rPr>
              <a:t> 奢侈性農業定義</a:t>
            </a:r>
          </a:p>
        </p:txBody>
      </p:sp>
      <p:sp>
        <p:nvSpPr>
          <p:cNvPr id="6" name="投影片編號版面配置區 5"/>
          <p:cNvSpPr>
            <a:spLocks noGrp="1"/>
          </p:cNvSpPr>
          <p:nvPr>
            <p:ph type="sldNum" sz="quarter" idx="12"/>
          </p:nvPr>
        </p:nvSpPr>
        <p:spPr/>
        <p:txBody>
          <a:bodyPr>
            <a:normAutofit/>
          </a:bodyPr>
          <a:lstStyle/>
          <a:p>
            <a:pPr>
              <a:defRPr/>
            </a:pPr>
            <a:fld id="{2F7E1FC5-D946-40DE-9993-6C6E36F01AF9}" type="slidenum">
              <a:rPr lang="en-US" altLang="zh-TW"/>
              <a:pPr>
                <a:defRPr/>
              </a:pPr>
              <a:t>26</a:t>
            </a:fld>
            <a:endParaRPr lang="en-US" altLang="zh-TW"/>
          </a:p>
        </p:txBody>
      </p:sp>
      <p:sp>
        <p:nvSpPr>
          <p:cNvPr id="68612" name="Rectangle 3"/>
          <p:cNvSpPr>
            <a:spLocks noGrp="1" noChangeArrowheads="1"/>
          </p:cNvSpPr>
          <p:nvPr>
            <p:ph sz="quarter" idx="1"/>
          </p:nvPr>
        </p:nvSpPr>
        <p:spPr>
          <a:xfrm>
            <a:off x="539750" y="1989138"/>
            <a:ext cx="8353425" cy="3179762"/>
          </a:xfrm>
        </p:spPr>
        <p:txBody>
          <a:bodyPr/>
          <a:lstStyle/>
          <a:p>
            <a:pPr eaLnBrk="1" hangingPunct="1">
              <a:buFontTx/>
              <a:buNone/>
            </a:pPr>
            <a:r>
              <a:rPr lang="en-US" altLang="zh-TW" sz="4000" dirty="0" smtClean="0">
                <a:latin typeface="Times New Roman" panose="02020603050405020304" pitchFamily="18" charset="0"/>
                <a:ea typeface="標楷體" panose="03000509000000000000" pitchFamily="65" charset="-120"/>
                <a:cs typeface="Times New Roman" panose="02020603050405020304" pitchFamily="18" charset="0"/>
              </a:rPr>
              <a:t>El </a:t>
            </a:r>
            <a:r>
              <a:rPr lang="en-US" altLang="zh-TW" sz="4000" dirty="0" err="1" smtClean="0">
                <a:latin typeface="Times New Roman" panose="02020603050405020304" pitchFamily="18" charset="0"/>
                <a:ea typeface="標楷體" panose="03000509000000000000" pitchFamily="65" charset="-120"/>
                <a:cs typeface="Times New Roman" panose="02020603050405020304" pitchFamily="18" charset="0"/>
              </a:rPr>
              <a:t>Feki</a:t>
            </a:r>
            <a:r>
              <a:rPr lang="en-US" altLang="zh-TW" sz="4000" dirty="0" smtClean="0">
                <a:latin typeface="Times New Roman" panose="02020603050405020304" pitchFamily="18" charset="0"/>
                <a:ea typeface="標楷體" panose="03000509000000000000" pitchFamily="65" charset="-120"/>
                <a:cs typeface="Times New Roman" panose="02020603050405020304" pitchFamily="18" charset="0"/>
              </a:rPr>
              <a:t>: </a:t>
            </a:r>
          </a:p>
          <a:p>
            <a:pPr eaLnBrk="1" hangingPunct="1">
              <a:buFontTx/>
              <a:buNone/>
            </a:pPr>
            <a:r>
              <a:rPr lang="zh-TW" altLang="en-US" sz="4000" dirty="0" smtClean="0">
                <a:latin typeface="標楷體" panose="03000509000000000000" pitchFamily="65" charset="-120"/>
                <a:ea typeface="標楷體" panose="03000509000000000000" pitchFamily="65" charset="-120"/>
                <a:cs typeface="Arial" charset="0"/>
              </a:rPr>
              <a:t>奢侈性農業</a:t>
            </a:r>
            <a:r>
              <a:rPr lang="en-US" altLang="zh-TW" sz="4000" dirty="0" smtClean="0">
                <a:latin typeface="Times New Roman" panose="02020603050405020304" pitchFamily="18" charset="0"/>
                <a:ea typeface="標楷體" panose="03000509000000000000" pitchFamily="65" charset="-120"/>
                <a:cs typeface="Times New Roman" panose="02020603050405020304" pitchFamily="18" charset="0"/>
              </a:rPr>
              <a:t>- Boutique</a:t>
            </a:r>
            <a:r>
              <a:rPr lang="zh-TW" altLang="en-US" sz="4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4000" dirty="0" smtClean="0">
                <a:latin typeface="Times New Roman" panose="02020603050405020304" pitchFamily="18" charset="0"/>
                <a:ea typeface="標楷體" panose="03000509000000000000" pitchFamily="65" charset="-120"/>
                <a:cs typeface="Times New Roman" panose="02020603050405020304" pitchFamily="18" charset="0"/>
              </a:rPr>
              <a:t>Agriculture</a:t>
            </a:r>
          </a:p>
          <a:p>
            <a:pPr eaLnBrk="1" hangingPunct="1">
              <a:buFontTx/>
              <a:buNone/>
            </a:pPr>
            <a:r>
              <a:rPr lang="en-US" altLang="zh-TW" sz="4000" dirty="0" smtClean="0">
                <a:latin typeface="Times New Roman" panose="02020603050405020304" pitchFamily="18" charset="0"/>
                <a:ea typeface="標楷體" panose="03000509000000000000" pitchFamily="65" charset="-120"/>
                <a:cs typeface="Times New Roman" panose="02020603050405020304" pitchFamily="18" charset="0"/>
              </a:rPr>
              <a:t>(The Economist, 2000)</a:t>
            </a:r>
          </a:p>
          <a:p>
            <a:pPr eaLnBrk="1" hangingPunct="1"/>
            <a:endParaRPr lang="en-US" altLang="zh-TW" sz="2800" dirty="0" smtClean="0">
              <a:latin typeface="新細明體" pitchFamily="18" charset="-120"/>
            </a:endParaRPr>
          </a:p>
        </p:txBody>
      </p:sp>
    </p:spTree>
    <p:extLst>
      <p:ext uri="{BB962C8B-B14F-4D97-AF65-F5344CB8AC3E}">
        <p14:creationId xmlns="" xmlns:p14="http://schemas.microsoft.com/office/powerpoint/2010/main" val="39984696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11560" y="404664"/>
            <a:ext cx="8153400" cy="990600"/>
          </a:xfrm>
        </p:spPr>
        <p:txBody>
          <a:bodyPr>
            <a:normAutofit/>
          </a:bodyPr>
          <a:lstStyle/>
          <a:p>
            <a:pPr eaLnBrk="1" hangingPunct="1"/>
            <a:r>
              <a:rPr lang="en-US" altLang="zh-TW" sz="4000" b="1" dirty="0" smtClean="0">
                <a:latin typeface="標楷體" panose="03000509000000000000" pitchFamily="65" charset="-120"/>
                <a:ea typeface="標楷體" panose="03000509000000000000" pitchFamily="65" charset="-120"/>
              </a:rPr>
              <a:t>2.6</a:t>
            </a:r>
            <a:r>
              <a:rPr lang="zh-TW" altLang="en-US" sz="4000" b="1" dirty="0" smtClean="0">
                <a:latin typeface="標楷體" panose="03000509000000000000" pitchFamily="65" charset="-120"/>
                <a:ea typeface="標楷體" panose="03000509000000000000" pitchFamily="65" charset="-120"/>
              </a:rPr>
              <a:t> 奢侈性農業範疇</a:t>
            </a:r>
          </a:p>
        </p:txBody>
      </p:sp>
      <p:sp>
        <p:nvSpPr>
          <p:cNvPr id="6" name="投影片編號版面配置區 5"/>
          <p:cNvSpPr>
            <a:spLocks noGrp="1"/>
          </p:cNvSpPr>
          <p:nvPr>
            <p:ph type="sldNum" sz="quarter" idx="12"/>
          </p:nvPr>
        </p:nvSpPr>
        <p:spPr/>
        <p:txBody>
          <a:bodyPr>
            <a:normAutofit/>
          </a:bodyPr>
          <a:lstStyle/>
          <a:p>
            <a:pPr>
              <a:defRPr/>
            </a:pPr>
            <a:fld id="{2C17E64A-4046-49B6-A334-4331B7530E23}" type="slidenum">
              <a:rPr lang="en-US" altLang="zh-TW"/>
              <a:pPr>
                <a:defRPr/>
              </a:pPr>
              <a:t>27</a:t>
            </a:fld>
            <a:endParaRPr lang="en-US" altLang="zh-TW"/>
          </a:p>
        </p:txBody>
      </p:sp>
      <p:sp>
        <p:nvSpPr>
          <p:cNvPr id="69636" name="Rectangle 3"/>
          <p:cNvSpPr>
            <a:spLocks noGrp="1" noChangeArrowheads="1"/>
          </p:cNvSpPr>
          <p:nvPr>
            <p:ph sz="quarter" idx="1"/>
          </p:nvPr>
        </p:nvSpPr>
        <p:spPr>
          <a:xfrm>
            <a:off x="1421021" y="1556792"/>
            <a:ext cx="6688137" cy="3213968"/>
          </a:xfrm>
          <a:ln>
            <a:noFill/>
          </a:ln>
        </p:spPr>
        <p:txBody>
          <a:bodyPr/>
          <a:lstStyle/>
          <a:p>
            <a:pPr>
              <a:lnSpc>
                <a:spcPct val="90000"/>
              </a:lnSpc>
            </a:pPr>
            <a:r>
              <a:rPr lang="zh-TW" altLang="en-US" sz="2800" dirty="0" smtClean="0">
                <a:latin typeface="標楷體" panose="03000509000000000000" pitchFamily="65" charset="-120"/>
                <a:ea typeface="標楷體" panose="03000509000000000000" pitchFamily="65" charset="-120"/>
                <a:cs typeface="Times New Roman" panose="02020603050405020304" pitchFamily="18" charset="0"/>
              </a:rPr>
              <a:t>特用品</a:t>
            </a:r>
          </a:p>
          <a:p>
            <a:pPr lvl="1">
              <a:lnSpc>
                <a:spcPct val="90000"/>
              </a:lnSpc>
            </a:pPr>
            <a:r>
              <a:rPr lang="zh-TW" altLang="en-US" dirty="0" smtClean="0">
                <a:latin typeface="標楷體" panose="03000509000000000000" pitchFamily="65" charset="-120"/>
                <a:ea typeface="標楷體" panose="03000509000000000000" pitchFamily="65" charset="-120"/>
                <a:cs typeface="Times New Roman" panose="02020603050405020304" pitchFamily="18" charset="0"/>
              </a:rPr>
              <a:t>咖啡</a:t>
            </a:r>
            <a:r>
              <a:rPr lang="en-US" altLang="zh-TW" dirty="0" smtClean="0">
                <a:latin typeface="標楷體" panose="03000509000000000000" pitchFamily="65" charset="-120"/>
                <a:ea typeface="標楷體" panose="03000509000000000000" pitchFamily="65" charset="-120"/>
                <a:cs typeface="Times New Roman" panose="02020603050405020304" pitchFamily="18" charset="0"/>
              </a:rPr>
              <a:t>, </a:t>
            </a:r>
            <a:r>
              <a:rPr lang="zh-TW" altLang="en-US" dirty="0" smtClean="0">
                <a:latin typeface="標楷體" panose="03000509000000000000" pitchFamily="65" charset="-120"/>
                <a:ea typeface="標楷體" panose="03000509000000000000" pitchFamily="65" charset="-120"/>
                <a:cs typeface="Times New Roman" panose="02020603050405020304" pitchFamily="18" charset="0"/>
              </a:rPr>
              <a:t>雪茄</a:t>
            </a:r>
            <a:r>
              <a:rPr lang="en-US" altLang="zh-TW" dirty="0" smtClean="0">
                <a:latin typeface="標楷體" panose="03000509000000000000" pitchFamily="65" charset="-120"/>
                <a:ea typeface="標楷體" panose="03000509000000000000" pitchFamily="65" charset="-120"/>
                <a:cs typeface="Times New Roman" panose="02020603050405020304" pitchFamily="18" charset="0"/>
              </a:rPr>
              <a:t>, </a:t>
            </a:r>
            <a:r>
              <a:rPr lang="zh-TW" altLang="en-US" dirty="0" smtClean="0">
                <a:latin typeface="標楷體" panose="03000509000000000000" pitchFamily="65" charset="-120"/>
                <a:ea typeface="標楷體" panose="03000509000000000000" pitchFamily="65" charset="-120"/>
                <a:cs typeface="Times New Roman" panose="02020603050405020304" pitchFamily="18" charset="0"/>
              </a:rPr>
              <a:t>特用香料</a:t>
            </a:r>
          </a:p>
          <a:p>
            <a:pPr>
              <a:lnSpc>
                <a:spcPct val="90000"/>
              </a:lnSpc>
            </a:pPr>
            <a:r>
              <a:rPr lang="zh-TW" altLang="en-US" sz="2800" dirty="0" smtClean="0">
                <a:latin typeface="標楷體" panose="03000509000000000000" pitchFamily="65" charset="-120"/>
                <a:ea typeface="標楷體" panose="03000509000000000000" pitchFamily="65" charset="-120"/>
                <a:cs typeface="Times New Roman" panose="02020603050405020304" pitchFamily="18" charset="0"/>
              </a:rPr>
              <a:t>有機農業</a:t>
            </a:r>
            <a:r>
              <a:rPr lang="en-US" altLang="zh-TW" sz="28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smtClean="0">
                <a:latin typeface="標楷體" panose="03000509000000000000" pitchFamily="65" charset="-120"/>
                <a:ea typeface="標楷體" panose="03000509000000000000" pitchFamily="65" charset="-120"/>
                <a:cs typeface="Times New Roman" panose="02020603050405020304" pitchFamily="18" charset="0"/>
              </a:rPr>
              <a:t>手工農產品</a:t>
            </a:r>
          </a:p>
          <a:p>
            <a:pPr lvl="1">
              <a:lnSpc>
                <a:spcPct val="90000"/>
              </a:lnSpc>
            </a:pPr>
            <a:r>
              <a:rPr lang="zh-TW" altLang="en-US" dirty="0" smtClean="0">
                <a:latin typeface="標楷體" panose="03000509000000000000" pitchFamily="65" charset="-120"/>
                <a:ea typeface="標楷體" panose="03000509000000000000" pitchFamily="65" charset="-120"/>
                <a:cs typeface="Times New Roman" panose="02020603050405020304" pitchFamily="18" charset="0"/>
              </a:rPr>
              <a:t>安全</a:t>
            </a:r>
            <a:r>
              <a:rPr lang="en-US" altLang="zh-TW" dirty="0" smtClean="0">
                <a:latin typeface="標楷體" panose="03000509000000000000" pitchFamily="65" charset="-120"/>
                <a:ea typeface="標楷體" panose="03000509000000000000" pitchFamily="65" charset="-120"/>
                <a:cs typeface="Times New Roman" panose="02020603050405020304" pitchFamily="18" charset="0"/>
              </a:rPr>
              <a:t>, </a:t>
            </a:r>
            <a:r>
              <a:rPr lang="zh-TW" altLang="en-US" dirty="0" smtClean="0">
                <a:latin typeface="標楷體" panose="03000509000000000000" pitchFamily="65" charset="-120"/>
                <a:ea typeface="標楷體" panose="03000509000000000000" pitchFamily="65" charset="-120"/>
                <a:cs typeface="Times New Roman" panose="02020603050405020304" pitchFamily="18" charset="0"/>
              </a:rPr>
              <a:t>無污染的自然農法</a:t>
            </a:r>
          </a:p>
          <a:p>
            <a:pPr>
              <a:lnSpc>
                <a:spcPct val="90000"/>
              </a:lnSpc>
            </a:pPr>
            <a:r>
              <a:rPr lang="zh-TW" altLang="en-US" sz="2800" dirty="0" smtClean="0">
                <a:latin typeface="標楷體" panose="03000509000000000000" pitchFamily="65" charset="-120"/>
                <a:ea typeface="標楷體" panose="03000509000000000000" pitchFamily="65" charset="-120"/>
                <a:cs typeface="Times New Roman" panose="02020603050405020304" pitchFamily="18" charset="0"/>
              </a:rPr>
              <a:t>休閒產業</a:t>
            </a:r>
          </a:p>
          <a:p>
            <a:pPr lvl="1">
              <a:lnSpc>
                <a:spcPct val="90000"/>
              </a:lnSpc>
            </a:pPr>
            <a:r>
              <a:rPr lang="zh-TW" altLang="en-US" dirty="0" smtClean="0">
                <a:latin typeface="標楷體" panose="03000509000000000000" pitchFamily="65" charset="-120"/>
                <a:ea typeface="標楷體" panose="03000509000000000000" pitchFamily="65" charset="-120"/>
                <a:cs typeface="Times New Roman" panose="02020603050405020304" pitchFamily="18" charset="0"/>
              </a:rPr>
              <a:t>基改技術於娛樂性生物資源的開發</a:t>
            </a:r>
          </a:p>
          <a:p>
            <a:pPr lvl="1" eaLnBrk="1" hangingPunct="1">
              <a:lnSpc>
                <a:spcPct val="90000"/>
              </a:lnSpc>
              <a:buFontTx/>
              <a:buNone/>
            </a:pPr>
            <a:endParaRPr lang="zh-TW" altLang="en-US" dirty="0" smtClean="0">
              <a:solidFill>
                <a:schemeClr val="accent2"/>
              </a:solidFill>
            </a:endParaRPr>
          </a:p>
          <a:p>
            <a:pPr eaLnBrk="1" hangingPunct="1">
              <a:lnSpc>
                <a:spcPct val="90000"/>
              </a:lnSpc>
            </a:pPr>
            <a:endParaRPr lang="en-US" altLang="zh-TW" dirty="0" smtClean="0"/>
          </a:p>
        </p:txBody>
      </p:sp>
      <p:sp>
        <p:nvSpPr>
          <p:cNvPr id="2" name="文字方塊 1"/>
          <p:cNvSpPr txBox="1"/>
          <p:nvPr/>
        </p:nvSpPr>
        <p:spPr>
          <a:xfrm>
            <a:off x="1691680" y="4581128"/>
            <a:ext cx="5570756" cy="707886"/>
          </a:xfrm>
          <a:prstGeom prst="rect">
            <a:avLst/>
          </a:prstGeom>
          <a:noFill/>
        </p:spPr>
        <p:txBody>
          <a:bodyPr wrap="none" rtlCol="0">
            <a:spAutoFit/>
          </a:bodyPr>
          <a:lstStyle/>
          <a:p>
            <a:r>
              <a:rPr lang="zh-TW" altLang="en-US" sz="4000" dirty="0" smtClean="0">
                <a:solidFill>
                  <a:schemeClr val="accent2"/>
                </a:solidFill>
                <a:latin typeface="標楷體" panose="03000509000000000000" pitchFamily="65" charset="-120"/>
                <a:ea typeface="標楷體" panose="03000509000000000000" pitchFamily="65" charset="-120"/>
              </a:rPr>
              <a:t>產品品質的極致追求</a:t>
            </a:r>
            <a:r>
              <a:rPr lang="en-US" altLang="zh-TW" sz="4000" dirty="0" smtClean="0">
                <a:solidFill>
                  <a:schemeClr val="accent2"/>
                </a:solidFill>
                <a:latin typeface="標楷體"/>
                <a:ea typeface="標楷體"/>
              </a:rPr>
              <a:t>!!!</a:t>
            </a:r>
            <a:endParaRPr lang="zh-TW" altLang="en-US" sz="4000" dirty="0">
              <a:solidFill>
                <a:schemeClr val="accent2"/>
              </a:solidFill>
              <a:latin typeface="標楷體" panose="03000509000000000000" pitchFamily="65" charset="-120"/>
              <a:ea typeface="標楷體" panose="03000509000000000000" pitchFamily="65" charset="-120"/>
            </a:endParaRPr>
          </a:p>
        </p:txBody>
      </p:sp>
    </p:spTree>
    <p:extLst>
      <p:ext uri="{BB962C8B-B14F-4D97-AF65-F5344CB8AC3E}">
        <p14:creationId xmlns="" xmlns:p14="http://schemas.microsoft.com/office/powerpoint/2010/main" val="40115766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編號版面配置區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compatLnSpc="1">
            <a:prstTxWarp prst="textNoShape">
              <a:avLst/>
            </a:prstTxWarp>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fld id="{F8C2E085-DF17-42E2-87F3-D4041F1545FB}" type="slidenum">
              <a:rPr lang="en-US" altLang="zh-TW" sz="1400" smtClean="0">
                <a:solidFill>
                  <a:schemeClr val="tx2"/>
                </a:solidFill>
                <a:latin typeface="Arial" charset="0"/>
                <a:ea typeface="新細明體" pitchFamily="18" charset="-120"/>
              </a:rPr>
              <a:pPr eaLnBrk="1" hangingPunct="1">
                <a:spcBef>
                  <a:spcPct val="0"/>
                </a:spcBef>
                <a:buClrTx/>
                <a:buSzTx/>
                <a:buFontTx/>
                <a:buNone/>
              </a:pPr>
              <a:t>28</a:t>
            </a:fld>
            <a:endParaRPr lang="en-US" altLang="zh-TW" sz="1400" smtClean="0">
              <a:solidFill>
                <a:schemeClr val="tx2"/>
              </a:solidFill>
              <a:latin typeface="Arial" charset="0"/>
              <a:ea typeface="新細明體" pitchFamily="18" charset="-120"/>
            </a:endParaRPr>
          </a:p>
        </p:txBody>
      </p:sp>
      <p:pic>
        <p:nvPicPr>
          <p:cNvPr id="70659" name="Picture 2" descr="GM BlueRo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771775" y="836613"/>
            <a:ext cx="3594100" cy="5411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8695317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endParaRPr lang="zh-TW" altLang="en-US"/>
          </a:p>
        </p:txBody>
      </p:sp>
      <p:sp>
        <p:nvSpPr>
          <p:cNvPr id="4" name="內容版面配置區 3"/>
          <p:cNvSpPr>
            <a:spLocks noGrp="1"/>
          </p:cNvSpPr>
          <p:nvPr>
            <p:ph idx="1"/>
          </p:nvPr>
        </p:nvSpPr>
        <p:spPr>
          <a:xfrm>
            <a:off x="457200" y="1600201"/>
            <a:ext cx="8435280" cy="3629000"/>
          </a:xfrm>
        </p:spPr>
        <p:txBody>
          <a:bodyPr>
            <a:normAutofit fontScale="92500"/>
          </a:bodyPr>
          <a:lstStyle/>
          <a:p>
            <a:pPr marL="0" indent="0">
              <a:buNone/>
            </a:pPr>
            <a:r>
              <a:rPr lang="zh-TW" altLang="en-US" dirty="0" smtClean="0">
                <a:latin typeface="標楷體" panose="03000509000000000000" pitchFamily="65" charset="-120"/>
                <a:ea typeface="標楷體" panose="03000509000000000000" pitchFamily="65" charset="-120"/>
              </a:rPr>
              <a:t>日本</a:t>
            </a:r>
            <a:r>
              <a:rPr lang="zh-TW" altLang="en-US" dirty="0">
                <a:latin typeface="標楷體" panose="03000509000000000000" pitchFamily="65" charset="-120"/>
                <a:ea typeface="標楷體" panose="03000509000000000000" pitchFamily="65" charset="-120"/>
              </a:rPr>
              <a:t>宮崎縣的太陽之子</a:t>
            </a:r>
          </a:p>
          <a:p>
            <a:r>
              <a:rPr lang="en-US" altLang="zh-TW" dirty="0">
                <a:hlinkClick r:id="rId2"/>
              </a:rPr>
              <a:t>https://</a:t>
            </a:r>
            <a:r>
              <a:rPr lang="en-US" altLang="zh-TW" dirty="0" smtClean="0">
                <a:hlinkClick r:id="rId2"/>
              </a:rPr>
              <a:t>www.youtube.com/watch?v=hpNagd9yoK8</a:t>
            </a:r>
            <a:endParaRPr lang="en-US" altLang="zh-TW" dirty="0" smtClean="0"/>
          </a:p>
          <a:p>
            <a:endParaRPr lang="en-US" altLang="zh-TW" dirty="0"/>
          </a:p>
          <a:p>
            <a:r>
              <a:rPr lang="en-US" altLang="zh-TW" dirty="0" smtClean="0">
                <a:hlinkClick r:id="rId3"/>
              </a:rPr>
              <a:t>https</a:t>
            </a:r>
            <a:r>
              <a:rPr lang="en-US" altLang="zh-TW" dirty="0">
                <a:hlinkClick r:id="rId3"/>
              </a:rPr>
              <a:t>://</a:t>
            </a:r>
            <a:r>
              <a:rPr lang="en-US" altLang="zh-TW" dirty="0" smtClean="0">
                <a:hlinkClick r:id="rId3"/>
              </a:rPr>
              <a:t>www.youtube.com/watch?v=rrjuLYEg5bgh</a:t>
            </a:r>
            <a:endParaRPr lang="en-US" altLang="zh-TW" dirty="0" smtClean="0"/>
          </a:p>
          <a:p>
            <a:endParaRPr lang="en-US" altLang="zh-TW" dirty="0"/>
          </a:p>
          <a:p>
            <a:r>
              <a:rPr lang="en-US" altLang="zh-TW" dirty="0" smtClean="0">
                <a:hlinkClick r:id="rId4"/>
              </a:rPr>
              <a:t>https</a:t>
            </a:r>
            <a:r>
              <a:rPr lang="en-US" altLang="zh-TW" dirty="0">
                <a:hlinkClick r:id="rId4"/>
              </a:rPr>
              <a:t>://</a:t>
            </a:r>
            <a:r>
              <a:rPr lang="en-US" altLang="zh-TW" dirty="0" smtClean="0">
                <a:hlinkClick r:id="rId4"/>
              </a:rPr>
              <a:t>www.youtube.com/watch?v=Ra10pYut648</a:t>
            </a:r>
            <a:endParaRPr lang="en-US" altLang="zh-TW" dirty="0" smtClean="0"/>
          </a:p>
          <a:p>
            <a:pPr marL="0" indent="0">
              <a:buNone/>
            </a:pPr>
            <a:endParaRPr lang="zh-TW" altLang="en-US" dirty="0"/>
          </a:p>
        </p:txBody>
      </p:sp>
      <p:sp>
        <p:nvSpPr>
          <p:cNvPr id="2" name="投影片編號版面配置區 1"/>
          <p:cNvSpPr>
            <a:spLocks noGrp="1"/>
          </p:cNvSpPr>
          <p:nvPr>
            <p:ph type="sldNum" sz="quarter" idx="12"/>
          </p:nvPr>
        </p:nvSpPr>
        <p:spPr/>
        <p:txBody>
          <a:bodyPr/>
          <a:lstStyle/>
          <a:p>
            <a:fld id="{BEA64F01-6BF9-4724-9E65-A9C22E74F4F9}" type="slidenum">
              <a:rPr lang="zh-TW" altLang="en-US" smtClean="0"/>
              <a:pPr/>
              <a:t>29</a:t>
            </a:fld>
            <a:endParaRPr lang="zh-TW" altLang="en-US"/>
          </a:p>
        </p:txBody>
      </p:sp>
    </p:spTree>
    <p:extLst>
      <p:ext uri="{BB962C8B-B14F-4D97-AF65-F5344CB8AC3E}">
        <p14:creationId xmlns="" xmlns:p14="http://schemas.microsoft.com/office/powerpoint/2010/main" val="1584126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BEA64F01-6BF9-4724-9E65-A9C22E74F4F9}" type="slidenum">
              <a:rPr lang="zh-TW" altLang="en-US" smtClean="0"/>
              <a:pPr/>
              <a:t>3</a:t>
            </a:fld>
            <a:endParaRPr lang="zh-TW" altLang="en-US"/>
          </a:p>
        </p:txBody>
      </p:sp>
      <p:sp>
        <p:nvSpPr>
          <p:cNvPr id="5" name="Rectangle 2"/>
          <p:cNvSpPr>
            <a:spLocks noGrp="1" noChangeArrowheads="1"/>
          </p:cNvSpPr>
          <p:nvPr>
            <p:ph type="title"/>
          </p:nvPr>
        </p:nvSpPr>
        <p:spPr>
          <a:xfrm>
            <a:off x="457200" y="274638"/>
            <a:ext cx="8229600" cy="1143000"/>
          </a:xfrm>
        </p:spPr>
        <p:txBody>
          <a:bodyPr/>
          <a:lstStyle/>
          <a:p>
            <a:pPr eaLnBrk="1" hangingPunct="1">
              <a:defRPr/>
            </a:pPr>
            <a:r>
              <a:rPr lang="zh-TW" altLang="en-US" sz="4000" b="1" dirty="0" smtClean="0">
                <a:latin typeface="標楷體" pitchFamily="65" charset="-120"/>
                <a:ea typeface="標楷體" pitchFamily="65" charset="-120"/>
              </a:rPr>
              <a:t>講師介紹</a:t>
            </a:r>
            <a:endParaRPr lang="en-US" altLang="zh-TW" b="1" dirty="0" smtClean="0">
              <a:latin typeface="標楷體" pitchFamily="65" charset="-120"/>
              <a:ea typeface="標楷體" pitchFamily="65" charset="-120"/>
            </a:endParaRPr>
          </a:p>
        </p:txBody>
      </p:sp>
      <p:sp>
        <p:nvSpPr>
          <p:cNvPr id="6" name="Rectangle 3"/>
          <p:cNvSpPr txBox="1">
            <a:spLocks noChangeArrowheads="1"/>
          </p:cNvSpPr>
          <p:nvPr/>
        </p:nvSpPr>
        <p:spPr>
          <a:xfrm>
            <a:off x="457200" y="1600200"/>
            <a:ext cx="7499176"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TW" altLang="en-US" sz="24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講師姓名：</a:t>
            </a:r>
            <a:r>
              <a:rPr kumimoji="0" lang="zh-TW" altLang="en-US" sz="20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黃麗君</a:t>
            </a:r>
          </a:p>
          <a:p>
            <a:pPr marL="342900" lvl="0" indent="-342900">
              <a:spcBef>
                <a:spcPct val="20000"/>
              </a:spcBef>
              <a:buFont typeface="Arial" pitchFamily="34" charset="0"/>
              <a:buChar char="•"/>
              <a:defRPr/>
            </a:pPr>
            <a:r>
              <a:rPr kumimoji="0" lang="zh-TW" altLang="en-US" sz="24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單位</a:t>
            </a:r>
            <a:r>
              <a:rPr lang="zh-TW" altLang="en-US" sz="2400" dirty="0">
                <a:latin typeface="標楷體" pitchFamily="65" charset="-120"/>
                <a:ea typeface="標楷體" pitchFamily="65" charset="-120"/>
              </a:rPr>
              <a:t>：</a:t>
            </a:r>
            <a:r>
              <a:rPr lang="zh-TW" altLang="en-US" sz="2000" dirty="0">
                <a:latin typeface="標楷體" pitchFamily="65" charset="-120"/>
                <a:ea typeface="標楷體" pitchFamily="65" charset="-120"/>
              </a:rPr>
              <a:t>生物產業傳播暨發展學</a:t>
            </a:r>
            <a:r>
              <a:rPr lang="zh-TW" altLang="en-US" sz="2000" dirty="0" smtClean="0">
                <a:latin typeface="標楷體" pitchFamily="65" charset="-120"/>
                <a:ea typeface="標楷體" pitchFamily="65" charset="-120"/>
              </a:rPr>
              <a:t>系</a:t>
            </a:r>
            <a:r>
              <a:rPr kumimoji="0" lang="en-US" altLang="zh-TW" sz="20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a:t>
            </a:r>
            <a:r>
              <a:rPr lang="zh-TW" altLang="en-US" sz="2000" dirty="0" smtClean="0">
                <a:latin typeface="標楷體" pitchFamily="65" charset="-120"/>
                <a:ea typeface="標楷體" pitchFamily="65" charset="-120"/>
              </a:rPr>
              <a:t>台灣大學</a:t>
            </a:r>
            <a:endParaRPr lang="en-US" altLang="zh-TW" sz="2000" dirty="0" smtClean="0">
              <a:latin typeface="標楷體" pitchFamily="65" charset="-120"/>
              <a:ea typeface="標楷體" pitchFamily="65" charset="-120"/>
            </a:endParaRPr>
          </a:p>
          <a:p>
            <a:pPr marL="342900" lvl="0" indent="-342900">
              <a:spcBef>
                <a:spcPct val="20000"/>
              </a:spcBef>
              <a:buFont typeface="Arial" pitchFamily="34" charset="0"/>
              <a:buChar char="•"/>
              <a:defRPr/>
            </a:pPr>
            <a:r>
              <a:rPr kumimoji="0" lang="zh-TW" altLang="en-US" sz="24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職稱：</a:t>
            </a:r>
            <a:r>
              <a:rPr kumimoji="0" lang="zh-TW" altLang="en-US" sz="20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副教授</a:t>
            </a:r>
            <a:endParaRPr kumimoji="0" lang="en-US" altLang="zh-TW" sz="20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endParaRPr>
          </a:p>
          <a:p>
            <a:pPr marL="342900" lvl="0" indent="-342900">
              <a:spcBef>
                <a:spcPct val="20000"/>
              </a:spcBef>
              <a:buFont typeface="Arial" pitchFamily="34" charset="0"/>
              <a:buChar char="•"/>
              <a:defRPr/>
            </a:pPr>
            <a:r>
              <a:rPr kumimoji="0" lang="zh-TW" altLang="en-US" sz="24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學經歷：</a:t>
            </a:r>
            <a:endParaRPr kumimoji="0" lang="en-US" altLang="zh-TW" sz="24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endParaRPr>
          </a:p>
          <a:p>
            <a:pPr lvl="0">
              <a:spcBef>
                <a:spcPct val="20000"/>
              </a:spcBef>
              <a:defRPr/>
            </a:pP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000" dirty="0" smtClean="0">
                <a:latin typeface="標楷體" panose="03000509000000000000" pitchFamily="65" charset="-120"/>
                <a:ea typeface="標楷體" panose="03000509000000000000" pitchFamily="65" charset="-120"/>
                <a:cs typeface="Times New Roman" panose="02020603050405020304" pitchFamily="18" charset="0"/>
              </a:rPr>
              <a:t>(1)</a:t>
            </a:r>
            <a:r>
              <a:rPr lang="zh-TW" altLang="en-US" sz="2000" dirty="0" smtClean="0">
                <a:latin typeface="標楷體" panose="03000509000000000000" pitchFamily="65" charset="-120"/>
                <a:ea typeface="標楷體" panose="03000509000000000000" pitchFamily="65" charset="-120"/>
                <a:cs typeface="Times New Roman" panose="02020603050405020304" pitchFamily="18" charset="0"/>
              </a:rPr>
              <a:t> </a:t>
            </a:r>
            <a:r>
              <a:rPr kumimoji="0" lang="en-US" altLang="zh-TW" sz="2000" b="0" i="1" u="none" strike="noStrike" kern="1200" cap="none" spc="0" normalizeH="0" baseline="0" noProof="0" dirty="0" smtClean="0">
                <a:ln>
                  <a:noFill/>
                </a:ln>
                <a:solidFill>
                  <a:schemeClr val="tx1"/>
                </a:solidFill>
                <a:effectLst/>
                <a:uLnTx/>
                <a:uFillTx/>
                <a:latin typeface="標楷體" panose="03000509000000000000" pitchFamily="65" charset="-120"/>
                <a:ea typeface="標楷體" panose="03000509000000000000" pitchFamily="65" charset="-120"/>
                <a:cs typeface="Times New Roman" panose="02020603050405020304" pitchFamily="18" charset="0"/>
              </a:rPr>
              <a:t>Kansas</a:t>
            </a:r>
            <a:r>
              <a:rPr kumimoji="0" lang="en-US" altLang="zh-TW" sz="2000" b="0" i="1" u="none" strike="noStrike" kern="1200" cap="none" spc="0" normalizeH="0" noProof="0" dirty="0" smtClean="0">
                <a:ln>
                  <a:noFill/>
                </a:ln>
                <a:solidFill>
                  <a:schemeClr val="tx1"/>
                </a:solidFill>
                <a:effectLst/>
                <a:uLnTx/>
                <a:uFillTx/>
                <a:latin typeface="標楷體" panose="03000509000000000000" pitchFamily="65" charset="-120"/>
                <a:ea typeface="標楷體" panose="03000509000000000000" pitchFamily="65" charset="-120"/>
                <a:cs typeface="Times New Roman" panose="02020603050405020304" pitchFamily="18" charset="0"/>
              </a:rPr>
              <a:t> State University, Ph.D</a:t>
            </a:r>
            <a:r>
              <a:rPr kumimoji="0" lang="en-US" altLang="zh-TW" sz="2000" b="0" i="0" u="none" strike="noStrike" kern="1200" cap="none" spc="0" normalizeH="0" noProof="0" dirty="0" smtClean="0">
                <a:ln>
                  <a:noFill/>
                </a:ln>
                <a:solidFill>
                  <a:schemeClr val="tx1"/>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p>
          <a:p>
            <a:pPr lvl="0">
              <a:spcBef>
                <a:spcPct val="20000"/>
              </a:spcBef>
              <a:defRPr/>
            </a:pPr>
            <a:r>
              <a:rPr lang="en-US" altLang="zh-TW" sz="2000" baseline="0" dirty="0">
                <a:latin typeface="標楷體" pitchFamily="65" charset="-120"/>
                <a:ea typeface="標楷體" pitchFamily="65" charset="-120"/>
              </a:rPr>
              <a:t> </a:t>
            </a:r>
            <a:r>
              <a:rPr kumimoji="0" lang="zh-TW" altLang="en-US" sz="20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 </a:t>
            </a:r>
            <a:r>
              <a:rPr kumimoji="0" lang="en-US" altLang="zh-TW" sz="20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	(2)</a:t>
            </a:r>
            <a:r>
              <a:rPr kumimoji="0" lang="en-US" altLang="zh-TW" sz="2000" b="0" i="0" u="none" strike="noStrike" kern="1200" cap="none" spc="0" normalizeH="0" noProof="0" dirty="0" smtClean="0">
                <a:ln>
                  <a:noFill/>
                </a:ln>
                <a:solidFill>
                  <a:schemeClr val="tx1"/>
                </a:solidFill>
                <a:effectLst/>
                <a:uLnTx/>
                <a:uFillTx/>
                <a:latin typeface="標楷體" pitchFamily="65" charset="-120"/>
                <a:ea typeface="標楷體" pitchFamily="65" charset="-120"/>
              </a:rPr>
              <a:t> </a:t>
            </a:r>
            <a:r>
              <a:rPr kumimoji="0" lang="zh-TW" altLang="en-US" sz="20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中正大學</a:t>
            </a:r>
            <a:r>
              <a:rPr lang="zh-TW" altLang="en-US" sz="2000" dirty="0" smtClean="0">
                <a:latin typeface="標楷體" pitchFamily="65" charset="-120"/>
                <a:ea typeface="標楷體" pitchFamily="65" charset="-120"/>
              </a:rPr>
              <a:t>企業管理研究所 碩士</a:t>
            </a:r>
            <a:endParaRPr lang="en-US" altLang="zh-TW" sz="2000" dirty="0" smtClean="0">
              <a:latin typeface="標楷體" pitchFamily="65" charset="-120"/>
              <a:ea typeface="標楷體" pitchFamily="65" charset="-120"/>
            </a:endParaRPr>
          </a:p>
          <a:p>
            <a:pPr lvl="0">
              <a:spcBef>
                <a:spcPct val="20000"/>
              </a:spcBef>
              <a:defRPr/>
            </a:pPr>
            <a:r>
              <a:rPr lang="en-US" altLang="zh-TW" sz="2000" dirty="0">
                <a:latin typeface="標楷體" pitchFamily="65" charset="-120"/>
                <a:ea typeface="標楷體" pitchFamily="65" charset="-120"/>
              </a:rPr>
              <a:t>	</a:t>
            </a:r>
            <a:r>
              <a:rPr lang="en-US" altLang="zh-TW" sz="2000" dirty="0" smtClean="0">
                <a:latin typeface="標楷體" pitchFamily="65" charset="-120"/>
                <a:ea typeface="標楷體" pitchFamily="65" charset="-120"/>
              </a:rPr>
              <a:t>(3)</a:t>
            </a:r>
            <a:r>
              <a:rPr lang="zh-TW" altLang="en-US" sz="2000" dirty="0">
                <a:latin typeface="標楷體" pitchFamily="65" charset="-120"/>
                <a:ea typeface="標楷體" pitchFamily="65" charset="-120"/>
              </a:rPr>
              <a:t> </a:t>
            </a:r>
            <a:r>
              <a:rPr lang="en-US" altLang="zh-TW" sz="2000" i="1" dirty="0" smtClean="0">
                <a:latin typeface="標楷體" pitchFamily="65" charset="-120"/>
                <a:ea typeface="標楷體" pitchFamily="65" charset="-120"/>
              </a:rPr>
              <a:t>University of Nebraska-Lincoln, M.S.</a:t>
            </a:r>
          </a:p>
          <a:p>
            <a:pPr lvl="0">
              <a:spcBef>
                <a:spcPct val="20000"/>
              </a:spcBef>
              <a:defRPr/>
            </a:pPr>
            <a:r>
              <a:rPr lang="en-US" altLang="zh-TW" sz="2000" dirty="0">
                <a:latin typeface="標楷體" pitchFamily="65" charset="-120"/>
                <a:ea typeface="標楷體" pitchFamily="65" charset="-120"/>
              </a:rPr>
              <a:t>	</a:t>
            </a:r>
            <a:r>
              <a:rPr lang="en-US" altLang="zh-TW" sz="2000" dirty="0" smtClean="0">
                <a:latin typeface="標楷體" pitchFamily="65" charset="-120"/>
                <a:ea typeface="標楷體" pitchFamily="65" charset="-120"/>
              </a:rPr>
              <a:t>(4) </a:t>
            </a:r>
            <a:r>
              <a:rPr lang="zh-TW" altLang="en-US" sz="2000" dirty="0" smtClean="0">
                <a:latin typeface="標楷體" pitchFamily="65" charset="-120"/>
                <a:ea typeface="標楷體" pitchFamily="65" charset="-120"/>
              </a:rPr>
              <a:t>中興大學 植物病理學系 學士</a:t>
            </a:r>
            <a:endParaRPr lang="en-US" altLang="zh-TW" sz="2000" dirty="0" smtClean="0">
              <a:latin typeface="標楷體" pitchFamily="65" charset="-120"/>
              <a:ea typeface="標楷體" pitchFamily="65" charset="-120"/>
            </a:endParaRPr>
          </a:p>
          <a:p>
            <a:pPr lvl="0">
              <a:spcBef>
                <a:spcPct val="20000"/>
              </a:spcBef>
              <a:defRPr/>
            </a:pPr>
            <a:r>
              <a:rPr lang="zh-TW" altLang="en-US" sz="2000" dirty="0" smtClean="0">
                <a:latin typeface="標楷體" pitchFamily="65" charset="-120"/>
                <a:ea typeface="標楷體" pitchFamily="65" charset="-120"/>
              </a:rPr>
              <a:t>  </a:t>
            </a:r>
            <a:r>
              <a:rPr lang="en-US" altLang="zh-TW" sz="2000" dirty="0" smtClean="0">
                <a:latin typeface="標楷體" pitchFamily="65" charset="-120"/>
                <a:ea typeface="標楷體" pitchFamily="65" charset="-120"/>
              </a:rPr>
              <a:t>	(</a:t>
            </a:r>
            <a:r>
              <a:rPr lang="en-US" altLang="zh-TW" sz="2000" dirty="0">
                <a:latin typeface="標楷體" pitchFamily="65" charset="-120"/>
                <a:ea typeface="標楷體" pitchFamily="65" charset="-120"/>
              </a:rPr>
              <a:t>5</a:t>
            </a:r>
            <a:r>
              <a:rPr lang="en-US" altLang="zh-TW" sz="2000" dirty="0" smtClean="0">
                <a:latin typeface="標楷體" pitchFamily="65" charset="-120"/>
                <a:ea typeface="標楷體" pitchFamily="65" charset="-120"/>
              </a:rPr>
              <a:t>)</a:t>
            </a:r>
            <a:r>
              <a:rPr lang="zh-TW" altLang="en-US" sz="2000" dirty="0" smtClean="0">
                <a:latin typeface="標楷體" pitchFamily="65" charset="-120"/>
                <a:ea typeface="標楷體" pitchFamily="65" charset="-120"/>
              </a:rPr>
              <a:t> </a:t>
            </a:r>
            <a:r>
              <a:rPr kumimoji="0" lang="zh-TW" altLang="en-US" sz="20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台鹽實業股份有限公司 企劃控制師</a:t>
            </a:r>
            <a:endParaRPr kumimoji="0" lang="en-US" altLang="zh-TW" sz="20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TW" sz="24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Email</a:t>
            </a:r>
            <a:r>
              <a:rPr kumimoji="0" lang="zh-TW" altLang="en-US" sz="24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a:t>
            </a:r>
            <a:r>
              <a:rPr lang="en-US" altLang="zh-TW" sz="2000" dirty="0" smtClean="0">
                <a:latin typeface="標楷體" pitchFamily="65" charset="-120"/>
                <a:ea typeface="標楷體" pitchFamily="65" charset="-120"/>
              </a:rPr>
              <a:t>lihuang@ntu.edu.tw</a:t>
            </a:r>
            <a:r>
              <a:rPr kumimoji="0" lang="en-US" altLang="zh-TW" sz="2000" b="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 </a:t>
            </a:r>
          </a:p>
        </p:txBody>
      </p:sp>
      <p:graphicFrame>
        <p:nvGraphicFramePr>
          <p:cNvPr id="7" name="Object 11"/>
          <p:cNvGraphicFramePr>
            <a:graphicFrameLocks noGrp="1" noChangeAspect="1"/>
          </p:cNvGraphicFramePr>
          <p:nvPr>
            <p:ph sz="quarter" idx="4294967295"/>
          </p:nvPr>
        </p:nvGraphicFramePr>
        <p:xfrm>
          <a:off x="5943600" y="1917700"/>
          <a:ext cx="1974850" cy="1954213"/>
        </p:xfrm>
        <a:graphic>
          <a:graphicData uri="http://schemas.openxmlformats.org/presentationml/2006/ole">
            <p:oleObj spid="_x0000_s2082" name="Flash Document" r:id="rId3" imgW="1865160" imgH="1974960" progId="">
              <p:embed/>
            </p:oleObj>
          </a:graphicData>
        </a:graphic>
      </p:graphicFrame>
    </p:spTree>
    <p:extLst>
      <p:ext uri="{BB962C8B-B14F-4D97-AF65-F5344CB8AC3E}">
        <p14:creationId xmlns="" xmlns:p14="http://schemas.microsoft.com/office/powerpoint/2010/main" val="6360364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標題 2"/>
          <p:cNvSpPr>
            <a:spLocks noGrp="1"/>
          </p:cNvSpPr>
          <p:nvPr>
            <p:ph type="title"/>
          </p:nvPr>
        </p:nvSpPr>
        <p:spPr>
          <a:xfrm>
            <a:off x="684213" y="260350"/>
            <a:ext cx="6994525" cy="1143000"/>
          </a:xfrm>
        </p:spPr>
        <p:txBody>
          <a:bodyPr>
            <a:normAutofit/>
          </a:bodyPr>
          <a:lstStyle/>
          <a:p>
            <a:pPr eaLnBrk="1" hangingPunct="1"/>
            <a:r>
              <a:rPr lang="en-US" altLang="zh-TW" sz="4000" b="1" dirty="0" smtClean="0">
                <a:latin typeface="標楷體" panose="03000509000000000000" pitchFamily="65" charset="-120"/>
                <a:ea typeface="標楷體" panose="03000509000000000000" pitchFamily="65" charset="-120"/>
              </a:rPr>
              <a:t>2.7</a:t>
            </a:r>
            <a:r>
              <a:rPr lang="zh-TW" altLang="en-US" sz="4000" b="1" dirty="0" smtClean="0">
                <a:latin typeface="標楷體" panose="03000509000000000000" pitchFamily="65" charset="-120"/>
                <a:ea typeface="標楷體" panose="03000509000000000000" pitchFamily="65" charset="-120"/>
              </a:rPr>
              <a:t> 農產品的消費價值演化</a:t>
            </a:r>
          </a:p>
        </p:txBody>
      </p:sp>
      <p:sp>
        <p:nvSpPr>
          <p:cNvPr id="66563" name="文字版面配置區 3"/>
          <p:cNvSpPr>
            <a:spLocks noGrp="1"/>
          </p:cNvSpPr>
          <p:nvPr>
            <p:ph type="body" sz="half" idx="1"/>
          </p:nvPr>
        </p:nvSpPr>
        <p:spPr>
          <a:xfrm>
            <a:off x="684213" y="1841500"/>
            <a:ext cx="3455987" cy="3600450"/>
          </a:xfrm>
        </p:spPr>
        <p:txBody>
          <a:bodyPr>
            <a:normAutofit lnSpcReduction="10000"/>
          </a:bodyPr>
          <a:lstStyle/>
          <a:p>
            <a:pPr marL="319088" indent="-319088">
              <a:spcBef>
                <a:spcPts val="700"/>
              </a:spcBef>
              <a:buClr>
                <a:srgbClr val="DD8047"/>
              </a:buClr>
              <a:buSzPct val="60000"/>
              <a:buFont typeface="Wingdings" pitchFamily="2" charset="2"/>
              <a:buChar char="n"/>
            </a:pPr>
            <a:r>
              <a:rPr lang="zh-TW" altLang="en-US" sz="4000" dirty="0">
                <a:solidFill>
                  <a:srgbClr val="DD8047"/>
                </a:solidFill>
                <a:latin typeface="標楷體" panose="03000509000000000000" pitchFamily="65" charset="-120"/>
                <a:ea typeface="標楷體" panose="03000509000000000000" pitchFamily="65" charset="-120"/>
              </a:rPr>
              <a:t>演化歷程</a:t>
            </a:r>
            <a:endParaRPr lang="en-US" altLang="zh-TW" sz="4000" dirty="0">
              <a:solidFill>
                <a:srgbClr val="DD8047"/>
              </a:solidFill>
              <a:latin typeface="標楷體" panose="03000509000000000000" pitchFamily="65" charset="-120"/>
              <a:ea typeface="標楷體" panose="03000509000000000000" pitchFamily="65" charset="-120"/>
            </a:endParaRPr>
          </a:p>
          <a:p>
            <a:pPr marL="639763" lvl="1" indent="-273050">
              <a:spcBef>
                <a:spcPts val="550"/>
              </a:spcBef>
              <a:buClr>
                <a:srgbClr val="94B6D2"/>
              </a:buClr>
              <a:buSzPct val="70000"/>
              <a:buFont typeface="Wingdings" pitchFamily="2" charset="2"/>
              <a:buChar char="n"/>
            </a:pPr>
            <a:r>
              <a:rPr lang="zh-TW" altLang="en-US" sz="3600" dirty="0">
                <a:solidFill>
                  <a:srgbClr val="000000"/>
                </a:solidFill>
                <a:latin typeface="標楷體" panose="03000509000000000000" pitchFamily="65" charset="-120"/>
                <a:ea typeface="標楷體" panose="03000509000000000000" pitchFamily="65" charset="-120"/>
              </a:rPr>
              <a:t>健康</a:t>
            </a:r>
            <a:endParaRPr lang="en-US" altLang="zh-TW" sz="3600" dirty="0">
              <a:solidFill>
                <a:srgbClr val="000000"/>
              </a:solidFill>
              <a:latin typeface="標楷體" panose="03000509000000000000" pitchFamily="65" charset="-120"/>
              <a:ea typeface="標楷體" panose="03000509000000000000" pitchFamily="65" charset="-120"/>
            </a:endParaRPr>
          </a:p>
          <a:p>
            <a:pPr marL="639763" lvl="1" indent="-273050">
              <a:spcBef>
                <a:spcPts val="550"/>
              </a:spcBef>
              <a:buClr>
                <a:srgbClr val="94B6D2"/>
              </a:buClr>
              <a:buSzPct val="70000"/>
              <a:buFont typeface="Wingdings" pitchFamily="2" charset="2"/>
              <a:buChar char="n"/>
            </a:pPr>
            <a:r>
              <a:rPr lang="zh-TW" altLang="en-US" sz="3600" dirty="0">
                <a:solidFill>
                  <a:srgbClr val="000000"/>
                </a:solidFill>
                <a:latin typeface="標楷體" panose="03000509000000000000" pitchFamily="65" charset="-120"/>
                <a:ea typeface="標楷體" panose="03000509000000000000" pitchFamily="65" charset="-120"/>
              </a:rPr>
              <a:t>時尚</a:t>
            </a:r>
            <a:endParaRPr lang="en-US" altLang="zh-TW" sz="3600" dirty="0">
              <a:solidFill>
                <a:srgbClr val="000000"/>
              </a:solidFill>
              <a:latin typeface="標楷體" panose="03000509000000000000" pitchFamily="65" charset="-120"/>
              <a:ea typeface="標楷體" panose="03000509000000000000" pitchFamily="65" charset="-120"/>
            </a:endParaRPr>
          </a:p>
          <a:p>
            <a:pPr marL="639763" lvl="1" indent="-273050">
              <a:spcBef>
                <a:spcPts val="550"/>
              </a:spcBef>
              <a:buClr>
                <a:srgbClr val="94B6D2"/>
              </a:buClr>
              <a:buSzPct val="70000"/>
              <a:buFont typeface="Wingdings" pitchFamily="2" charset="2"/>
              <a:buChar char="n"/>
            </a:pPr>
            <a:r>
              <a:rPr lang="zh-TW" altLang="en-US" sz="3600" dirty="0">
                <a:solidFill>
                  <a:srgbClr val="000000"/>
                </a:solidFill>
                <a:latin typeface="標楷體" panose="03000509000000000000" pitchFamily="65" charset="-120"/>
                <a:ea typeface="標楷體" panose="03000509000000000000" pitchFamily="65" charset="-120"/>
              </a:rPr>
              <a:t>環境保護</a:t>
            </a:r>
            <a:endParaRPr lang="en-US" altLang="zh-TW" sz="3600" dirty="0">
              <a:solidFill>
                <a:srgbClr val="000000"/>
              </a:solidFill>
              <a:latin typeface="標楷體" panose="03000509000000000000" pitchFamily="65" charset="-120"/>
              <a:ea typeface="標楷體" panose="03000509000000000000" pitchFamily="65" charset="-120"/>
            </a:endParaRPr>
          </a:p>
          <a:p>
            <a:pPr marL="639763" lvl="1" indent="-273050">
              <a:spcBef>
                <a:spcPts val="550"/>
              </a:spcBef>
              <a:buClr>
                <a:srgbClr val="94B6D2"/>
              </a:buClr>
              <a:buSzPct val="70000"/>
              <a:buFont typeface="Wingdings" pitchFamily="2" charset="2"/>
              <a:buChar char="n"/>
            </a:pPr>
            <a:r>
              <a:rPr lang="zh-TW" altLang="en-US" sz="3600" dirty="0">
                <a:solidFill>
                  <a:srgbClr val="000000"/>
                </a:solidFill>
                <a:latin typeface="標楷體" panose="03000509000000000000" pitchFamily="65" charset="-120"/>
                <a:ea typeface="標楷體" panose="03000509000000000000" pitchFamily="65" charset="-120"/>
              </a:rPr>
              <a:t>動物</a:t>
            </a:r>
            <a:r>
              <a:rPr lang="zh-TW" altLang="en-US" sz="3600" dirty="0" smtClean="0">
                <a:solidFill>
                  <a:srgbClr val="000000"/>
                </a:solidFill>
                <a:latin typeface="標楷體" panose="03000509000000000000" pitchFamily="65" charset="-120"/>
                <a:ea typeface="標楷體" panose="03000509000000000000" pitchFamily="65" charset="-120"/>
              </a:rPr>
              <a:t>福利</a:t>
            </a:r>
            <a:endParaRPr lang="en-US" altLang="zh-TW" sz="3600" dirty="0" smtClean="0">
              <a:solidFill>
                <a:srgbClr val="000000"/>
              </a:solidFill>
              <a:latin typeface="標楷體" panose="03000509000000000000" pitchFamily="65" charset="-120"/>
              <a:ea typeface="標楷體" panose="03000509000000000000" pitchFamily="65" charset="-120"/>
            </a:endParaRPr>
          </a:p>
          <a:p>
            <a:pPr marL="639763" lvl="1" indent="-273050">
              <a:spcBef>
                <a:spcPts val="550"/>
              </a:spcBef>
              <a:buClr>
                <a:srgbClr val="94B6D2"/>
              </a:buClr>
              <a:buSzPct val="70000"/>
              <a:buFont typeface="Wingdings" pitchFamily="2" charset="2"/>
              <a:buChar char="n"/>
            </a:pPr>
            <a:r>
              <a:rPr lang="zh-TW" altLang="en-US" sz="3600" dirty="0" smtClean="0">
                <a:solidFill>
                  <a:srgbClr val="000000"/>
                </a:solidFill>
                <a:latin typeface="標楷體" panose="03000509000000000000" pitchFamily="65" charset="-120"/>
                <a:ea typeface="標楷體" panose="03000509000000000000" pitchFamily="65" charset="-120"/>
              </a:rPr>
              <a:t>極品之意境</a:t>
            </a:r>
            <a:endParaRPr lang="zh-TW" altLang="en-US" sz="3600" dirty="0">
              <a:solidFill>
                <a:srgbClr val="000000"/>
              </a:solidFill>
              <a:latin typeface="標楷體" panose="03000509000000000000" pitchFamily="65" charset="-120"/>
              <a:ea typeface="標楷體" panose="03000509000000000000" pitchFamily="65" charset="-120"/>
            </a:endParaRPr>
          </a:p>
        </p:txBody>
      </p:sp>
      <p:sp>
        <p:nvSpPr>
          <p:cNvPr id="66564" name="投影片編號版面配置區 1"/>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compatLnSpc="1">
            <a:prstTxWarp prst="textNoShape">
              <a:avLst/>
            </a:prstTxWarp>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fld id="{3CB1AFA6-AF26-4C20-96FE-AEF655B814D6}" type="slidenum">
              <a:rPr lang="en-US" altLang="zh-TW" sz="1400" smtClean="0">
                <a:solidFill>
                  <a:srgbClr val="FFFFFF"/>
                </a:solidFill>
                <a:latin typeface="Arial" charset="0"/>
                <a:ea typeface="新細明體" pitchFamily="18" charset="-120"/>
              </a:rPr>
              <a:pPr eaLnBrk="1" hangingPunct="1">
                <a:spcBef>
                  <a:spcPct val="0"/>
                </a:spcBef>
                <a:buClrTx/>
                <a:buSzTx/>
                <a:buFontTx/>
                <a:buNone/>
              </a:pPr>
              <a:t>30</a:t>
            </a:fld>
            <a:endParaRPr lang="en-US" altLang="zh-TW" sz="1400" smtClean="0">
              <a:solidFill>
                <a:srgbClr val="FFFFFF"/>
              </a:solidFill>
              <a:latin typeface="Arial" charset="0"/>
              <a:ea typeface="新細明體" pitchFamily="18" charset="-120"/>
            </a:endParaRPr>
          </a:p>
        </p:txBody>
      </p:sp>
      <p:sp>
        <p:nvSpPr>
          <p:cNvPr id="66565" name="文字版面配置區 3"/>
          <p:cNvSpPr txBox="1">
            <a:spLocks/>
          </p:cNvSpPr>
          <p:nvPr/>
        </p:nvSpPr>
        <p:spPr bwMode="auto">
          <a:xfrm>
            <a:off x="4427538" y="1773238"/>
            <a:ext cx="3457575" cy="3600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19088" indent="-319088"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639763" indent="-2730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buClr>
                <a:srgbClr val="DD8047"/>
              </a:buClr>
              <a:buFont typeface="Wingdings" pitchFamily="2" charset="2"/>
              <a:buChar char="n"/>
            </a:pPr>
            <a:r>
              <a:rPr kumimoji="0" lang="zh-TW" altLang="en-US" sz="4000" dirty="0">
                <a:solidFill>
                  <a:srgbClr val="DD8047"/>
                </a:solidFill>
                <a:latin typeface="標楷體" panose="03000509000000000000" pitchFamily="65" charset="-120"/>
                <a:ea typeface="標楷體" panose="03000509000000000000" pitchFamily="65" charset="-120"/>
              </a:rPr>
              <a:t>食物的意義</a:t>
            </a:r>
            <a:endParaRPr kumimoji="0" lang="en-US" altLang="zh-TW" sz="4000" dirty="0">
              <a:solidFill>
                <a:srgbClr val="DD8047"/>
              </a:solidFill>
              <a:latin typeface="標楷體" panose="03000509000000000000" pitchFamily="65" charset="-120"/>
              <a:ea typeface="標楷體" panose="03000509000000000000" pitchFamily="65" charset="-120"/>
            </a:endParaRPr>
          </a:p>
          <a:p>
            <a:pPr lvl="1" eaLnBrk="1" hangingPunct="1">
              <a:buClr>
                <a:srgbClr val="94B6D2"/>
              </a:buClr>
              <a:buFont typeface="Wingdings" pitchFamily="2" charset="2"/>
              <a:buChar char="n"/>
            </a:pPr>
            <a:r>
              <a:rPr kumimoji="0" lang="zh-TW" altLang="en-US" sz="3600" dirty="0">
                <a:solidFill>
                  <a:srgbClr val="000000"/>
                </a:solidFill>
                <a:latin typeface="標楷體" panose="03000509000000000000" pitchFamily="65" charset="-120"/>
                <a:ea typeface="標楷體" panose="03000509000000000000" pitchFamily="65" charset="-120"/>
              </a:rPr>
              <a:t>生命機能</a:t>
            </a:r>
            <a:endParaRPr kumimoji="0" lang="en-US" altLang="zh-TW" sz="3600" dirty="0">
              <a:solidFill>
                <a:srgbClr val="000000"/>
              </a:solidFill>
              <a:latin typeface="標楷體" panose="03000509000000000000" pitchFamily="65" charset="-120"/>
              <a:ea typeface="標楷體" panose="03000509000000000000" pitchFamily="65" charset="-120"/>
            </a:endParaRPr>
          </a:p>
          <a:p>
            <a:pPr lvl="1" eaLnBrk="1" hangingPunct="1">
              <a:buClr>
                <a:srgbClr val="94B6D2"/>
              </a:buClr>
              <a:buFont typeface="Wingdings" pitchFamily="2" charset="2"/>
              <a:buChar char="n"/>
            </a:pPr>
            <a:r>
              <a:rPr kumimoji="0" lang="zh-TW" altLang="en-US" sz="3600" dirty="0">
                <a:solidFill>
                  <a:srgbClr val="000000"/>
                </a:solidFill>
                <a:latin typeface="標楷體" panose="03000509000000000000" pitchFamily="65" charset="-120"/>
                <a:ea typeface="標楷體" panose="03000509000000000000" pitchFamily="65" charset="-120"/>
              </a:rPr>
              <a:t>健康</a:t>
            </a:r>
            <a:endParaRPr kumimoji="0" lang="en-US" altLang="zh-TW" sz="3600" dirty="0">
              <a:solidFill>
                <a:srgbClr val="000000"/>
              </a:solidFill>
              <a:latin typeface="標楷體" panose="03000509000000000000" pitchFamily="65" charset="-120"/>
              <a:ea typeface="標楷體" panose="03000509000000000000" pitchFamily="65" charset="-120"/>
            </a:endParaRPr>
          </a:p>
          <a:p>
            <a:pPr lvl="1" eaLnBrk="1" hangingPunct="1">
              <a:buClr>
                <a:srgbClr val="94B6D2"/>
              </a:buClr>
              <a:buFont typeface="Wingdings" pitchFamily="2" charset="2"/>
              <a:buChar char="n"/>
            </a:pPr>
            <a:r>
              <a:rPr kumimoji="0" lang="zh-TW" altLang="en-US" sz="3600" dirty="0">
                <a:solidFill>
                  <a:srgbClr val="000000"/>
                </a:solidFill>
                <a:latin typeface="標楷體" panose="03000509000000000000" pitchFamily="65" charset="-120"/>
                <a:ea typeface="標楷體" panose="03000509000000000000" pitchFamily="65" charset="-120"/>
              </a:rPr>
              <a:t>生活品質</a:t>
            </a:r>
            <a:endParaRPr kumimoji="0" lang="en-US" altLang="zh-TW" sz="3600" dirty="0">
              <a:solidFill>
                <a:srgbClr val="000000"/>
              </a:solidFill>
              <a:latin typeface="標楷體" panose="03000509000000000000" pitchFamily="65" charset="-120"/>
              <a:ea typeface="標楷體" panose="03000509000000000000" pitchFamily="65" charset="-120"/>
            </a:endParaRPr>
          </a:p>
          <a:p>
            <a:pPr lvl="1" eaLnBrk="1" hangingPunct="1">
              <a:buClr>
                <a:srgbClr val="94B6D2"/>
              </a:buClr>
              <a:buFont typeface="Wingdings" pitchFamily="2" charset="2"/>
              <a:buChar char="n"/>
            </a:pPr>
            <a:r>
              <a:rPr kumimoji="0" lang="zh-TW" altLang="en-US" sz="3600" dirty="0">
                <a:solidFill>
                  <a:srgbClr val="000000"/>
                </a:solidFill>
                <a:latin typeface="標楷體" panose="03000509000000000000" pitchFamily="65" charset="-120"/>
                <a:ea typeface="標楷體" panose="03000509000000000000" pitchFamily="65" charset="-120"/>
              </a:rPr>
              <a:t>信仰</a:t>
            </a:r>
            <a:r>
              <a:rPr kumimoji="0" lang="en-US" altLang="zh-TW" sz="3600" dirty="0">
                <a:solidFill>
                  <a:srgbClr val="000000"/>
                </a:solidFill>
                <a:latin typeface="標楷體" panose="03000509000000000000" pitchFamily="65" charset="-120"/>
                <a:ea typeface="標楷體" panose="03000509000000000000" pitchFamily="65" charset="-120"/>
              </a:rPr>
              <a:t>(</a:t>
            </a:r>
            <a:r>
              <a:rPr kumimoji="0" lang="zh-TW" altLang="en-US" sz="3600" dirty="0">
                <a:solidFill>
                  <a:srgbClr val="000000"/>
                </a:solidFill>
                <a:latin typeface="標楷體" panose="03000509000000000000" pitchFamily="65" charset="-120"/>
                <a:ea typeface="標楷體" panose="03000509000000000000" pitchFamily="65" charset="-120"/>
              </a:rPr>
              <a:t>價值觀</a:t>
            </a:r>
            <a:r>
              <a:rPr kumimoji="0" lang="en-US" altLang="zh-TW" sz="3600" dirty="0">
                <a:solidFill>
                  <a:srgbClr val="000000"/>
                </a:solidFill>
                <a:latin typeface="標楷體" panose="03000509000000000000" pitchFamily="65" charset="-120"/>
                <a:ea typeface="標楷體" panose="03000509000000000000" pitchFamily="65" charset="-120"/>
              </a:rPr>
              <a:t>)</a:t>
            </a:r>
            <a:endParaRPr kumimoji="0" lang="zh-TW" altLang="en-US" sz="3600" dirty="0">
              <a:solidFill>
                <a:srgbClr val="000000"/>
              </a:solidFill>
              <a:latin typeface="標楷體" panose="03000509000000000000" pitchFamily="65" charset="-120"/>
              <a:ea typeface="標楷體" panose="03000509000000000000" pitchFamily="65" charset="-120"/>
            </a:endParaRPr>
          </a:p>
        </p:txBody>
      </p:sp>
    </p:spTree>
    <p:extLst>
      <p:ext uri="{BB962C8B-B14F-4D97-AF65-F5344CB8AC3E}">
        <p14:creationId xmlns="" xmlns:p14="http://schemas.microsoft.com/office/powerpoint/2010/main" val="4134865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BEA64F01-6BF9-4724-9E65-A9C22E74F4F9}" type="slidenum">
              <a:rPr lang="zh-TW" altLang="en-US" smtClean="0"/>
              <a:pPr/>
              <a:t>31</a:t>
            </a:fld>
            <a:endParaRPr lang="zh-TW" altLang="en-US"/>
          </a:p>
        </p:txBody>
      </p:sp>
      <p:sp>
        <p:nvSpPr>
          <p:cNvPr id="5" name="Rectangle 2"/>
          <p:cNvSpPr txBox="1">
            <a:spLocks noChangeArrowheads="1"/>
          </p:cNvSpPr>
          <p:nvPr/>
        </p:nvSpPr>
        <p:spPr bwMode="auto">
          <a:xfrm>
            <a:off x="684213" y="2133600"/>
            <a:ext cx="7056139" cy="1470025"/>
          </a:xfrm>
          <a:prstGeom prst="rect">
            <a:avLst/>
          </a:prstGeom>
          <a:noFill/>
          <a:ln w="9525">
            <a:noFill/>
            <a:miter lim="800000"/>
            <a:headEnd/>
            <a:tailEnd/>
          </a:ln>
          <a:effectLst>
            <a:outerShdw dist="35921" dir="2700000" algn="ctr" rotWithShape="0">
              <a:srgbClr val="DDDDDD">
                <a:alpha val="50000"/>
              </a:srgbClr>
            </a:outerShdw>
          </a:effectLst>
        </p:spPr>
        <p:txBody>
          <a:bodyPr anchor="ctr"/>
          <a:lstStyle/>
          <a:p>
            <a:pPr algn="ctr">
              <a:defRPr/>
            </a:pPr>
            <a:r>
              <a:rPr lang="zh-TW" altLang="en-US" sz="4000" b="1" kern="0" dirty="0" smtClean="0">
                <a:latin typeface="標楷體" pitchFamily="65" charset="-120"/>
                <a:ea typeface="標楷體" pitchFamily="65" charset="-120"/>
                <a:cs typeface="+mj-cs"/>
              </a:rPr>
              <a:t>第三章 消費者農產品資訊檢索行為</a:t>
            </a:r>
            <a:endParaRPr lang="zh-TW" altLang="en-US" sz="4400" b="1" kern="0" dirty="0">
              <a:solidFill>
                <a:schemeClr val="tx2"/>
              </a:solidFill>
              <a:latin typeface="標楷體" pitchFamily="65" charset="-120"/>
              <a:ea typeface="標楷體" pitchFamily="65" charset="-120"/>
              <a:cs typeface="+mj-cs"/>
            </a:endParaRPr>
          </a:p>
        </p:txBody>
      </p:sp>
    </p:spTree>
    <p:extLst>
      <p:ext uri="{BB962C8B-B14F-4D97-AF65-F5344CB8AC3E}">
        <p14:creationId xmlns="" xmlns:p14="http://schemas.microsoft.com/office/powerpoint/2010/main" val="2405185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投影片編號版面配置區 1"/>
          <p:cNvSpPr>
            <a:spLocks noGrp="1"/>
          </p:cNvSpPr>
          <p:nvPr>
            <p:ph type="sldNum" sz="quarter" idx="4294967295"/>
          </p:nvPr>
        </p:nvSpPr>
        <p:spPr bwMode="auto">
          <a:xfrm>
            <a:off x="6858000" y="6477000"/>
            <a:ext cx="1905000" cy="228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47500" lnSpcReduction="20000"/>
          </a:bodyP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fld id="{7D186CA8-9059-4733-8399-B6E410C8C6EC}" type="slidenum">
              <a:rPr lang="zh-TW" altLang="en-US" sz="2200">
                <a:solidFill>
                  <a:schemeClr val="tx1"/>
                </a:solidFill>
                <a:ea typeface="新細明體" pitchFamily="18" charset="-120"/>
              </a:rPr>
              <a:pPr algn="ctr">
                <a:spcBef>
                  <a:spcPct val="0"/>
                </a:spcBef>
                <a:buFontTx/>
                <a:buNone/>
              </a:pPr>
              <a:t>32</a:t>
            </a:fld>
            <a:endParaRPr lang="en-US" altLang="zh-TW" sz="2200">
              <a:solidFill>
                <a:schemeClr val="tx1"/>
              </a:solidFill>
              <a:ea typeface="新細明體" pitchFamily="18" charset="-120"/>
            </a:endParaRPr>
          </a:p>
        </p:txBody>
      </p:sp>
      <p:sp>
        <p:nvSpPr>
          <p:cNvPr id="33795" name="標題 1"/>
          <p:cNvSpPr>
            <a:spLocks noGrp="1"/>
          </p:cNvSpPr>
          <p:nvPr>
            <p:ph type="title" idx="4294967295"/>
          </p:nvPr>
        </p:nvSpPr>
        <p:spPr>
          <a:xfrm>
            <a:off x="495300" y="116632"/>
            <a:ext cx="8229600" cy="1143000"/>
          </a:xfrm>
        </p:spPr>
        <p:txBody>
          <a:bodyPr>
            <a:normAutofit/>
          </a:bodyPr>
          <a:lstStyle/>
          <a:p>
            <a:r>
              <a:rPr lang="en-US" altLang="zh-TW" sz="4000" b="1" dirty="0">
                <a:latin typeface="標楷體" panose="03000509000000000000" pitchFamily="65" charset="-120"/>
                <a:ea typeface="標楷體" panose="03000509000000000000" pitchFamily="65" charset="-120"/>
              </a:rPr>
              <a:t>3.1</a:t>
            </a:r>
            <a:r>
              <a:rPr lang="zh-TW" altLang="en-US" sz="4000" b="1" dirty="0">
                <a:latin typeface="標楷體" panose="03000509000000000000" pitchFamily="65" charset="-120"/>
                <a:ea typeface="標楷體" panose="03000509000000000000" pitchFamily="65" charset="-120"/>
              </a:rPr>
              <a:t> 資訊檢索</a:t>
            </a:r>
            <a:r>
              <a:rPr lang="zh-TW" altLang="en-US" sz="4000" b="1" dirty="0" smtClean="0">
                <a:latin typeface="標楷體" panose="03000509000000000000" pitchFamily="65" charset="-120"/>
                <a:ea typeface="標楷體" panose="03000509000000000000" pitchFamily="65" charset="-120"/>
              </a:rPr>
              <a:t>行為</a:t>
            </a:r>
          </a:p>
        </p:txBody>
      </p:sp>
      <p:graphicFrame>
        <p:nvGraphicFramePr>
          <p:cNvPr id="5" name="內容版面配置區 4"/>
          <p:cNvGraphicFramePr>
            <a:graphicFrameLocks noGrp="1"/>
          </p:cNvGraphicFramePr>
          <p:nvPr>
            <p:ph idx="4294967295"/>
            <p:extLst>
              <p:ext uri="{D42A27DB-BD31-4B8C-83A1-F6EECF244321}">
                <p14:modId xmlns="" xmlns:p14="http://schemas.microsoft.com/office/powerpoint/2010/main" val="943658814"/>
              </p:ext>
            </p:extLst>
          </p:nvPr>
        </p:nvGraphicFramePr>
        <p:xfrm>
          <a:off x="520119" y="1328155"/>
          <a:ext cx="8229600" cy="1357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頁尾版面配置區 3"/>
          <p:cNvSpPr txBox="1">
            <a:spLocks noGrp="1"/>
          </p:cNvSpPr>
          <p:nvPr/>
        </p:nvSpPr>
        <p:spPr bwMode="auto">
          <a:xfrm>
            <a:off x="5527675" y="5772150"/>
            <a:ext cx="2895600" cy="320675"/>
          </a:xfrm>
          <a:prstGeom prst="rect">
            <a:avLst/>
          </a:prstGeom>
          <a:noFill/>
          <a:ln>
            <a:miter lim="800000"/>
            <a:headEnd/>
            <a:tailEnd/>
          </a:ln>
        </p:spPr>
        <p:txBody>
          <a:bodyPr/>
          <a:lstStyle/>
          <a:p>
            <a:pPr algn="r" eaLnBrk="1" hangingPunct="1">
              <a:defRPr/>
            </a:pPr>
            <a:r>
              <a:rPr lang="en-US" altLang="zh-TW" sz="1000" dirty="0">
                <a:latin typeface="+mn-lt"/>
                <a:ea typeface="新細明體" pitchFamily="18" charset="-120"/>
              </a:rPr>
              <a:t>Marketing Communication</a:t>
            </a:r>
          </a:p>
        </p:txBody>
      </p:sp>
      <p:sp>
        <p:nvSpPr>
          <p:cNvPr id="33798" name="內容版面配置區 2"/>
          <p:cNvSpPr txBox="1">
            <a:spLocks/>
          </p:cNvSpPr>
          <p:nvPr/>
        </p:nvSpPr>
        <p:spPr bwMode="auto">
          <a:xfrm>
            <a:off x="363129" y="2564904"/>
            <a:ext cx="8319619" cy="37816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buClr>
                <a:schemeClr val="hlink"/>
              </a:buClr>
              <a:buFont typeface="Wingdings" pitchFamily="2" charset="2"/>
              <a:buChar char="v"/>
            </a:pPr>
            <a:r>
              <a:rPr lang="zh-TW" altLang="en-US" sz="2000" dirty="0" smtClean="0">
                <a:solidFill>
                  <a:schemeClr val="tx1"/>
                </a:solidFill>
                <a:latin typeface="標楷體" panose="03000509000000000000" pitchFamily="65" charset="-120"/>
                <a:ea typeface="標楷體" panose="03000509000000000000" pitchFamily="65" charset="-120"/>
              </a:rPr>
              <a:t>選擇性接觸</a:t>
            </a:r>
            <a:r>
              <a:rPr lang="en-US" altLang="zh-TW" sz="2000" dirty="0" smtClean="0">
                <a:solidFill>
                  <a:schemeClr val="tx1"/>
                </a:solidFill>
                <a:latin typeface="標楷體" panose="03000509000000000000" pitchFamily="65" charset="-120"/>
                <a:ea typeface="標楷體" panose="03000509000000000000" pitchFamily="65" charset="-120"/>
              </a:rPr>
              <a:t>(exposure ):</a:t>
            </a:r>
            <a:r>
              <a:rPr lang="zh-TW" altLang="en-US" sz="2000" dirty="0" smtClean="0">
                <a:solidFill>
                  <a:schemeClr val="tx1"/>
                </a:solidFill>
                <a:latin typeface="標楷體" panose="03000509000000000000" pitchFamily="65" charset="-120"/>
                <a:ea typeface="標楷體" panose="03000509000000000000" pitchFamily="65" charset="-120"/>
              </a:rPr>
              <a:t> </a:t>
            </a:r>
            <a:r>
              <a:rPr lang="zh-TW" altLang="en-US" sz="2000" dirty="0">
                <a:solidFill>
                  <a:schemeClr val="tx1"/>
                </a:solidFill>
                <a:latin typeface="標楷體" panose="03000509000000000000" pitchFamily="65" charset="-120"/>
                <a:ea typeface="標楷體" panose="03000509000000000000" pitchFamily="65" charset="-120"/>
              </a:rPr>
              <a:t>平均每天接觸</a:t>
            </a:r>
            <a:r>
              <a:rPr lang="en-US" altLang="zh-TW" sz="2000" dirty="0">
                <a:solidFill>
                  <a:schemeClr val="tx1"/>
                </a:solidFill>
                <a:latin typeface="標楷體" panose="03000509000000000000" pitchFamily="65" charset="-120"/>
                <a:ea typeface="標楷體" panose="03000509000000000000" pitchFamily="65" charset="-120"/>
              </a:rPr>
              <a:t> </a:t>
            </a:r>
            <a:r>
              <a:rPr lang="en-US" altLang="zh-TW" sz="2000" dirty="0" smtClean="0">
                <a:solidFill>
                  <a:schemeClr val="tx1"/>
                </a:solidFill>
                <a:latin typeface="標楷體" panose="03000509000000000000" pitchFamily="65" charset="-120"/>
                <a:ea typeface="標楷體" panose="03000509000000000000" pitchFamily="65" charset="-120"/>
              </a:rPr>
              <a:t>1,500</a:t>
            </a:r>
            <a:r>
              <a:rPr lang="zh-TW" altLang="en-US" sz="2000" dirty="0" smtClean="0">
                <a:solidFill>
                  <a:schemeClr val="tx1"/>
                </a:solidFill>
                <a:latin typeface="標楷體" panose="03000509000000000000" pitchFamily="65" charset="-120"/>
                <a:ea typeface="標楷體" panose="03000509000000000000" pitchFamily="65" charset="-120"/>
              </a:rPr>
              <a:t> </a:t>
            </a:r>
            <a:r>
              <a:rPr lang="en-US" altLang="zh-TW" sz="2000" dirty="0" smtClean="0">
                <a:solidFill>
                  <a:schemeClr val="tx1"/>
                </a:solidFill>
                <a:latin typeface="標楷體" panose="03000509000000000000" pitchFamily="65" charset="-120"/>
                <a:ea typeface="標楷體" panose="03000509000000000000" pitchFamily="65" charset="-120"/>
              </a:rPr>
              <a:t>(3000)</a:t>
            </a:r>
            <a:r>
              <a:rPr lang="zh-TW" altLang="en-US" sz="2000" dirty="0" smtClean="0">
                <a:solidFill>
                  <a:schemeClr val="tx1"/>
                </a:solidFill>
                <a:latin typeface="標楷體" panose="03000509000000000000" pitchFamily="65" charset="-120"/>
                <a:ea typeface="標楷體" panose="03000509000000000000" pitchFamily="65" charset="-120"/>
              </a:rPr>
              <a:t>則</a:t>
            </a:r>
            <a:r>
              <a:rPr lang="zh-TW" altLang="en-US" sz="2000" dirty="0">
                <a:solidFill>
                  <a:schemeClr val="tx1"/>
                </a:solidFill>
                <a:latin typeface="標楷體" panose="03000509000000000000" pitchFamily="65" charset="-120"/>
                <a:ea typeface="標楷體" panose="03000509000000000000" pitchFamily="65" charset="-120"/>
              </a:rPr>
              <a:t>，但平均僅接收</a:t>
            </a:r>
            <a:r>
              <a:rPr lang="en-US" altLang="zh-TW" sz="2000" dirty="0">
                <a:solidFill>
                  <a:schemeClr val="tx1"/>
                </a:solidFill>
                <a:latin typeface="標楷體" panose="03000509000000000000" pitchFamily="65" charset="-120"/>
                <a:ea typeface="標楷體" panose="03000509000000000000" pitchFamily="65" charset="-120"/>
              </a:rPr>
              <a:t> 76</a:t>
            </a:r>
            <a:r>
              <a:rPr lang="zh-TW" altLang="en-US" sz="2000" dirty="0">
                <a:solidFill>
                  <a:schemeClr val="tx1"/>
                </a:solidFill>
                <a:latin typeface="標楷體" panose="03000509000000000000" pitchFamily="65" charset="-120"/>
                <a:ea typeface="標楷體" panose="03000509000000000000" pitchFamily="65" charset="-120"/>
              </a:rPr>
              <a:t>則。</a:t>
            </a:r>
            <a:endParaRPr lang="en-US" altLang="zh-TW" sz="2000" dirty="0">
              <a:solidFill>
                <a:schemeClr val="tx1"/>
              </a:solidFill>
              <a:latin typeface="標楷體" panose="03000509000000000000" pitchFamily="65" charset="-120"/>
              <a:ea typeface="標楷體" panose="03000509000000000000" pitchFamily="65" charset="-120"/>
            </a:endParaRPr>
          </a:p>
          <a:p>
            <a:pPr>
              <a:buClr>
                <a:schemeClr val="hlink"/>
              </a:buClr>
              <a:buFont typeface="Wingdings" pitchFamily="2" charset="2"/>
              <a:buChar char="v"/>
            </a:pPr>
            <a:r>
              <a:rPr lang="zh-TW" altLang="en-US" sz="2000" dirty="0">
                <a:solidFill>
                  <a:schemeClr val="tx1"/>
                </a:solidFill>
                <a:latin typeface="標楷體" panose="03000509000000000000" pitchFamily="65" charset="-120"/>
                <a:ea typeface="標楷體" panose="03000509000000000000" pitchFamily="65" charset="-120"/>
              </a:rPr>
              <a:t>選擇性注意 </a:t>
            </a:r>
            <a:r>
              <a:rPr lang="en-US" altLang="zh-TW" sz="2000" dirty="0">
                <a:solidFill>
                  <a:schemeClr val="tx1"/>
                </a:solidFill>
                <a:latin typeface="標楷體" panose="03000509000000000000" pitchFamily="65" charset="-120"/>
                <a:ea typeface="標楷體" panose="03000509000000000000" pitchFamily="65" charset="-120"/>
              </a:rPr>
              <a:t>(attention):</a:t>
            </a:r>
            <a:r>
              <a:rPr lang="zh-TW" altLang="en-US" sz="2000" dirty="0">
                <a:solidFill>
                  <a:schemeClr val="tx1"/>
                </a:solidFill>
                <a:latin typeface="標楷體" panose="03000509000000000000" pitchFamily="65" charset="-120"/>
                <a:ea typeface="標楷體" panose="03000509000000000000" pitchFamily="65" charset="-120"/>
              </a:rPr>
              <a:t>依需求決定注意力。</a:t>
            </a:r>
            <a:endParaRPr lang="en-US" altLang="zh-TW" sz="2000" dirty="0">
              <a:solidFill>
                <a:schemeClr val="tx1"/>
              </a:solidFill>
              <a:latin typeface="標楷體" panose="03000509000000000000" pitchFamily="65" charset="-120"/>
              <a:ea typeface="標楷體" panose="03000509000000000000" pitchFamily="65" charset="-120"/>
            </a:endParaRPr>
          </a:p>
          <a:p>
            <a:pPr>
              <a:buClr>
                <a:schemeClr val="hlink"/>
              </a:buClr>
              <a:buFont typeface="Wingdings" pitchFamily="2" charset="2"/>
              <a:buChar char="v"/>
            </a:pPr>
            <a:r>
              <a:rPr lang="zh-TW" altLang="en-US" sz="2000" dirty="0">
                <a:solidFill>
                  <a:schemeClr val="tx1"/>
                </a:solidFill>
                <a:latin typeface="標楷體" panose="03000509000000000000" pitchFamily="65" charset="-120"/>
                <a:ea typeface="標楷體" panose="03000509000000000000" pitchFamily="65" charset="-120"/>
              </a:rPr>
              <a:t>選擇性解讀</a:t>
            </a:r>
            <a:r>
              <a:rPr lang="en-US" altLang="zh-TW" sz="2000" dirty="0">
                <a:solidFill>
                  <a:schemeClr val="tx1"/>
                </a:solidFill>
                <a:latin typeface="標楷體" panose="03000509000000000000" pitchFamily="65" charset="-120"/>
                <a:ea typeface="標楷體" panose="03000509000000000000" pitchFamily="65" charset="-120"/>
              </a:rPr>
              <a:t>(comprehension):</a:t>
            </a:r>
            <a:r>
              <a:rPr lang="zh-TW" altLang="en-US" sz="2000" dirty="0">
                <a:solidFill>
                  <a:schemeClr val="tx1"/>
                </a:solidFill>
                <a:latin typeface="標楷體" panose="03000509000000000000" pitchFamily="65" charset="-120"/>
                <a:ea typeface="標楷體" panose="03000509000000000000" pitchFamily="65" charset="-120"/>
              </a:rPr>
              <a:t> 主觀式的解讀資訊。</a:t>
            </a:r>
            <a:endParaRPr lang="en-US" altLang="zh-TW" sz="2000" dirty="0">
              <a:solidFill>
                <a:schemeClr val="tx1"/>
              </a:solidFill>
              <a:latin typeface="標楷體" panose="03000509000000000000" pitchFamily="65" charset="-120"/>
              <a:ea typeface="標楷體" panose="03000509000000000000" pitchFamily="65" charset="-120"/>
            </a:endParaRPr>
          </a:p>
          <a:p>
            <a:pPr>
              <a:buClr>
                <a:schemeClr val="hlink"/>
              </a:buClr>
              <a:buFont typeface="Wingdings" pitchFamily="2" charset="2"/>
              <a:buChar char="v"/>
            </a:pPr>
            <a:r>
              <a:rPr lang="zh-TW" altLang="en-US" sz="2000" dirty="0">
                <a:solidFill>
                  <a:schemeClr val="tx1"/>
                </a:solidFill>
                <a:latin typeface="標楷體" panose="03000509000000000000" pitchFamily="65" charset="-120"/>
                <a:ea typeface="標楷體" panose="03000509000000000000" pitchFamily="65" charset="-120"/>
              </a:rPr>
              <a:t>選擇性保留</a:t>
            </a:r>
            <a:r>
              <a:rPr lang="en-US" altLang="zh-TW" sz="2000" dirty="0">
                <a:solidFill>
                  <a:schemeClr val="tx1"/>
                </a:solidFill>
                <a:latin typeface="標楷體" panose="03000509000000000000" pitchFamily="65" charset="-120"/>
                <a:ea typeface="標楷體" panose="03000509000000000000" pitchFamily="65" charset="-120"/>
              </a:rPr>
              <a:t>(retention):</a:t>
            </a:r>
            <a:r>
              <a:rPr lang="zh-TW" altLang="en-US" sz="2000" dirty="0">
                <a:solidFill>
                  <a:schemeClr val="tx1"/>
                </a:solidFill>
                <a:latin typeface="標楷體" panose="03000509000000000000" pitchFamily="65" charset="-120"/>
                <a:ea typeface="標楷體" panose="03000509000000000000" pitchFamily="65" charset="-120"/>
              </a:rPr>
              <a:t>吻合需求與自我概念一致的，才予以保留。</a:t>
            </a:r>
          </a:p>
        </p:txBody>
      </p:sp>
      <p:sp>
        <p:nvSpPr>
          <p:cNvPr id="7" name="標題 1"/>
          <p:cNvSpPr txBox="1">
            <a:spLocks/>
          </p:cNvSpPr>
          <p:nvPr/>
        </p:nvSpPr>
        <p:spPr>
          <a:xfrm>
            <a:off x="453148" y="1196752"/>
            <a:ext cx="8229600" cy="55083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2000" dirty="0" smtClean="0">
                <a:latin typeface="Times New Roman" panose="02020603050405020304" pitchFamily="18" charset="0"/>
                <a:ea typeface="新細明體" pitchFamily="18" charset="-120"/>
                <a:cs typeface="Times New Roman" panose="02020603050405020304" pitchFamily="18" charset="0"/>
              </a:rPr>
              <a:t>The selective perception process</a:t>
            </a:r>
            <a:endParaRPr lang="zh-TW" altLang="en-US" sz="2000" dirty="0" smtClean="0">
              <a:latin typeface="Times New Roman" panose="02020603050405020304" pitchFamily="18" charset="0"/>
              <a:ea typeface="新細明體" pitchFamily="18" charset="-120"/>
              <a:cs typeface="Times New Roman" panose="02020603050405020304" pitchFamily="18" charset="0"/>
            </a:endParaRPr>
          </a:p>
        </p:txBody>
      </p:sp>
    </p:spTree>
    <p:extLst>
      <p:ext uri="{BB962C8B-B14F-4D97-AF65-F5344CB8AC3E}">
        <p14:creationId xmlns="" xmlns:p14="http://schemas.microsoft.com/office/powerpoint/2010/main" val="23843390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en-US" altLang="zh-TW" sz="4000" b="1" dirty="0" smtClean="0">
                <a:latin typeface="標楷體" panose="03000509000000000000" pitchFamily="65" charset="-120"/>
                <a:ea typeface="標楷體" panose="03000509000000000000" pitchFamily="65" charset="-120"/>
              </a:rPr>
              <a:t>3.2</a:t>
            </a:r>
            <a:r>
              <a:rPr lang="zh-TW" altLang="en-US" sz="4000" b="1" dirty="0" smtClean="0">
                <a:latin typeface="標楷體" panose="03000509000000000000" pitchFamily="65" charset="-120"/>
                <a:ea typeface="標楷體" panose="03000509000000000000" pitchFamily="65" charset="-120"/>
              </a:rPr>
              <a:t> 消費者的農產品資訊行為</a:t>
            </a:r>
            <a:endParaRPr lang="zh-TW" altLang="en-US" sz="4000" b="1" dirty="0">
              <a:latin typeface="標楷體" panose="03000509000000000000" pitchFamily="65" charset="-120"/>
              <a:ea typeface="標楷體" panose="03000509000000000000" pitchFamily="65" charset="-120"/>
            </a:endParaRPr>
          </a:p>
        </p:txBody>
      </p:sp>
      <p:sp>
        <p:nvSpPr>
          <p:cNvPr id="4" name="內容版面配置區 3"/>
          <p:cNvSpPr>
            <a:spLocks noGrp="1"/>
          </p:cNvSpPr>
          <p:nvPr>
            <p:ph idx="1"/>
          </p:nvPr>
        </p:nvSpPr>
        <p:spPr>
          <a:xfrm>
            <a:off x="457200" y="1600201"/>
            <a:ext cx="8229600" cy="2404864"/>
          </a:xfrm>
        </p:spPr>
        <p:txBody>
          <a:bodyPr>
            <a:noAutofit/>
          </a:bodyPr>
          <a:lstStyle/>
          <a:p>
            <a:r>
              <a:rPr lang="zh-TW" altLang="en-US" sz="2800" dirty="0" smtClean="0">
                <a:latin typeface="標楷體" panose="03000509000000000000" pitchFamily="65" charset="-120"/>
                <a:ea typeface="標楷體" panose="03000509000000000000" pitchFamily="65" charset="-120"/>
              </a:rPr>
              <a:t>消費者的農產品資訊從哪裡來</a:t>
            </a:r>
            <a:r>
              <a:rPr lang="en-US" altLang="zh-TW" sz="2800" dirty="0" smtClean="0">
                <a:latin typeface="標楷體" panose="03000509000000000000" pitchFamily="65" charset="-120"/>
                <a:ea typeface="標楷體" panose="03000509000000000000" pitchFamily="65" charset="-120"/>
              </a:rPr>
              <a:t>?</a:t>
            </a:r>
          </a:p>
          <a:p>
            <a:r>
              <a:rPr lang="zh-TW" altLang="en-US" sz="2800" dirty="0">
                <a:latin typeface="標楷體" panose="03000509000000000000" pitchFamily="65" charset="-120"/>
                <a:ea typeface="標楷體" panose="03000509000000000000" pitchFamily="65" charset="-120"/>
              </a:rPr>
              <a:t>消費者會不會主動</a:t>
            </a:r>
            <a:r>
              <a:rPr lang="zh-TW" altLang="en-US" sz="2800" dirty="0" smtClean="0">
                <a:latin typeface="標楷體" panose="03000509000000000000" pitchFamily="65" charset="-120"/>
                <a:ea typeface="標楷體" panose="03000509000000000000" pitchFamily="65" charset="-120"/>
              </a:rPr>
              <a:t>檢索農產品資訊</a:t>
            </a:r>
            <a:r>
              <a:rPr lang="en-US" altLang="zh-TW" sz="2800" dirty="0" smtClean="0">
                <a:latin typeface="標楷體" panose="03000509000000000000" pitchFamily="65" charset="-120"/>
                <a:ea typeface="標楷體" panose="03000509000000000000" pitchFamily="65" charset="-120"/>
              </a:rPr>
              <a:t>?</a:t>
            </a:r>
          </a:p>
          <a:p>
            <a:pPr lvl="1"/>
            <a:r>
              <a:rPr lang="zh-TW" altLang="en-US" sz="2000" dirty="0">
                <a:latin typeface="標楷體" panose="03000509000000000000" pitchFamily="65" charset="-120"/>
                <a:ea typeface="標楷體" panose="03000509000000000000" pitchFamily="65" charset="-120"/>
              </a:rPr>
              <a:t>內部資訊多寡、過去經驗、重要性、購買風險、時間</a:t>
            </a:r>
            <a:endParaRPr lang="en-US" altLang="zh-TW" sz="20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我們的農產品資訊該如何傳遞</a:t>
            </a:r>
            <a:r>
              <a:rPr lang="zh-TW" altLang="en-US" sz="2800" dirty="0" smtClean="0">
                <a:latin typeface="標楷體" panose="03000509000000000000" pitchFamily="65" charset="-120"/>
                <a:ea typeface="標楷體" panose="03000509000000000000" pitchFamily="65" charset="-120"/>
              </a:rPr>
              <a:t>給消費者</a:t>
            </a:r>
            <a:r>
              <a:rPr lang="en-US" altLang="zh-TW" sz="2800" dirty="0" smtClean="0">
                <a:latin typeface="標楷體" panose="03000509000000000000" pitchFamily="65" charset="-120"/>
                <a:ea typeface="標楷體" panose="03000509000000000000" pitchFamily="65" charset="-120"/>
              </a:rPr>
              <a:t>?</a:t>
            </a:r>
          </a:p>
          <a:p>
            <a:pPr lvl="1"/>
            <a:r>
              <a:rPr lang="zh-TW" altLang="en-US" sz="2000" dirty="0" smtClean="0">
                <a:latin typeface="標楷體" panose="03000509000000000000" pitchFamily="65" charset="-120"/>
                <a:ea typeface="標楷體" panose="03000509000000000000" pitchFamily="65" charset="-120"/>
              </a:rPr>
              <a:t>媒體公關</a:t>
            </a:r>
            <a:endParaRPr lang="en-US" altLang="zh-TW" sz="2000" dirty="0" smtClean="0">
              <a:latin typeface="標楷體" panose="03000509000000000000" pitchFamily="65" charset="-120"/>
              <a:ea typeface="標楷體" panose="03000509000000000000" pitchFamily="65" charset="-120"/>
            </a:endParaRPr>
          </a:p>
          <a:p>
            <a:pPr lvl="1"/>
            <a:r>
              <a:rPr lang="zh-TW" altLang="en-US" sz="2000" dirty="0" smtClean="0">
                <a:latin typeface="標楷體" panose="03000509000000000000" pitchFamily="65" charset="-120"/>
                <a:ea typeface="標楷體" panose="03000509000000000000" pitchFamily="65" charset="-120"/>
              </a:rPr>
              <a:t>人際網絡</a:t>
            </a:r>
            <a:endParaRPr lang="en-US" altLang="zh-TW" sz="2000" dirty="0" smtClean="0">
              <a:latin typeface="標楷體" panose="03000509000000000000" pitchFamily="65" charset="-120"/>
              <a:ea typeface="標楷體" panose="03000509000000000000" pitchFamily="65" charset="-120"/>
            </a:endParaRPr>
          </a:p>
          <a:p>
            <a:pPr lvl="1"/>
            <a:r>
              <a:rPr lang="zh-TW" altLang="en-US" sz="2000" dirty="0" smtClean="0">
                <a:latin typeface="標楷體" panose="03000509000000000000" pitchFamily="65" charset="-120"/>
                <a:ea typeface="標楷體" panose="03000509000000000000" pitchFamily="65" charset="-120"/>
              </a:rPr>
              <a:t>網路社交媒體</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dirty="0" err="1" smtClean="0">
                <a:latin typeface="Times New Roman" panose="02020603050405020304" pitchFamily="18" charset="0"/>
                <a:ea typeface="標楷體" panose="03000509000000000000" pitchFamily="65" charset="-120"/>
                <a:cs typeface="Times New Roman" panose="02020603050405020304" pitchFamily="18" charset="0"/>
              </a:rPr>
              <a:t>facebook</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blog…)</a:t>
            </a:r>
          </a:p>
          <a:p>
            <a:pPr lvl="1"/>
            <a:r>
              <a:rPr lang="zh-TW" altLang="en-US" sz="2000" dirty="0" smtClean="0">
                <a:latin typeface="標楷體" panose="03000509000000000000" pitchFamily="65" charset="-120"/>
                <a:ea typeface="標楷體" panose="03000509000000000000" pitchFamily="65" charset="-120"/>
                <a:cs typeface="Times New Roman" panose="02020603050405020304" pitchFamily="18" charset="0"/>
              </a:rPr>
              <a:t>賣場現場即時資訊</a:t>
            </a:r>
            <a:endParaRPr lang="en-US" altLang="zh-TW" sz="2000" dirty="0" smtClean="0">
              <a:latin typeface="標楷體" panose="03000509000000000000" pitchFamily="65" charset="-120"/>
              <a:ea typeface="標楷體" panose="03000509000000000000" pitchFamily="65" charset="-120"/>
              <a:cs typeface="Times New Roman" panose="02020603050405020304" pitchFamily="18" charset="0"/>
            </a:endParaRPr>
          </a:p>
          <a:p>
            <a:pPr lvl="1"/>
            <a:r>
              <a:rPr lang="en-US" altLang="zh-TW" sz="2000" dirty="0" smtClean="0">
                <a:latin typeface="標楷體" panose="03000509000000000000" pitchFamily="65" charset="-120"/>
                <a:ea typeface="標楷體" panose="03000509000000000000" pitchFamily="65" charset="-120"/>
                <a:cs typeface="Times New Roman" panose="02020603050405020304" pitchFamily="18" charset="0"/>
              </a:rPr>
              <a:t>……</a:t>
            </a:r>
          </a:p>
          <a:p>
            <a:pPr lvl="1"/>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網頁</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a:t>
            </a:r>
            <a:endParaRPr lang="en-US" altLang="zh-TW" sz="2000" dirty="0" smtClean="0">
              <a:latin typeface="標楷體" panose="03000509000000000000" pitchFamily="65" charset="-120"/>
              <a:ea typeface="標楷體" panose="03000509000000000000" pitchFamily="65"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fld id="{BEA64F01-6BF9-4724-9E65-A9C22E74F4F9}" type="slidenum">
              <a:rPr lang="zh-TW" altLang="en-US" smtClean="0"/>
              <a:pPr/>
              <a:t>33</a:t>
            </a:fld>
            <a:endParaRPr lang="zh-TW" altLang="en-US"/>
          </a:p>
        </p:txBody>
      </p:sp>
    </p:spTree>
    <p:extLst>
      <p:ext uri="{BB962C8B-B14F-4D97-AF65-F5344CB8AC3E}">
        <p14:creationId xmlns="" xmlns:p14="http://schemas.microsoft.com/office/powerpoint/2010/main" val="2842789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8" y="548680"/>
            <a:ext cx="9072562" cy="792088"/>
          </a:xfrm>
        </p:spPr>
        <p:txBody>
          <a:bodyPr>
            <a:noAutofit/>
          </a:bodyPr>
          <a:lstStyle/>
          <a:p>
            <a:pPr eaLnBrk="1" fontAlgn="auto" hangingPunct="1">
              <a:spcAft>
                <a:spcPts val="0"/>
              </a:spcAft>
              <a:defRPr/>
            </a:pPr>
            <a:r>
              <a:rPr lang="zh-TW" altLang="en-US" sz="2800" b="1" dirty="0" smtClean="0">
                <a:latin typeface="標楷體" panose="03000509000000000000" pitchFamily="65" charset="-120"/>
                <a:ea typeface="標楷體" panose="03000509000000000000" pitchFamily="65" charset="-120"/>
                <a:cs typeface="Times New Roman" panose="02020603050405020304" pitchFamily="18" charset="0"/>
              </a:rPr>
              <a:t>您</a:t>
            </a:r>
            <a:r>
              <a:rPr lang="zh-TW" altLang="en-US" sz="2800" b="1" dirty="0">
                <a:latin typeface="標楷體" panose="03000509000000000000" pitchFamily="65" charset="-120"/>
                <a:ea typeface="標楷體" panose="03000509000000000000" pitchFamily="65" charset="-120"/>
                <a:cs typeface="Times New Roman" panose="02020603050405020304" pitchFamily="18" charset="0"/>
              </a:rPr>
              <a:t>曾經從哪些管道得知</a:t>
            </a:r>
            <a:r>
              <a:rPr lang="en-US" altLang="zh-TW" sz="2800" b="1" dirty="0">
                <a:latin typeface="標楷體" panose="03000509000000000000" pitchFamily="65" charset="-120"/>
                <a:ea typeface="標楷體" panose="03000509000000000000" pitchFamily="65" charset="-120"/>
                <a:cs typeface="Times New Roman" panose="02020603050405020304" pitchFamily="18" charset="0"/>
              </a:rPr>
              <a:t>GMO</a:t>
            </a:r>
            <a:r>
              <a:rPr lang="zh-TW" altLang="en-US" sz="2800" b="1" dirty="0">
                <a:latin typeface="標楷體" panose="03000509000000000000" pitchFamily="65" charset="-120"/>
                <a:ea typeface="標楷體" panose="03000509000000000000" pitchFamily="65" charset="-120"/>
                <a:cs typeface="Times New Roman" panose="02020603050405020304" pitchFamily="18" charset="0"/>
              </a:rPr>
              <a:t>相關</a:t>
            </a:r>
            <a:r>
              <a:rPr lang="zh-TW" altLang="en-US" sz="2800" b="1" dirty="0" smtClean="0">
                <a:latin typeface="標楷體" panose="03000509000000000000" pitchFamily="65" charset="-120"/>
                <a:ea typeface="標楷體" panose="03000509000000000000" pitchFamily="65" charset="-120"/>
                <a:cs typeface="Times New Roman" panose="02020603050405020304" pitchFamily="18" charset="0"/>
              </a:rPr>
              <a:t>訊息</a:t>
            </a:r>
            <a:r>
              <a:rPr lang="en-US" altLang="zh-TW" sz="2800" b="1"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2800" b="1" dirty="0" smtClean="0">
                <a:latin typeface="標楷體" panose="03000509000000000000" pitchFamily="65" charset="-120"/>
                <a:ea typeface="標楷體" panose="03000509000000000000" pitchFamily="65" charset="-120"/>
                <a:cs typeface="Times New Roman" panose="02020603050405020304" pitchFamily="18" charset="0"/>
              </a:rPr>
              <a:t>可複選</a:t>
            </a:r>
            <a:r>
              <a:rPr lang="en-US" altLang="zh-TW" sz="2800" b="1" dirty="0" smtClean="0">
                <a:latin typeface="標楷體" panose="03000509000000000000" pitchFamily="65" charset="-120"/>
                <a:ea typeface="標楷體" panose="03000509000000000000" pitchFamily="65" charset="-120"/>
                <a:cs typeface="Times New Roman" panose="02020603050405020304" pitchFamily="18" charset="0"/>
              </a:rPr>
              <a:t>)?</a:t>
            </a:r>
            <a:endParaRPr lang="zh-TW" altLang="en-US" sz="2800" b="1"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7" name="投影片編號版面配置區 3"/>
          <p:cNvSpPr>
            <a:spLocks noGrp="1"/>
          </p:cNvSpPr>
          <p:nvPr>
            <p:ph type="sldNum" sz="quarter" idx="12"/>
          </p:nvPr>
        </p:nvSpPr>
        <p:spPr/>
        <p:txBody>
          <a:bodyPr>
            <a:normAutofit/>
          </a:bodyPr>
          <a:lstStyle/>
          <a:p>
            <a:pPr>
              <a:defRPr/>
            </a:pPr>
            <a:fld id="{2EB01234-FA7A-4EB9-A1D8-7AF9A7971CE2}" type="slidenum">
              <a:rPr lang="en-US" altLang="zh-TW"/>
              <a:pPr>
                <a:defRPr/>
              </a:pPr>
              <a:t>34</a:t>
            </a:fld>
            <a:endParaRPr lang="en-US" altLang="zh-TW"/>
          </a:p>
        </p:txBody>
      </p:sp>
      <p:graphicFrame>
        <p:nvGraphicFramePr>
          <p:cNvPr id="4" name="內容版面配置區 3"/>
          <p:cNvGraphicFramePr>
            <a:graphicFrameLocks noGrp="1"/>
          </p:cNvGraphicFramePr>
          <p:nvPr>
            <p:ph idx="4294967295"/>
            <p:extLst>
              <p:ext uri="{D42A27DB-BD31-4B8C-83A1-F6EECF244321}">
                <p14:modId xmlns="" xmlns:p14="http://schemas.microsoft.com/office/powerpoint/2010/main" val="2274509814"/>
              </p:ext>
            </p:extLst>
          </p:nvPr>
        </p:nvGraphicFramePr>
        <p:xfrm>
          <a:off x="683568" y="1340768"/>
          <a:ext cx="8229600" cy="4779367"/>
        </p:xfrm>
        <a:graphic>
          <a:graphicData uri="http://schemas.openxmlformats.org/drawingml/2006/table">
            <a:tbl>
              <a:tblPr/>
              <a:tblGrid>
                <a:gridCol w="5043488"/>
                <a:gridCol w="1571625"/>
                <a:gridCol w="1614487"/>
              </a:tblGrid>
              <a:tr h="4931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smtClean="0">
                          <a:ln>
                            <a:noFill/>
                          </a:ln>
                          <a:solidFill>
                            <a:srgbClr val="000000"/>
                          </a:solidFill>
                          <a:effectLst/>
                          <a:latin typeface="Times New Roman" pitchFamily="18" charset="0"/>
                          <a:ea typeface="標楷體" pitchFamily="65" charset="-120"/>
                        </a:rPr>
                        <a:t>學校教育</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EEDE7"/>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Times New Roman" pitchFamily="18" charset="0"/>
                          <a:ea typeface="標楷體" pitchFamily="65" charset="-120"/>
                        </a:rPr>
                        <a:t>29</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EEDE7"/>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Times New Roman" pitchFamily="18" charset="0"/>
                          <a:ea typeface="標楷體" pitchFamily="65" charset="-120"/>
                        </a:rPr>
                        <a:t>14.5%</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EEDE7"/>
                    </a:solidFill>
                  </a:tcPr>
                </a:tc>
              </a:tr>
              <a:tr h="476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smtClean="0">
                          <a:ln>
                            <a:noFill/>
                          </a:ln>
                          <a:solidFill>
                            <a:srgbClr val="000000"/>
                          </a:solidFill>
                          <a:effectLst/>
                          <a:latin typeface="Times New Roman" pitchFamily="18" charset="0"/>
                          <a:ea typeface="標楷體" pitchFamily="65" charset="-120"/>
                        </a:rPr>
                        <a:t>學術、研究機構</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CD9C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Times New Roman" pitchFamily="18" charset="0"/>
                          <a:ea typeface="標楷體" pitchFamily="65" charset="-120"/>
                        </a:rPr>
                        <a:t>51</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CD9C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Times New Roman" pitchFamily="18" charset="0"/>
                          <a:ea typeface="標楷體" pitchFamily="65" charset="-120"/>
                        </a:rPr>
                        <a:t>25.5%</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CD9CC"/>
                    </a:solidFill>
                  </a:tcPr>
                </a:tc>
              </a:tr>
              <a:tr h="476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smtClean="0">
                          <a:ln>
                            <a:noFill/>
                          </a:ln>
                          <a:solidFill>
                            <a:srgbClr val="000000"/>
                          </a:solidFill>
                          <a:effectLst/>
                          <a:latin typeface="Times New Roman" pitchFamily="18" charset="0"/>
                          <a:ea typeface="標楷體" pitchFamily="65" charset="-120"/>
                        </a:rPr>
                        <a:t>政府機構</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EEDE7"/>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Times New Roman" pitchFamily="18" charset="0"/>
                          <a:ea typeface="標楷體" pitchFamily="65" charset="-120"/>
                        </a:rPr>
                        <a:t>10</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EEDE7"/>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Times New Roman" pitchFamily="18" charset="0"/>
                          <a:ea typeface="標楷體" pitchFamily="65" charset="-120"/>
                        </a:rPr>
                        <a:t>5.0%</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EEDE7"/>
                    </a:solidFill>
                  </a:tcPr>
                </a:tc>
              </a:tr>
              <a:tr h="476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smtClean="0">
                          <a:ln>
                            <a:noFill/>
                          </a:ln>
                          <a:solidFill>
                            <a:srgbClr val="000000"/>
                          </a:solidFill>
                          <a:effectLst/>
                          <a:latin typeface="Times New Roman" pitchFamily="18" charset="0"/>
                          <a:ea typeface="標楷體" pitchFamily="65" charset="-120"/>
                        </a:rPr>
                        <a:t>民間或商業活動</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CD9C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Times New Roman" pitchFamily="18" charset="0"/>
                          <a:ea typeface="標楷體" pitchFamily="65" charset="-120"/>
                        </a:rPr>
                        <a:t>30</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CD9C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Times New Roman" pitchFamily="18" charset="0"/>
                          <a:ea typeface="標楷體" pitchFamily="65" charset="-120"/>
                        </a:rPr>
                        <a:t>15.0%</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CD9CC"/>
                    </a:solidFill>
                  </a:tcPr>
                </a:tc>
              </a:tr>
              <a:tr h="476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smtClean="0">
                          <a:ln>
                            <a:noFill/>
                          </a:ln>
                          <a:solidFill>
                            <a:srgbClr val="C00000"/>
                          </a:solidFill>
                          <a:effectLst/>
                          <a:latin typeface="Times New Roman" pitchFamily="18" charset="0"/>
                          <a:ea typeface="標楷體" pitchFamily="65" charset="-120"/>
                        </a:rPr>
                        <a:t>電視或廣播</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CAC9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C00000"/>
                          </a:solidFill>
                          <a:effectLst/>
                          <a:latin typeface="Times New Roman" pitchFamily="18" charset="0"/>
                          <a:ea typeface="標楷體" pitchFamily="65" charset="-120"/>
                        </a:rPr>
                        <a:t>126</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CAC9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C00000"/>
                          </a:solidFill>
                          <a:effectLst/>
                          <a:latin typeface="Times New Roman" pitchFamily="18" charset="0"/>
                          <a:ea typeface="標楷體" pitchFamily="65" charset="-120"/>
                        </a:rPr>
                        <a:t>63.0%</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CAC90"/>
                    </a:solidFill>
                  </a:tcPr>
                </a:tc>
              </a:tr>
              <a:tr h="476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smtClean="0">
                          <a:ln>
                            <a:noFill/>
                          </a:ln>
                          <a:solidFill>
                            <a:srgbClr val="C00000"/>
                          </a:solidFill>
                          <a:effectLst/>
                          <a:latin typeface="Times New Roman" pitchFamily="18" charset="0"/>
                          <a:ea typeface="標楷體" pitchFamily="65" charset="-120"/>
                        </a:rPr>
                        <a:t>報紙、雜誌或書籍</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CAC9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C00000"/>
                          </a:solidFill>
                          <a:effectLst/>
                          <a:latin typeface="Times New Roman" pitchFamily="18" charset="0"/>
                          <a:ea typeface="標楷體" pitchFamily="65" charset="-120"/>
                        </a:rPr>
                        <a:t>129</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CAC9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C00000"/>
                          </a:solidFill>
                          <a:effectLst/>
                          <a:latin typeface="Times New Roman" pitchFamily="18" charset="0"/>
                          <a:ea typeface="標楷體" pitchFamily="65" charset="-120"/>
                        </a:rPr>
                        <a:t>64.5%</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CAC90"/>
                    </a:solidFill>
                  </a:tcPr>
                </a:tc>
              </a:tr>
              <a:tr h="476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smtClean="0">
                          <a:ln>
                            <a:noFill/>
                          </a:ln>
                          <a:solidFill>
                            <a:srgbClr val="000000"/>
                          </a:solidFill>
                          <a:effectLst/>
                          <a:latin typeface="Times New Roman" pitchFamily="18" charset="0"/>
                          <a:ea typeface="標楷體" pitchFamily="65" charset="-120"/>
                        </a:rPr>
                        <a:t>網路或</a:t>
                      </a:r>
                      <a:r>
                        <a:rPr kumimoji="1" lang="en-US" altLang="zh-TW" sz="2400" b="1" i="0" u="none" strike="noStrike" cap="none" normalizeH="0" baseline="0" smtClean="0">
                          <a:ln>
                            <a:noFill/>
                          </a:ln>
                          <a:solidFill>
                            <a:srgbClr val="000000"/>
                          </a:solidFill>
                          <a:effectLst/>
                          <a:latin typeface="Times New Roman" pitchFamily="18" charset="0"/>
                          <a:ea typeface="標楷體" pitchFamily="65" charset="-120"/>
                        </a:rPr>
                        <a:t>e-mail</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EEDE7"/>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Times New Roman" pitchFamily="18" charset="0"/>
                          <a:ea typeface="標楷體" pitchFamily="65" charset="-120"/>
                        </a:rPr>
                        <a:t>57</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EEDE7"/>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Times New Roman" pitchFamily="18" charset="0"/>
                          <a:ea typeface="標楷體" pitchFamily="65" charset="-120"/>
                        </a:rPr>
                        <a:t>28.5%</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EEDE7"/>
                    </a:solidFill>
                  </a:tcPr>
                </a:tc>
              </a:tr>
              <a:tr h="476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smtClean="0">
                          <a:ln>
                            <a:noFill/>
                          </a:ln>
                          <a:solidFill>
                            <a:srgbClr val="000000"/>
                          </a:solidFill>
                          <a:effectLst/>
                          <a:latin typeface="Times New Roman" pitchFamily="18" charset="0"/>
                          <a:ea typeface="標楷體" pitchFamily="65" charset="-120"/>
                        </a:rPr>
                        <a:t>工作環境</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CD9C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Times New Roman" pitchFamily="18" charset="0"/>
                          <a:ea typeface="標楷體" pitchFamily="65" charset="-120"/>
                        </a:rPr>
                        <a:t>8</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CD9C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Times New Roman" pitchFamily="18" charset="0"/>
                          <a:ea typeface="標楷體" pitchFamily="65" charset="-120"/>
                        </a:rPr>
                        <a:t>4.0%</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CD9CC"/>
                    </a:solidFill>
                  </a:tcPr>
                </a:tc>
              </a:tr>
              <a:tr h="476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smtClean="0">
                          <a:ln>
                            <a:noFill/>
                          </a:ln>
                          <a:solidFill>
                            <a:srgbClr val="000000"/>
                          </a:solidFill>
                          <a:effectLst/>
                          <a:latin typeface="Times New Roman" pitchFamily="18" charset="0"/>
                          <a:ea typeface="標楷體" pitchFamily="65" charset="-120"/>
                        </a:rPr>
                        <a:t>親朋好友</a:t>
                      </a:r>
                      <a:r>
                        <a:rPr kumimoji="1" lang="en-US" altLang="zh-TW" sz="2400" b="1" i="0" u="none" strike="noStrike" cap="none" normalizeH="0" baseline="0" smtClean="0">
                          <a:ln>
                            <a:noFill/>
                          </a:ln>
                          <a:solidFill>
                            <a:srgbClr val="000000"/>
                          </a:solidFill>
                          <a:effectLst/>
                          <a:latin typeface="Times New Roman" pitchFamily="18" charset="0"/>
                          <a:ea typeface="標楷體" pitchFamily="65" charset="-120"/>
                        </a:rPr>
                        <a:t>/</a:t>
                      </a:r>
                      <a:r>
                        <a:rPr kumimoji="1" lang="zh-TW" altLang="en-US" sz="2400" b="1" i="0" u="none" strike="noStrike" cap="none" normalizeH="0" baseline="0" smtClean="0">
                          <a:ln>
                            <a:noFill/>
                          </a:ln>
                          <a:solidFill>
                            <a:srgbClr val="000000"/>
                          </a:solidFill>
                          <a:effectLst/>
                          <a:latin typeface="Times New Roman" pitchFamily="18" charset="0"/>
                          <a:ea typeface="標楷體" pitchFamily="65" charset="-120"/>
                        </a:rPr>
                        <a:t>銷售員</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EEDE7"/>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Times New Roman" pitchFamily="18" charset="0"/>
                          <a:ea typeface="標楷體" pitchFamily="65" charset="-120"/>
                        </a:rPr>
                        <a:t>13</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EEDE7"/>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Times New Roman" pitchFamily="18" charset="0"/>
                          <a:ea typeface="標楷體" pitchFamily="65" charset="-120"/>
                        </a:rPr>
                        <a:t>6.5%</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EEDE7"/>
                    </a:solidFill>
                  </a:tcPr>
                </a:tc>
              </a:tr>
              <a:tr h="476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smtClean="0">
                          <a:ln>
                            <a:noFill/>
                          </a:ln>
                          <a:solidFill>
                            <a:srgbClr val="000000"/>
                          </a:solidFill>
                          <a:effectLst/>
                          <a:latin typeface="Times New Roman" pitchFamily="18" charset="0"/>
                          <a:ea typeface="標楷體" pitchFamily="65" charset="-120"/>
                        </a:rPr>
                        <a:t>其他</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CD9C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Times New Roman" pitchFamily="18" charset="0"/>
                          <a:ea typeface="標楷體" pitchFamily="65" charset="-120"/>
                        </a:rPr>
                        <a:t>7</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CD9C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dirty="0" smtClean="0">
                          <a:ln>
                            <a:noFill/>
                          </a:ln>
                          <a:solidFill>
                            <a:srgbClr val="000000"/>
                          </a:solidFill>
                          <a:effectLst/>
                          <a:latin typeface="Times New Roman" pitchFamily="18" charset="0"/>
                          <a:ea typeface="標楷體" pitchFamily="65" charset="-120"/>
                        </a:rPr>
                        <a:t>3.5%</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CD9CC"/>
                    </a:solidFill>
                  </a:tcPr>
                </a:tc>
              </a:tr>
            </a:tbl>
          </a:graphicData>
        </a:graphic>
      </p:graphicFrame>
      <p:sp>
        <p:nvSpPr>
          <p:cNvPr id="37938" name="Text Box 49"/>
          <p:cNvSpPr txBox="1">
            <a:spLocks noChangeArrowheads="1"/>
          </p:cNvSpPr>
          <p:nvPr/>
        </p:nvSpPr>
        <p:spPr bwMode="auto">
          <a:xfrm>
            <a:off x="7524328" y="6136686"/>
            <a:ext cx="1441420"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r>
              <a:rPr lang="en-US" altLang="zh-TW" sz="1000" dirty="0">
                <a:latin typeface="標楷體" panose="03000509000000000000" pitchFamily="65" charset="-120"/>
                <a:ea typeface="標楷體" panose="03000509000000000000" pitchFamily="65" charset="-120"/>
              </a:rPr>
              <a:t>(</a:t>
            </a:r>
            <a:r>
              <a:rPr lang="zh-TW" altLang="en-US" sz="1000" dirty="0">
                <a:latin typeface="標楷體" panose="03000509000000000000" pitchFamily="65" charset="-120"/>
                <a:ea typeface="標楷體" panose="03000509000000000000" pitchFamily="65" charset="-120"/>
              </a:rPr>
              <a:t>孫智麗 等人，</a:t>
            </a:r>
            <a:r>
              <a:rPr lang="en-US" altLang="zh-TW" sz="1000" dirty="0">
                <a:latin typeface="標楷體" panose="03000509000000000000" pitchFamily="65" charset="-120"/>
                <a:ea typeface="標楷體" panose="03000509000000000000" pitchFamily="65" charset="-120"/>
              </a:rPr>
              <a:t>2007)</a:t>
            </a:r>
          </a:p>
        </p:txBody>
      </p:sp>
    </p:spTree>
    <p:extLst>
      <p:ext uri="{BB962C8B-B14F-4D97-AF65-F5344CB8AC3E}">
        <p14:creationId xmlns="" xmlns:p14="http://schemas.microsoft.com/office/powerpoint/2010/main" val="385990388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260648"/>
            <a:ext cx="8229600" cy="1143000"/>
          </a:xfrm>
        </p:spPr>
        <p:txBody>
          <a:bodyPr>
            <a:normAutofit/>
          </a:bodyPr>
          <a:lstStyle/>
          <a:p>
            <a:r>
              <a:rPr lang="en-US" altLang="zh-TW" sz="4000" b="1" dirty="0" smtClean="0">
                <a:latin typeface="標楷體" panose="03000509000000000000" pitchFamily="65" charset="-120"/>
                <a:ea typeface="標楷體" panose="03000509000000000000" pitchFamily="65" charset="-120"/>
              </a:rPr>
              <a:t>3.3</a:t>
            </a:r>
            <a:r>
              <a:rPr lang="zh-TW" altLang="en-US" sz="4000" b="1" dirty="0" smtClean="0">
                <a:latin typeface="標楷體" panose="03000509000000000000" pitchFamily="65" charset="-120"/>
                <a:ea typeface="標楷體" panose="03000509000000000000" pitchFamily="65" charset="-120"/>
              </a:rPr>
              <a:t> 現場即時資訊的重要</a:t>
            </a:r>
            <a:endParaRPr lang="zh-TW" altLang="en-US" sz="4000" b="1" dirty="0">
              <a:latin typeface="標楷體" panose="03000509000000000000" pitchFamily="65" charset="-120"/>
              <a:ea typeface="標楷體" panose="03000509000000000000" pitchFamily="65" charset="-120"/>
            </a:endParaRPr>
          </a:p>
        </p:txBody>
      </p:sp>
      <p:sp>
        <p:nvSpPr>
          <p:cNvPr id="4" name="內容版面配置區 3"/>
          <p:cNvSpPr>
            <a:spLocks noGrp="1"/>
          </p:cNvSpPr>
          <p:nvPr>
            <p:ph idx="1"/>
          </p:nvPr>
        </p:nvSpPr>
        <p:spPr>
          <a:xfrm>
            <a:off x="467544" y="1844824"/>
            <a:ext cx="8229600" cy="3412976"/>
          </a:xfrm>
        </p:spPr>
        <p:txBody>
          <a:bodyPr>
            <a:normAutofit/>
          </a:bodyPr>
          <a:lstStyle/>
          <a:p>
            <a:r>
              <a:rPr lang="zh-TW" altLang="en-US" sz="2800" dirty="0">
                <a:latin typeface="標楷體" panose="03000509000000000000" pitchFamily="65" charset="-120"/>
                <a:ea typeface="標楷體" panose="03000509000000000000" pitchFamily="65" charset="-120"/>
              </a:rPr>
              <a:t>現場即時</a:t>
            </a:r>
            <a:r>
              <a:rPr lang="zh-TW" altLang="en-US" sz="2800" dirty="0" smtClean="0">
                <a:latin typeface="標楷體" panose="03000509000000000000" pitchFamily="65" charset="-120"/>
                <a:ea typeface="標楷體" panose="03000509000000000000" pitchFamily="65" charset="-120"/>
              </a:rPr>
              <a:t>資訊為何對農產品的銷售重要</a:t>
            </a:r>
            <a:r>
              <a:rPr lang="en-US" altLang="zh-TW" sz="2800" dirty="0" smtClean="0">
                <a:latin typeface="標楷體" panose="03000509000000000000" pitchFamily="65" charset="-120"/>
                <a:ea typeface="標楷體" panose="03000509000000000000" pitchFamily="65" charset="-120"/>
              </a:rPr>
              <a:t>?</a:t>
            </a:r>
          </a:p>
          <a:p>
            <a:r>
              <a:rPr lang="zh-TW" altLang="en-US" sz="2800" dirty="0">
                <a:latin typeface="標楷體" panose="03000509000000000000" pitchFamily="65" charset="-120"/>
                <a:ea typeface="標楷體" panose="03000509000000000000" pitchFamily="65" charset="-120"/>
              </a:rPr>
              <a:t>賣場第一線銷售人員</a:t>
            </a:r>
            <a:r>
              <a:rPr lang="zh-TW" altLang="en-US" sz="2800" dirty="0" smtClean="0">
                <a:latin typeface="標楷體" panose="03000509000000000000" pitchFamily="65" charset="-120"/>
                <a:ea typeface="標楷體" panose="03000509000000000000" pitchFamily="65" charset="-120"/>
              </a:rPr>
              <a:t>的產品知識</a:t>
            </a:r>
            <a:r>
              <a:rPr lang="zh-TW" altLang="en-US" sz="2800" dirty="0">
                <a:latin typeface="標楷體" panose="03000509000000000000" pitchFamily="65" charset="-120"/>
                <a:ea typeface="標楷體" panose="03000509000000000000" pitchFamily="65" charset="-120"/>
              </a:rPr>
              <a:t>、願意投入的時間與心力</a:t>
            </a:r>
            <a:endParaRPr lang="en-US" altLang="zh-TW" sz="2800" dirty="0">
              <a:latin typeface="標楷體" panose="03000509000000000000" pitchFamily="65" charset="-120"/>
              <a:ea typeface="標楷體" panose="03000509000000000000" pitchFamily="65" charset="-120"/>
            </a:endParaRPr>
          </a:p>
          <a:p>
            <a:r>
              <a:rPr lang="zh-TW" altLang="en-US" sz="2800" dirty="0" smtClean="0">
                <a:latin typeface="標楷體" panose="03000509000000000000" pitchFamily="65" charset="-120"/>
                <a:ea typeface="標楷體" panose="03000509000000000000" pitchFamily="65" charset="-120"/>
              </a:rPr>
              <a:t>現場的平面廣告資訊 </a:t>
            </a:r>
            <a:r>
              <a:rPr lang="en-US" altLang="zh-TW" sz="2800" dirty="0" smtClean="0">
                <a:latin typeface="標楷體" panose="03000509000000000000" pitchFamily="65" charset="-120"/>
                <a:ea typeface="標楷體" panose="03000509000000000000" pitchFamily="65" charset="-120"/>
              </a:rPr>
              <a:t>(POP)</a:t>
            </a:r>
          </a:p>
          <a:p>
            <a:r>
              <a:rPr lang="zh-TW" altLang="en-US" sz="2800" dirty="0">
                <a:latin typeface="標楷體" panose="03000509000000000000" pitchFamily="65" charset="-120"/>
                <a:ea typeface="標楷體" panose="03000509000000000000" pitchFamily="65" charset="-120"/>
              </a:rPr>
              <a:t>產品</a:t>
            </a:r>
            <a:r>
              <a:rPr lang="zh-TW" altLang="en-US" sz="2800" dirty="0" smtClean="0">
                <a:latin typeface="標楷體" panose="03000509000000000000" pitchFamily="65" charset="-120"/>
                <a:ea typeface="標楷體" panose="03000509000000000000" pitchFamily="65" charset="-120"/>
              </a:rPr>
              <a:t>包裝</a:t>
            </a:r>
            <a:endParaRPr lang="en-US" altLang="zh-TW" sz="2800" dirty="0" smtClean="0">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sz="quarter" idx="12"/>
          </p:nvPr>
        </p:nvSpPr>
        <p:spPr/>
        <p:txBody>
          <a:bodyPr/>
          <a:lstStyle/>
          <a:p>
            <a:fld id="{BEA64F01-6BF9-4724-9E65-A9C22E74F4F9}" type="slidenum">
              <a:rPr lang="zh-TW" altLang="en-US" smtClean="0"/>
              <a:pPr/>
              <a:t>35</a:t>
            </a:fld>
            <a:endParaRPr lang="zh-TW" altLang="en-US"/>
          </a:p>
        </p:txBody>
      </p:sp>
    </p:spTree>
    <p:extLst>
      <p:ext uri="{BB962C8B-B14F-4D97-AF65-F5344CB8AC3E}">
        <p14:creationId xmlns="" xmlns:p14="http://schemas.microsoft.com/office/powerpoint/2010/main" val="1030464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000" dirty="0"/>
              <a:t>產品包裝資訊</a:t>
            </a:r>
          </a:p>
        </p:txBody>
      </p:sp>
      <p:sp>
        <p:nvSpPr>
          <p:cNvPr id="4" name="投影片編號版面配置區 3"/>
          <p:cNvSpPr>
            <a:spLocks noGrp="1"/>
          </p:cNvSpPr>
          <p:nvPr>
            <p:ph type="sldNum" sz="quarter" idx="12"/>
          </p:nvPr>
        </p:nvSpPr>
        <p:spPr/>
        <p:txBody>
          <a:bodyPr/>
          <a:lstStyle/>
          <a:p>
            <a:fld id="{BEA64F01-6BF9-4724-9E65-A9C22E74F4F9}" type="slidenum">
              <a:rPr lang="zh-TW" altLang="en-US" smtClean="0"/>
              <a:pPr/>
              <a:t>36</a:t>
            </a:fld>
            <a:endParaRPr lang="zh-TW" altLang="en-US"/>
          </a:p>
        </p:txBody>
      </p:sp>
      <p:pic>
        <p:nvPicPr>
          <p:cNvPr id="3074" name="Picture 2" descr="C:\Users\507\Pictures\2016_農企業菁英班_brand and information behavior pictures\P_20160726_190157.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679509" y="2462210"/>
            <a:ext cx="3864430" cy="2173742"/>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3075" name="Picture 3" descr="C:\Users\507\Pictures\2016_農企業菁英班_brand and information behavior pictures\P_20160726_190308.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47640" y="4536403"/>
            <a:ext cx="1528167" cy="85959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3076" name="Picture 4" descr="C:\Users\507\Pictures\2016_農企業菁英班_brand and information behavior pictures\P_20160726_190322.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902757" y="1705310"/>
            <a:ext cx="1528167" cy="85959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3077" name="Picture 5" descr="C:\Users\507\Pictures\2016_農企業菁英班_brand and information behavior pictures\P_20160726_190337.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115616" y="2924944"/>
            <a:ext cx="1707098" cy="960243"/>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3078" name="Picture 6" descr="C:\Users\507\Pictures\2016_農企業菁英班_brand and information behavior pictures\P_20160726_190315.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444208" y="3185973"/>
            <a:ext cx="1656184" cy="931603"/>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3079" name="Picture 7" descr="C:\Users\507\Pictures\2016_農企業菁英班_brand and information behavior pictures\P_20160726_190134.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084168" y="4371150"/>
            <a:ext cx="2736304" cy="1539171"/>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descr="C:\Users\507\Pictures\花蓮無毒農業\DSC01339.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955212" y="4371150"/>
            <a:ext cx="2088232" cy="156617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9139154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524720" y="836712"/>
            <a:ext cx="8229600" cy="1143000"/>
          </a:xfrm>
        </p:spPr>
        <p:txBody>
          <a:bodyPr>
            <a:normAutofit/>
          </a:bodyPr>
          <a:lstStyle/>
          <a:p>
            <a:r>
              <a:rPr lang="en-US" altLang="zh-TW" sz="4000" dirty="0" smtClean="0"/>
              <a:t>Yes? No?</a:t>
            </a:r>
            <a:r>
              <a:rPr lang="zh-TW" altLang="en-US" sz="4000" dirty="0" smtClean="0"/>
              <a:t>  嗯嗯</a:t>
            </a:r>
            <a:r>
              <a:rPr lang="en-US" altLang="zh-TW" sz="4000" dirty="0" smtClean="0"/>
              <a:t>….?</a:t>
            </a:r>
            <a:endParaRPr lang="zh-TW" altLang="en-US" sz="4000" dirty="0"/>
          </a:p>
        </p:txBody>
      </p:sp>
      <p:sp>
        <p:nvSpPr>
          <p:cNvPr id="4" name="投影片編號版面配置區 3"/>
          <p:cNvSpPr>
            <a:spLocks noGrp="1"/>
          </p:cNvSpPr>
          <p:nvPr>
            <p:ph type="sldNum" sz="quarter" idx="12"/>
          </p:nvPr>
        </p:nvSpPr>
        <p:spPr/>
        <p:txBody>
          <a:bodyPr/>
          <a:lstStyle/>
          <a:p>
            <a:fld id="{BEA64F01-6BF9-4724-9E65-A9C22E74F4F9}" type="slidenum">
              <a:rPr lang="zh-TW" altLang="en-US" smtClean="0"/>
              <a:pPr/>
              <a:t>37</a:t>
            </a:fld>
            <a:endParaRPr lang="zh-TW" altLang="en-US"/>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75656" y="2204864"/>
            <a:ext cx="6327728" cy="35529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568573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BEA64F01-6BF9-4724-9E65-A9C22E74F4F9}" type="slidenum">
              <a:rPr lang="zh-TW" altLang="en-US" smtClean="0"/>
              <a:pPr/>
              <a:t>38</a:t>
            </a:fld>
            <a:endParaRPr lang="zh-TW" altLang="en-US"/>
          </a:p>
        </p:txBody>
      </p:sp>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90328" y="980728"/>
            <a:ext cx="6383337" cy="4889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8185758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p:cNvPicPr>
            <a:picLocks noGrp="1" noChangeAspect="1"/>
          </p:cNvPicPr>
          <p:nvPr>
            <p:ph sz="quarter" idx="1"/>
          </p:nvPr>
        </p:nvPicPr>
        <p:blipFill>
          <a:blip r:embed="rId2" cstate="print"/>
          <a:stretch>
            <a:fillRect/>
          </a:stretch>
        </p:blipFill>
        <p:spPr>
          <a:xfrm>
            <a:off x="1619672" y="1196752"/>
            <a:ext cx="5994400" cy="4495800"/>
          </a:xfrm>
          <a:effectLst>
            <a:outerShdw blurRad="190500" algn="tl" rotWithShape="0">
              <a:srgbClr val="000000">
                <a:alpha val="70000"/>
              </a:srgbClr>
            </a:outerShdw>
          </a:effectLst>
        </p:spPr>
      </p:pic>
      <p:sp>
        <p:nvSpPr>
          <p:cNvPr id="4" name="投影片編號版面配置區 3"/>
          <p:cNvSpPr>
            <a:spLocks noGrp="1"/>
          </p:cNvSpPr>
          <p:nvPr>
            <p:ph type="sldNum" sz="quarter" idx="12"/>
          </p:nvPr>
        </p:nvSpPr>
        <p:spPr/>
        <p:txBody>
          <a:bodyPr>
            <a:normAutofit/>
          </a:bodyPr>
          <a:lstStyle/>
          <a:p>
            <a:pPr>
              <a:defRPr/>
            </a:pPr>
            <a:fld id="{32155515-3082-4C5F-825B-B95DA4A95656}" type="slidenum">
              <a:rPr lang="en-US" altLang="zh-TW" smtClean="0"/>
              <a:pPr>
                <a:defRPr/>
              </a:pPr>
              <a:t>39</a:t>
            </a:fld>
            <a:endParaRPr lang="en-US" altLang="zh-TW"/>
          </a:p>
        </p:txBody>
      </p:sp>
    </p:spTree>
    <p:extLst>
      <p:ext uri="{BB962C8B-B14F-4D97-AF65-F5344CB8AC3E}">
        <p14:creationId xmlns="" xmlns:p14="http://schemas.microsoft.com/office/powerpoint/2010/main" val="41739532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BEA64F01-6BF9-4724-9E65-A9C22E74F4F9}" type="slidenum">
              <a:rPr lang="zh-TW" altLang="en-US" smtClean="0"/>
              <a:pPr/>
              <a:t>4</a:t>
            </a:fld>
            <a:endParaRPr lang="zh-TW" altLang="en-US"/>
          </a:p>
        </p:txBody>
      </p:sp>
      <p:sp>
        <p:nvSpPr>
          <p:cNvPr id="5" name="Rectangle 2"/>
          <p:cNvSpPr>
            <a:spLocks noGrp="1" noChangeArrowheads="1"/>
          </p:cNvSpPr>
          <p:nvPr>
            <p:ph type="title"/>
          </p:nvPr>
        </p:nvSpPr>
        <p:spPr>
          <a:xfrm>
            <a:off x="457200" y="274638"/>
            <a:ext cx="8229600" cy="1143000"/>
          </a:xfrm>
        </p:spPr>
        <p:txBody>
          <a:bodyPr/>
          <a:lstStyle/>
          <a:p>
            <a:pPr eaLnBrk="1" hangingPunct="1">
              <a:defRPr/>
            </a:pPr>
            <a:r>
              <a:rPr lang="zh-TW" altLang="en-US" sz="4000" b="1" dirty="0" smtClean="0">
                <a:latin typeface="標楷體" pitchFamily="65" charset="-120"/>
                <a:ea typeface="標楷體" pitchFamily="65" charset="-120"/>
              </a:rPr>
              <a:t>學習目標</a:t>
            </a:r>
            <a:endParaRPr lang="en-US" altLang="zh-TW" b="1" dirty="0" smtClean="0">
              <a:latin typeface="標楷體" pitchFamily="65" charset="-120"/>
              <a:ea typeface="標楷體" pitchFamily="65" charset="-120"/>
            </a:endParaRPr>
          </a:p>
        </p:txBody>
      </p:sp>
      <p:sp>
        <p:nvSpPr>
          <p:cNvPr id="6" name="Rectangle 3"/>
          <p:cNvSpPr txBox="1">
            <a:spLocks noChangeArrowheads="1"/>
          </p:cNvSpPr>
          <p:nvPr/>
        </p:nvSpPr>
        <p:spPr>
          <a:xfrm>
            <a:off x="457200" y="1600200"/>
            <a:ext cx="7499176" cy="4525963"/>
          </a:xfrm>
          <a:prstGeom prst="rect">
            <a:avLst/>
          </a:prstGeom>
        </p:spPr>
        <p:txBody>
          <a:bodyPr vert="horz" lIns="91440" tIns="45720" rIns="91440" bIns="45720" rtlCol="0">
            <a:normAutofit/>
          </a:bodyPr>
          <a:lstStyle/>
          <a:p>
            <a:pPr>
              <a:spcBef>
                <a:spcPct val="20000"/>
              </a:spcBef>
              <a:defRPr/>
            </a:pPr>
            <a:r>
              <a:rPr lang="zh-TW" altLang="en-US" sz="2800" dirty="0">
                <a:latin typeface="標楷體" pitchFamily="65" charset="-120"/>
                <a:ea typeface="標楷體" pitchFamily="65" charset="-120"/>
              </a:rPr>
              <a:t>學習本課程後，學員預計可達成以下學習目標</a:t>
            </a:r>
            <a:r>
              <a:rPr lang="en-US" altLang="zh-TW" sz="2800" dirty="0">
                <a:latin typeface="標楷體" pitchFamily="65" charset="-120"/>
                <a:ea typeface="標楷體" pitchFamily="65" charset="-120"/>
              </a:rPr>
              <a:t>:</a:t>
            </a:r>
          </a:p>
          <a:p>
            <a:pPr marL="342900" indent="-342900">
              <a:spcBef>
                <a:spcPct val="20000"/>
              </a:spcBef>
              <a:buFont typeface="Arial" pitchFamily="34" charset="0"/>
              <a:buChar char="•"/>
              <a:defRPr/>
            </a:pPr>
            <a:r>
              <a:rPr lang="zh-TW" altLang="en-US" sz="2400" dirty="0">
                <a:latin typeface="標楷體" pitchFamily="65" charset="-120"/>
                <a:ea typeface="標楷體" pitchFamily="65" charset="-120"/>
              </a:rPr>
              <a:t>認識</a:t>
            </a:r>
            <a:r>
              <a:rPr lang="zh-TW" altLang="en-US" sz="2400" dirty="0" smtClean="0">
                <a:latin typeface="標楷體" pitchFamily="65" charset="-120"/>
                <a:ea typeface="標楷體" pitchFamily="65" charset="-120"/>
              </a:rPr>
              <a:t>農產品</a:t>
            </a:r>
            <a:r>
              <a:rPr lang="zh-TW" altLang="en-US" sz="2400" dirty="0">
                <a:latin typeface="標楷體" pitchFamily="65" charset="-120"/>
                <a:ea typeface="標楷體" pitchFamily="65" charset="-120"/>
              </a:rPr>
              <a:t>消費決策歷程。</a:t>
            </a:r>
            <a:endParaRPr lang="en-US" altLang="zh-TW" sz="2400" dirty="0" smtClean="0">
              <a:latin typeface="標楷體" pitchFamily="65" charset="-120"/>
              <a:ea typeface="標楷體" pitchFamily="65" charset="-120"/>
            </a:endParaRPr>
          </a:p>
          <a:p>
            <a:pPr marL="342900" indent="-342900">
              <a:spcBef>
                <a:spcPct val="20000"/>
              </a:spcBef>
              <a:buFont typeface="Arial" pitchFamily="34" charset="0"/>
              <a:buChar char="•"/>
              <a:defRPr/>
            </a:pPr>
            <a:r>
              <a:rPr lang="zh-TW" altLang="en-US" sz="2400" dirty="0" smtClean="0">
                <a:latin typeface="標楷體" pitchFamily="65" charset="-120"/>
                <a:ea typeface="標楷體" pitchFamily="65" charset="-120"/>
              </a:rPr>
              <a:t>認識</a:t>
            </a:r>
            <a:r>
              <a:rPr lang="zh-TW" altLang="en-US" sz="2400" dirty="0">
                <a:latin typeface="標楷體" pitchFamily="65" charset="-120"/>
                <a:ea typeface="標楷體" pitchFamily="65" charset="-120"/>
              </a:rPr>
              <a:t>消費決策歷程中，各決策階段影響消費者決策結果的要素。</a:t>
            </a:r>
            <a:endParaRPr lang="en-US" altLang="zh-TW" sz="2400" dirty="0">
              <a:latin typeface="標楷體" pitchFamily="65" charset="-120"/>
              <a:ea typeface="標楷體" pitchFamily="65" charset="-120"/>
            </a:endParaRPr>
          </a:p>
          <a:p>
            <a:pPr marL="342900" indent="-342900">
              <a:spcBef>
                <a:spcPct val="20000"/>
              </a:spcBef>
              <a:buFont typeface="Arial" pitchFamily="34" charset="0"/>
              <a:buChar char="•"/>
              <a:defRPr/>
            </a:pPr>
            <a:r>
              <a:rPr lang="zh-TW" altLang="en-US" sz="2400" dirty="0">
                <a:latin typeface="標楷體" pitchFamily="65" charset="-120"/>
                <a:ea typeface="標楷體" pitchFamily="65" charset="-120"/>
              </a:rPr>
              <a:t>發展可影響消費者決策結果之行銷策略。</a:t>
            </a:r>
            <a:endParaRPr lang="en-US" altLang="zh-TW" sz="2400" dirty="0">
              <a:latin typeface="標楷體" pitchFamily="65" charset="-120"/>
              <a:ea typeface="標楷體" pitchFamily="65" charset="-120"/>
            </a:endParaRPr>
          </a:p>
          <a:p>
            <a:pPr marL="342900" indent="-342900">
              <a:spcBef>
                <a:spcPct val="20000"/>
              </a:spcBef>
              <a:buFont typeface="Arial" pitchFamily="34" charset="0"/>
              <a:buChar char="•"/>
              <a:defRPr/>
            </a:pPr>
            <a:r>
              <a:rPr lang="zh-TW" altLang="en-US" sz="2400" dirty="0">
                <a:latin typeface="標楷體" pitchFamily="65" charset="-120"/>
                <a:ea typeface="標楷體" pitchFamily="65" charset="-120"/>
              </a:rPr>
              <a:t>提升顧客滿意度與忠誠度。</a:t>
            </a:r>
            <a:endParaRPr lang="en-US" altLang="zh-TW" sz="2400" dirty="0">
              <a:latin typeface="標楷體" pitchFamily="65" charset="-120"/>
              <a:ea typeface="標楷體" pitchFamily="65" charset="-120"/>
            </a:endParaRPr>
          </a:p>
          <a:p>
            <a:pPr marL="342900" lvl="0" indent="-342900">
              <a:spcBef>
                <a:spcPct val="20000"/>
              </a:spcBef>
              <a:buFont typeface="Arial" pitchFamily="34" charset="0"/>
              <a:buChar char="•"/>
              <a:defRPr/>
            </a:pPr>
            <a:endParaRPr kumimoji="0" lang="en-US" altLang="zh-TW" sz="32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normAutofit/>
          </a:bodyPr>
          <a:lstStyle/>
          <a:p>
            <a:pPr>
              <a:defRPr/>
            </a:pPr>
            <a:fld id="{EBAB3318-30BD-4721-82A7-6B635229479D}" type="slidenum">
              <a:rPr lang="en-US" altLang="zh-TW" smtClean="0"/>
              <a:pPr>
                <a:defRPr/>
              </a:pPr>
              <a:t>40</a:t>
            </a:fld>
            <a:endParaRPr lang="en-US" altLang="zh-TW"/>
          </a:p>
        </p:txBody>
      </p:sp>
      <p:pic>
        <p:nvPicPr>
          <p:cNvPr id="40963" name="內容版面配置區 4"/>
          <p:cNvPicPr>
            <a:picLocks noGrp="1" noChangeAspect="1"/>
          </p:cNvPicPr>
          <p:nvPr>
            <p:ph sz="quarter" idx="4294967295"/>
          </p:nvPr>
        </p:nvPicPr>
        <p:blipFill>
          <a:blip r:embed="rId2" cstate="print">
            <a:extLst>
              <a:ext uri="{28A0092B-C50C-407E-A947-70E740481C1C}">
                <a14:useLocalDpi xmlns="" xmlns:a14="http://schemas.microsoft.com/office/drawing/2010/main" val="0"/>
              </a:ext>
            </a:extLst>
          </a:blip>
          <a:srcRect/>
          <a:stretch>
            <a:fillRect/>
          </a:stretch>
        </p:blipFill>
        <p:spPr>
          <a:xfrm>
            <a:off x="1619672" y="1052736"/>
            <a:ext cx="5994400" cy="4495800"/>
          </a:xfrm>
        </p:spPr>
      </p:pic>
    </p:spTree>
    <p:extLst>
      <p:ext uri="{BB962C8B-B14F-4D97-AF65-F5344CB8AC3E}">
        <p14:creationId xmlns="" xmlns:p14="http://schemas.microsoft.com/office/powerpoint/2010/main" val="1256070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標題 4"/>
          <p:cNvSpPr>
            <a:spLocks noGrp="1"/>
          </p:cNvSpPr>
          <p:nvPr>
            <p:ph type="title"/>
          </p:nvPr>
        </p:nvSpPr>
        <p:spPr/>
        <p:txBody>
          <a:bodyPr/>
          <a:lstStyle/>
          <a:p>
            <a:endParaRPr lang="zh-TW" altLang="en-US" smtClean="0"/>
          </a:p>
        </p:txBody>
      </p:sp>
      <p:pic>
        <p:nvPicPr>
          <p:cNvPr id="8" name="內容版面配置區 7"/>
          <p:cNvPicPr>
            <a:picLocks noGrp="1" noChangeAspect="1"/>
          </p:cNvPicPr>
          <p:nvPr>
            <p:ph sz="quarter" idx="1"/>
          </p:nvPr>
        </p:nvPicPr>
        <p:blipFill>
          <a:blip r:embed="rId2" cstate="print">
            <a:extLst>
              <a:ext uri="{28A0092B-C50C-407E-A947-70E740481C1C}">
                <a14:useLocalDpi xmlns="" xmlns:a14="http://schemas.microsoft.com/office/drawing/2010/main" val="0"/>
              </a:ext>
            </a:extLst>
          </a:blip>
          <a:stretch>
            <a:fillRect/>
          </a:stretch>
        </p:blipFill>
        <p:spPr>
          <a:xfrm>
            <a:off x="609600" y="2417763"/>
            <a:ext cx="3886200" cy="2914650"/>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9" name="內容版面配置區 8"/>
          <p:cNvPicPr>
            <a:picLocks noGrp="1" noChangeAspect="1"/>
          </p:cNvPicPr>
          <p:nvPr>
            <p:ph sz="quarter" idx="2"/>
          </p:nvPr>
        </p:nvPicPr>
        <p:blipFill>
          <a:blip r:embed="rId3" cstate="print">
            <a:extLst>
              <a:ext uri="{28A0092B-C50C-407E-A947-70E740481C1C}">
                <a14:useLocalDpi xmlns="" xmlns:a14="http://schemas.microsoft.com/office/drawing/2010/main" val="0"/>
              </a:ext>
            </a:extLst>
          </a:blip>
          <a:stretch>
            <a:fillRect/>
          </a:stretch>
        </p:blipFill>
        <p:spPr>
          <a:xfrm>
            <a:off x="4845050" y="2417763"/>
            <a:ext cx="3886200" cy="2914650"/>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4" name="投影片編號版面配置區 3"/>
          <p:cNvSpPr>
            <a:spLocks noGrp="1"/>
          </p:cNvSpPr>
          <p:nvPr>
            <p:ph type="sldNum" sz="quarter" idx="11"/>
          </p:nvPr>
        </p:nvSpPr>
        <p:spPr/>
        <p:txBody>
          <a:bodyPr>
            <a:normAutofit/>
          </a:bodyPr>
          <a:lstStyle/>
          <a:p>
            <a:pPr>
              <a:defRPr/>
            </a:pPr>
            <a:fld id="{3A435942-9342-4AF7-8242-A725D2A9D4BE}" type="slidenum">
              <a:rPr lang="en-US" altLang="zh-TW" smtClean="0"/>
              <a:pPr>
                <a:defRPr/>
              </a:pPr>
              <a:t>41</a:t>
            </a:fld>
            <a:endParaRPr lang="en-US" altLang="zh-TW"/>
          </a:p>
        </p:txBody>
      </p:sp>
    </p:spTree>
    <p:extLst>
      <p:ext uri="{BB962C8B-B14F-4D97-AF65-F5344CB8AC3E}">
        <p14:creationId xmlns="" xmlns:p14="http://schemas.microsoft.com/office/powerpoint/2010/main" val="14663759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內容版面配置區 7"/>
          <p:cNvPicPr>
            <a:picLocks noGrp="1" noChangeAspect="1"/>
          </p:cNvPicPr>
          <p:nvPr>
            <p:ph sz="quarter" idx="1"/>
          </p:nvPr>
        </p:nvPicPr>
        <p:blipFill>
          <a:blip r:embed="rId2" cstate="print"/>
          <a:stretch>
            <a:fillRect/>
          </a:stretch>
        </p:blipFill>
        <p:spPr>
          <a:xfrm>
            <a:off x="1547664" y="1124744"/>
            <a:ext cx="5994400" cy="4495800"/>
          </a:xfrm>
          <a:effectLst>
            <a:outerShdw blurRad="292100" dist="139700" dir="2700000" algn="tl" rotWithShape="0">
              <a:srgbClr val="333333">
                <a:alpha val="65000"/>
              </a:srgbClr>
            </a:outerShdw>
          </a:effectLst>
        </p:spPr>
      </p:pic>
      <p:sp>
        <p:nvSpPr>
          <p:cNvPr id="5" name="投影片編號版面配置區 4"/>
          <p:cNvSpPr>
            <a:spLocks noGrp="1"/>
          </p:cNvSpPr>
          <p:nvPr>
            <p:ph type="sldNum" sz="quarter" idx="12"/>
          </p:nvPr>
        </p:nvSpPr>
        <p:spPr/>
        <p:txBody>
          <a:bodyPr>
            <a:normAutofit/>
          </a:bodyPr>
          <a:lstStyle/>
          <a:p>
            <a:pPr>
              <a:defRPr/>
            </a:pPr>
            <a:fld id="{031AE387-C2E8-49E9-A914-D0635D771578}" type="slidenum">
              <a:rPr lang="en-US" altLang="zh-TW" smtClean="0"/>
              <a:pPr>
                <a:defRPr/>
              </a:pPr>
              <a:t>42</a:t>
            </a:fld>
            <a:endParaRPr lang="en-US" altLang="zh-TW"/>
          </a:p>
        </p:txBody>
      </p:sp>
    </p:spTree>
    <p:extLst>
      <p:ext uri="{BB962C8B-B14F-4D97-AF65-F5344CB8AC3E}">
        <p14:creationId xmlns="" xmlns:p14="http://schemas.microsoft.com/office/powerpoint/2010/main" val="40538134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標題 1"/>
          <p:cNvSpPr>
            <a:spLocks noGrp="1"/>
          </p:cNvSpPr>
          <p:nvPr>
            <p:ph type="title"/>
          </p:nvPr>
        </p:nvSpPr>
        <p:spPr>
          <a:xfrm>
            <a:off x="683568" y="4734272"/>
            <a:ext cx="8229600" cy="1143000"/>
          </a:xfrm>
        </p:spPr>
        <p:txBody>
          <a:bodyPr/>
          <a:lstStyle/>
          <a:p>
            <a:r>
              <a:rPr lang="en-US" altLang="zh-TW" sz="2800" i="1" dirty="0" smtClean="0">
                <a:latin typeface="GungsuhChe" pitchFamily="49" charset="-127"/>
                <a:ea typeface="GungsuhChe" pitchFamily="49" charset="-127"/>
              </a:rPr>
              <a:t>What more can you give to your customers?</a:t>
            </a:r>
            <a:endParaRPr lang="zh-TW" altLang="en-US" sz="2800" i="1" dirty="0" smtClean="0">
              <a:latin typeface="GungsuhChe" pitchFamily="49" charset="-127"/>
              <a:ea typeface="GungsuhChe" pitchFamily="49" charset="-127"/>
            </a:endParaRPr>
          </a:p>
        </p:txBody>
      </p:sp>
      <p:sp>
        <p:nvSpPr>
          <p:cNvPr id="5" name="投影片編號版面配置區 4"/>
          <p:cNvSpPr>
            <a:spLocks noGrp="1"/>
          </p:cNvSpPr>
          <p:nvPr>
            <p:ph type="sldNum" sz="quarter" idx="12"/>
          </p:nvPr>
        </p:nvSpPr>
        <p:spPr/>
        <p:txBody>
          <a:bodyPr>
            <a:normAutofit/>
          </a:bodyPr>
          <a:lstStyle/>
          <a:p>
            <a:pPr>
              <a:defRPr/>
            </a:pPr>
            <a:fld id="{AA141719-1E4B-47C0-9496-653577741E35}" type="slidenum">
              <a:rPr lang="en-US" altLang="zh-TW" smtClean="0"/>
              <a:pPr>
                <a:defRPr/>
              </a:pPr>
              <a:t>43</a:t>
            </a:fld>
            <a:endParaRPr lang="en-US" altLang="zh-TW"/>
          </a:p>
        </p:txBody>
      </p:sp>
      <p:pic>
        <p:nvPicPr>
          <p:cNvPr id="6" name="內容版面配置區 5"/>
          <p:cNvPicPr>
            <a:picLocks noGrp="1" noChangeAspect="1"/>
          </p:cNvPicPr>
          <p:nvPr>
            <p:ph sz="quarter" idx="4294967295"/>
          </p:nvPr>
        </p:nvPicPr>
        <p:blipFill>
          <a:blip r:embed="rId2" cstate="print"/>
          <a:stretch>
            <a:fillRect/>
          </a:stretch>
        </p:blipFill>
        <p:spPr>
          <a:xfrm>
            <a:off x="467544" y="1700808"/>
            <a:ext cx="3886200" cy="2914650"/>
          </a:xfrm>
          <a:effectLst>
            <a:outerShdw blurRad="190500" algn="tl" rotWithShape="0">
              <a:srgbClr val="000000">
                <a:alpha val="70000"/>
              </a:srgbClr>
            </a:outerShdw>
          </a:effectLst>
        </p:spPr>
      </p:pic>
      <p:pic>
        <p:nvPicPr>
          <p:cNvPr id="7" name="內容版面配置區 6"/>
          <p:cNvPicPr>
            <a:picLocks noGrp="1" noChangeAspect="1"/>
          </p:cNvPicPr>
          <p:nvPr>
            <p:ph sz="quarter" idx="4294967295"/>
          </p:nvPr>
        </p:nvPicPr>
        <p:blipFill>
          <a:blip r:embed="rId3" cstate="print"/>
          <a:stretch>
            <a:fillRect/>
          </a:stretch>
        </p:blipFill>
        <p:spPr>
          <a:xfrm>
            <a:off x="4791648" y="1844824"/>
            <a:ext cx="3886200" cy="2638425"/>
          </a:xfrm>
          <a:effectLst>
            <a:outerShdw blurRad="190500" algn="tl" rotWithShape="0">
              <a:srgbClr val="000000">
                <a:alpha val="70000"/>
              </a:srgbClr>
            </a:outerShdw>
          </a:effectLst>
        </p:spPr>
      </p:pic>
      <p:sp>
        <p:nvSpPr>
          <p:cNvPr id="44038" name="文字方塊 1"/>
          <p:cNvSpPr txBox="1">
            <a:spLocks noChangeArrowheads="1"/>
          </p:cNvSpPr>
          <p:nvPr/>
        </p:nvSpPr>
        <p:spPr bwMode="auto">
          <a:xfrm>
            <a:off x="6012160" y="5877272"/>
            <a:ext cx="26590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r>
              <a:rPr lang="en-US" altLang="zh-TW" sz="1800" dirty="0">
                <a:latin typeface="Arial" charset="0"/>
                <a:ea typeface="新細明體" pitchFamily="18" charset="-120"/>
              </a:rPr>
              <a:t>(source: yahoo pictures)</a:t>
            </a:r>
            <a:endParaRPr lang="zh-TW" altLang="en-US" sz="1800" dirty="0">
              <a:latin typeface="Arial" charset="0"/>
              <a:ea typeface="新細明體" pitchFamily="18" charset="-120"/>
            </a:endParaRPr>
          </a:p>
        </p:txBody>
      </p:sp>
    </p:spTree>
    <p:extLst>
      <p:ext uri="{BB962C8B-B14F-4D97-AF65-F5344CB8AC3E}">
        <p14:creationId xmlns="" xmlns:p14="http://schemas.microsoft.com/office/powerpoint/2010/main" val="40552687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23528" y="260648"/>
            <a:ext cx="8229600" cy="1143000"/>
          </a:xfrm>
        </p:spPr>
        <p:txBody>
          <a:bodyPr>
            <a:normAutofit/>
          </a:bodyPr>
          <a:lstStyle/>
          <a:p>
            <a:pPr eaLnBrk="1" hangingPunct="1"/>
            <a:r>
              <a:rPr lang="en-US" altLang="zh-TW" sz="4000" b="1" dirty="0" smtClean="0">
                <a:latin typeface="標楷體" panose="03000509000000000000" pitchFamily="65" charset="-120"/>
                <a:ea typeface="標楷體" panose="03000509000000000000" pitchFamily="65" charset="-120"/>
              </a:rPr>
              <a:t>3.4</a:t>
            </a:r>
            <a:r>
              <a:rPr lang="zh-TW" altLang="en-US" sz="4000" b="1" dirty="0" smtClean="0">
                <a:latin typeface="標楷體" panose="03000509000000000000" pitchFamily="65" charset="-120"/>
                <a:ea typeface="標楷體" panose="03000509000000000000" pitchFamily="65" charset="-120"/>
              </a:rPr>
              <a:t> 農產品的陳列美學</a:t>
            </a:r>
            <a:endParaRPr lang="en-US" altLang="zh-TW" sz="4000" b="1" dirty="0" smtClean="0">
              <a:latin typeface="標楷體" panose="03000509000000000000" pitchFamily="65" charset="-120"/>
              <a:ea typeface="標楷體" panose="03000509000000000000" pitchFamily="65" charset="-120"/>
            </a:endParaRPr>
          </a:p>
        </p:txBody>
      </p:sp>
      <p:sp>
        <p:nvSpPr>
          <p:cNvPr id="258052" name="_s1034"/>
          <p:cNvSpPr>
            <a:spLocks noChangeArrowheads="1"/>
          </p:cNvSpPr>
          <p:nvPr/>
        </p:nvSpPr>
        <p:spPr bwMode="auto">
          <a:xfrm>
            <a:off x="3633881" y="2276871"/>
            <a:ext cx="1928719" cy="1822363"/>
          </a:xfrm>
          <a:prstGeom prst="ellipse">
            <a:avLst/>
          </a:prstGeom>
          <a:gradFill rotWithShape="1">
            <a:gsLst>
              <a:gs pos="0">
                <a:srgbClr val="FFF5C9"/>
              </a:gs>
              <a:gs pos="100000">
                <a:srgbClr val="FFDE53"/>
              </a:gs>
            </a:gsLst>
            <a:path path="shape">
              <a:fillToRect l="50000" t="50000" r="50000" b="50000"/>
            </a:path>
          </a:gradFill>
          <a:ln w="12700">
            <a:solidFill>
              <a:schemeClr val="tx2"/>
            </a:solidFill>
            <a:round/>
            <a:headEnd/>
            <a:tailEnd/>
          </a:ln>
        </p:spPr>
        <p:txBody>
          <a:bodyPr wrap="none" lIns="0" tIns="0" rIns="0" bIns="0"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hangingPunct="1">
              <a:spcBef>
                <a:spcPct val="0"/>
              </a:spcBef>
              <a:buFontTx/>
              <a:buNone/>
            </a:pPr>
            <a:r>
              <a:rPr lang="zh-TW" altLang="en-US" sz="2400" dirty="0" smtClean="0">
                <a:solidFill>
                  <a:schemeClr val="tx1"/>
                </a:solidFill>
                <a:latin typeface="Arial" charset="0"/>
                <a:ea typeface="新細明體" pitchFamily="18" charset="-120"/>
              </a:rPr>
              <a:t>感官的愉悅</a:t>
            </a:r>
            <a:endParaRPr lang="en-US" altLang="zh-TW" sz="2400" dirty="0">
              <a:solidFill>
                <a:schemeClr val="tx1"/>
              </a:solidFill>
              <a:latin typeface="Arial" charset="0"/>
              <a:ea typeface="新細明體" pitchFamily="18" charset="-120"/>
            </a:endParaRPr>
          </a:p>
        </p:txBody>
      </p:sp>
      <p:grpSp>
        <p:nvGrpSpPr>
          <p:cNvPr id="258053" name="Group 5"/>
          <p:cNvGrpSpPr>
            <a:grpSpLocks/>
          </p:cNvGrpSpPr>
          <p:nvPr/>
        </p:nvGrpSpPr>
        <p:grpSpPr bwMode="auto">
          <a:xfrm>
            <a:off x="1570936" y="1932283"/>
            <a:ext cx="2172936" cy="1071563"/>
            <a:chOff x="722" y="1295"/>
            <a:chExt cx="1656" cy="675"/>
          </a:xfrm>
        </p:grpSpPr>
        <p:sp>
          <p:nvSpPr>
            <p:cNvPr id="29713" name="_s1033"/>
            <p:cNvSpPr>
              <a:spLocks noChangeArrowheads="1"/>
            </p:cNvSpPr>
            <p:nvPr/>
          </p:nvSpPr>
          <p:spPr bwMode="auto">
            <a:xfrm>
              <a:off x="722" y="1295"/>
              <a:ext cx="1435" cy="675"/>
            </a:xfrm>
            <a:prstGeom prst="ellipse">
              <a:avLst/>
            </a:prstGeom>
            <a:gradFill rotWithShape="1">
              <a:gsLst>
                <a:gs pos="0">
                  <a:srgbClr val="FFF5C9"/>
                </a:gs>
                <a:gs pos="100000">
                  <a:srgbClr val="9AE8E6"/>
                </a:gs>
              </a:gsLst>
              <a:path path="shape">
                <a:fillToRect l="50000" t="50000" r="50000" b="50000"/>
              </a:path>
            </a:gradFill>
            <a:ln w="12700">
              <a:solidFill>
                <a:schemeClr val="tx2"/>
              </a:solidFill>
              <a:round/>
              <a:headEnd/>
              <a:tailEnd/>
            </a:ln>
          </p:spPr>
          <p:txBody>
            <a:bodyPr wrap="none" lIns="0" tIns="0" rIns="0" bIns="0"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hangingPunct="1">
                <a:spcBef>
                  <a:spcPct val="0"/>
                </a:spcBef>
                <a:buFontTx/>
                <a:buNone/>
              </a:pPr>
              <a:r>
                <a:rPr lang="zh-TW" altLang="en-US" sz="2800" dirty="0">
                  <a:solidFill>
                    <a:schemeClr val="tx1"/>
                  </a:solidFill>
                  <a:latin typeface="Arial" charset="0"/>
                  <a:ea typeface="新細明體" pitchFamily="18" charset="-120"/>
                </a:rPr>
                <a:t>味覺</a:t>
              </a:r>
              <a:endParaRPr lang="en-US" altLang="zh-TW" sz="2800" dirty="0">
                <a:solidFill>
                  <a:schemeClr val="tx1"/>
                </a:solidFill>
                <a:latin typeface="Arial" charset="0"/>
                <a:ea typeface="新細明體" pitchFamily="18" charset="-120"/>
              </a:endParaRPr>
            </a:p>
          </p:txBody>
        </p:sp>
        <p:sp>
          <p:nvSpPr>
            <p:cNvPr id="29714" name="Line 7"/>
            <p:cNvSpPr>
              <a:spLocks noChangeShapeType="1"/>
            </p:cNvSpPr>
            <p:nvPr/>
          </p:nvSpPr>
          <p:spPr bwMode="auto">
            <a:xfrm>
              <a:off x="2192" y="1650"/>
              <a:ext cx="186" cy="72"/>
            </a:xfrm>
            <a:prstGeom prst="line">
              <a:avLst/>
            </a:prstGeom>
            <a:noFill/>
            <a:ln w="1270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grpSp>
        <p:nvGrpSpPr>
          <p:cNvPr id="258056" name="Group 8"/>
          <p:cNvGrpSpPr>
            <a:grpSpLocks/>
          </p:cNvGrpSpPr>
          <p:nvPr/>
        </p:nvGrpSpPr>
        <p:grpSpPr bwMode="auto">
          <a:xfrm>
            <a:off x="1547664" y="3482491"/>
            <a:ext cx="2262336" cy="1233488"/>
            <a:chOff x="480" y="2256"/>
            <a:chExt cx="1728" cy="777"/>
          </a:xfrm>
        </p:grpSpPr>
        <p:sp>
          <p:nvSpPr>
            <p:cNvPr id="29711" name="_s1031"/>
            <p:cNvSpPr>
              <a:spLocks noChangeArrowheads="1"/>
            </p:cNvSpPr>
            <p:nvPr/>
          </p:nvSpPr>
          <p:spPr bwMode="auto">
            <a:xfrm>
              <a:off x="480" y="2256"/>
              <a:ext cx="1507" cy="777"/>
            </a:xfrm>
            <a:prstGeom prst="ellipse">
              <a:avLst/>
            </a:prstGeom>
            <a:gradFill rotWithShape="1">
              <a:gsLst>
                <a:gs pos="0">
                  <a:srgbClr val="FFF5C9"/>
                </a:gs>
                <a:gs pos="100000">
                  <a:srgbClr val="9AE8E6"/>
                </a:gs>
              </a:gsLst>
              <a:path path="shape">
                <a:fillToRect l="50000" t="50000" r="50000" b="50000"/>
              </a:path>
            </a:gradFill>
            <a:ln w="12700">
              <a:solidFill>
                <a:schemeClr val="tx2"/>
              </a:solidFill>
              <a:round/>
              <a:headEnd/>
              <a:tailEnd/>
            </a:ln>
          </p:spPr>
          <p:txBody>
            <a:bodyPr wrap="none" lIns="0" tIns="0" rIns="0" bIns="0"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hangingPunct="1">
                <a:spcBef>
                  <a:spcPct val="0"/>
                </a:spcBef>
                <a:buFontTx/>
                <a:buNone/>
              </a:pPr>
              <a:r>
                <a:rPr lang="zh-TW" altLang="en-US" sz="2800" dirty="0" smtClean="0">
                  <a:solidFill>
                    <a:schemeClr val="tx1"/>
                  </a:solidFill>
                  <a:latin typeface="Arial" charset="0"/>
                  <a:ea typeface="新細明體" pitchFamily="18" charset="-120"/>
                </a:rPr>
                <a:t>嗅覺</a:t>
              </a:r>
              <a:endParaRPr lang="en-US" altLang="zh-TW" sz="2800" dirty="0">
                <a:solidFill>
                  <a:schemeClr val="tx1"/>
                </a:solidFill>
                <a:latin typeface="Arial" charset="0"/>
                <a:ea typeface="新細明體" pitchFamily="18" charset="-120"/>
              </a:endParaRPr>
            </a:p>
          </p:txBody>
        </p:sp>
        <p:sp>
          <p:nvSpPr>
            <p:cNvPr id="29712" name="Line 10"/>
            <p:cNvSpPr>
              <a:spLocks noChangeShapeType="1"/>
            </p:cNvSpPr>
            <p:nvPr/>
          </p:nvSpPr>
          <p:spPr bwMode="auto">
            <a:xfrm flipH="1">
              <a:off x="1920" y="2400"/>
              <a:ext cx="288" cy="96"/>
            </a:xfrm>
            <a:prstGeom prst="line">
              <a:avLst/>
            </a:prstGeom>
            <a:noFill/>
            <a:ln w="1270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grpSp>
        <p:nvGrpSpPr>
          <p:cNvPr id="258059" name="Group 11"/>
          <p:cNvGrpSpPr>
            <a:grpSpLocks/>
          </p:cNvGrpSpPr>
          <p:nvPr/>
        </p:nvGrpSpPr>
        <p:grpSpPr bwMode="auto">
          <a:xfrm>
            <a:off x="3529485" y="4110857"/>
            <a:ext cx="2218151" cy="1505658"/>
            <a:chOff x="2064" y="2688"/>
            <a:chExt cx="1550" cy="957"/>
          </a:xfrm>
        </p:grpSpPr>
        <p:sp>
          <p:nvSpPr>
            <p:cNvPr id="29709" name="_s1029"/>
            <p:cNvSpPr>
              <a:spLocks noChangeArrowheads="1"/>
            </p:cNvSpPr>
            <p:nvPr/>
          </p:nvSpPr>
          <p:spPr bwMode="auto">
            <a:xfrm>
              <a:off x="2064" y="2928"/>
              <a:ext cx="1550" cy="717"/>
            </a:xfrm>
            <a:prstGeom prst="ellipse">
              <a:avLst/>
            </a:prstGeom>
            <a:gradFill rotWithShape="1">
              <a:gsLst>
                <a:gs pos="0">
                  <a:srgbClr val="FFF5C9"/>
                </a:gs>
                <a:gs pos="100000">
                  <a:srgbClr val="9AE8E6"/>
                </a:gs>
              </a:gsLst>
              <a:path path="shape">
                <a:fillToRect l="50000" t="50000" r="50000" b="50000"/>
              </a:path>
            </a:gradFill>
            <a:ln w="12700">
              <a:solidFill>
                <a:schemeClr val="tx2"/>
              </a:solidFill>
              <a:round/>
              <a:headEnd/>
              <a:tailEnd/>
            </a:ln>
          </p:spPr>
          <p:txBody>
            <a:bodyPr wrap="none" lIns="0" tIns="0" rIns="0" bIns="0"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hangingPunct="1">
                <a:spcBef>
                  <a:spcPct val="0"/>
                </a:spcBef>
                <a:buFontTx/>
                <a:buNone/>
              </a:pPr>
              <a:r>
                <a:rPr lang="zh-TW" altLang="en-US" sz="2800" dirty="0" smtClean="0">
                  <a:solidFill>
                    <a:schemeClr val="tx1"/>
                  </a:solidFill>
                  <a:latin typeface="Arial" charset="0"/>
                  <a:ea typeface="新細明體" pitchFamily="18" charset="-120"/>
                </a:rPr>
                <a:t>視覺</a:t>
              </a:r>
              <a:endParaRPr lang="en-US" altLang="zh-TW" sz="2800" dirty="0">
                <a:solidFill>
                  <a:schemeClr val="tx1"/>
                </a:solidFill>
                <a:latin typeface="Arial" charset="0"/>
                <a:ea typeface="新細明體" pitchFamily="18" charset="-120"/>
              </a:endParaRPr>
            </a:p>
          </p:txBody>
        </p:sp>
        <p:sp>
          <p:nvSpPr>
            <p:cNvPr id="29710" name="Line 13"/>
            <p:cNvSpPr>
              <a:spLocks noChangeShapeType="1"/>
            </p:cNvSpPr>
            <p:nvPr/>
          </p:nvSpPr>
          <p:spPr bwMode="auto">
            <a:xfrm>
              <a:off x="2832" y="2688"/>
              <a:ext cx="0" cy="240"/>
            </a:xfrm>
            <a:prstGeom prst="line">
              <a:avLst/>
            </a:prstGeom>
            <a:noFill/>
            <a:ln w="1270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grpSp>
        <p:nvGrpSpPr>
          <p:cNvPr id="258062" name="Group 14"/>
          <p:cNvGrpSpPr>
            <a:grpSpLocks/>
          </p:cNvGrpSpPr>
          <p:nvPr/>
        </p:nvGrpSpPr>
        <p:grpSpPr bwMode="auto">
          <a:xfrm>
            <a:off x="5353050" y="3631715"/>
            <a:ext cx="2316163" cy="1047750"/>
            <a:chOff x="3372" y="2350"/>
            <a:chExt cx="1459" cy="660"/>
          </a:xfrm>
        </p:grpSpPr>
        <p:sp>
          <p:nvSpPr>
            <p:cNvPr id="29707" name="_s1031"/>
            <p:cNvSpPr>
              <a:spLocks noChangeArrowheads="1"/>
            </p:cNvSpPr>
            <p:nvPr/>
          </p:nvSpPr>
          <p:spPr bwMode="auto">
            <a:xfrm>
              <a:off x="3615" y="2350"/>
              <a:ext cx="1216" cy="660"/>
            </a:xfrm>
            <a:prstGeom prst="ellipse">
              <a:avLst/>
            </a:prstGeom>
            <a:gradFill rotWithShape="1">
              <a:gsLst>
                <a:gs pos="0">
                  <a:srgbClr val="FFF5C9"/>
                </a:gs>
                <a:gs pos="100000">
                  <a:srgbClr val="9AE8E6"/>
                </a:gs>
              </a:gsLst>
              <a:path path="shape">
                <a:fillToRect l="50000" t="50000" r="50000" b="50000"/>
              </a:path>
            </a:gradFill>
            <a:ln w="12700">
              <a:solidFill>
                <a:schemeClr val="tx2"/>
              </a:solidFill>
              <a:round/>
              <a:headEnd/>
              <a:tailEnd/>
            </a:ln>
          </p:spPr>
          <p:txBody>
            <a:bodyPr wrap="none" lIns="0" tIns="0" rIns="0" bIns="0"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hangingPunct="1">
                <a:spcBef>
                  <a:spcPct val="0"/>
                </a:spcBef>
                <a:buFontTx/>
                <a:buNone/>
              </a:pPr>
              <a:r>
                <a:rPr lang="zh-TW" altLang="en-US" sz="2800" dirty="0" smtClean="0">
                  <a:solidFill>
                    <a:schemeClr val="tx1"/>
                  </a:solidFill>
                  <a:latin typeface="Arial" charset="0"/>
                  <a:ea typeface="新細明體" pitchFamily="18" charset="-120"/>
                </a:rPr>
                <a:t>觸覺</a:t>
              </a:r>
              <a:endParaRPr lang="en-US" altLang="zh-TW" sz="2800" dirty="0">
                <a:solidFill>
                  <a:schemeClr val="tx1"/>
                </a:solidFill>
                <a:latin typeface="Arial" charset="0"/>
                <a:ea typeface="新細明體" pitchFamily="18" charset="-120"/>
              </a:endParaRPr>
            </a:p>
          </p:txBody>
        </p:sp>
        <p:sp>
          <p:nvSpPr>
            <p:cNvPr id="29708" name="Line 16"/>
            <p:cNvSpPr>
              <a:spLocks noChangeShapeType="1"/>
            </p:cNvSpPr>
            <p:nvPr/>
          </p:nvSpPr>
          <p:spPr bwMode="auto">
            <a:xfrm>
              <a:off x="3372" y="2430"/>
              <a:ext cx="288" cy="144"/>
            </a:xfrm>
            <a:prstGeom prst="line">
              <a:avLst/>
            </a:prstGeom>
            <a:noFill/>
            <a:ln w="1270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grpSp>
        <p:nvGrpSpPr>
          <p:cNvPr id="258065" name="Group 17"/>
          <p:cNvGrpSpPr>
            <a:grpSpLocks/>
          </p:cNvGrpSpPr>
          <p:nvPr/>
        </p:nvGrpSpPr>
        <p:grpSpPr bwMode="auto">
          <a:xfrm>
            <a:off x="5463464" y="1941279"/>
            <a:ext cx="2233687" cy="1151235"/>
            <a:chOff x="3461" y="1028"/>
            <a:chExt cx="1867" cy="778"/>
          </a:xfrm>
        </p:grpSpPr>
        <p:sp>
          <p:nvSpPr>
            <p:cNvPr id="29705" name="_s1033"/>
            <p:cNvSpPr>
              <a:spLocks noChangeArrowheads="1"/>
            </p:cNvSpPr>
            <p:nvPr/>
          </p:nvSpPr>
          <p:spPr bwMode="auto">
            <a:xfrm>
              <a:off x="3792" y="1028"/>
              <a:ext cx="1536" cy="778"/>
            </a:xfrm>
            <a:prstGeom prst="ellipse">
              <a:avLst/>
            </a:prstGeom>
            <a:gradFill rotWithShape="1">
              <a:gsLst>
                <a:gs pos="0">
                  <a:srgbClr val="FFF5C9"/>
                </a:gs>
                <a:gs pos="100000">
                  <a:srgbClr val="9AE8E6"/>
                </a:gs>
              </a:gsLst>
              <a:path path="shape">
                <a:fillToRect l="50000" t="50000" r="50000" b="50000"/>
              </a:path>
            </a:gradFill>
            <a:ln w="12700">
              <a:solidFill>
                <a:schemeClr val="tx2"/>
              </a:solidFill>
              <a:round/>
              <a:headEnd/>
              <a:tailEnd/>
            </a:ln>
          </p:spPr>
          <p:txBody>
            <a:bodyPr wrap="none" lIns="0" tIns="0" rIns="0" bIns="0"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hangingPunct="1">
                <a:spcBef>
                  <a:spcPct val="0"/>
                </a:spcBef>
                <a:buFontTx/>
                <a:buNone/>
              </a:pPr>
              <a:r>
                <a:rPr lang="zh-TW" altLang="en-US" sz="2800" dirty="0" smtClean="0">
                  <a:solidFill>
                    <a:schemeClr val="tx1"/>
                  </a:solidFill>
                  <a:latin typeface="Arial" charset="0"/>
                  <a:ea typeface="新細明體" pitchFamily="18" charset="-120"/>
                </a:rPr>
                <a:t>聽覺</a:t>
              </a:r>
              <a:endParaRPr lang="en-US" altLang="zh-TW" sz="2800" dirty="0">
                <a:solidFill>
                  <a:schemeClr val="tx1"/>
                </a:solidFill>
                <a:latin typeface="Arial" charset="0"/>
                <a:ea typeface="新細明體" pitchFamily="18" charset="-120"/>
              </a:endParaRPr>
            </a:p>
          </p:txBody>
        </p:sp>
        <p:sp>
          <p:nvSpPr>
            <p:cNvPr id="29706" name="Line 19"/>
            <p:cNvSpPr>
              <a:spLocks noChangeShapeType="1"/>
            </p:cNvSpPr>
            <p:nvPr/>
          </p:nvSpPr>
          <p:spPr bwMode="auto">
            <a:xfrm flipV="1">
              <a:off x="3461" y="1384"/>
              <a:ext cx="313" cy="156"/>
            </a:xfrm>
            <a:prstGeom prst="line">
              <a:avLst/>
            </a:prstGeom>
            <a:noFill/>
            <a:ln w="1270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sp>
        <p:nvSpPr>
          <p:cNvPr id="19" name="Rectangle 2"/>
          <p:cNvSpPr txBox="1">
            <a:spLocks noChangeArrowheads="1"/>
          </p:cNvSpPr>
          <p:nvPr/>
        </p:nvSpPr>
        <p:spPr>
          <a:xfrm>
            <a:off x="2507339" y="5517232"/>
            <a:ext cx="439248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dirty="0">
                <a:ea typeface="新細明體" pitchFamily="18" charset="-120"/>
              </a:rPr>
              <a:t>S</a:t>
            </a:r>
            <a:r>
              <a:rPr lang="en-US" altLang="zh-TW" dirty="0" smtClean="0">
                <a:ea typeface="新細明體" pitchFamily="18" charset="-120"/>
              </a:rPr>
              <a:t>ensation</a:t>
            </a:r>
          </a:p>
        </p:txBody>
      </p:sp>
    </p:spTree>
    <p:extLst>
      <p:ext uri="{BB962C8B-B14F-4D97-AF65-F5344CB8AC3E}">
        <p14:creationId xmlns="" xmlns:p14="http://schemas.microsoft.com/office/powerpoint/2010/main" val="38618286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258052"/>
                                        </p:tgtEl>
                                        <p:attrNameLst>
                                          <p:attrName>style.visibility</p:attrName>
                                        </p:attrNameLst>
                                      </p:cBhvr>
                                      <p:to>
                                        <p:strVal val="visible"/>
                                      </p:to>
                                    </p:set>
                                    <p:animEffect transition="in" filter="circle(out)">
                                      <p:cBhvr>
                                        <p:cTn id="7" dur="500"/>
                                        <p:tgtEl>
                                          <p:spTgt spid="258052"/>
                                        </p:tgtEl>
                                      </p:cBhvr>
                                    </p:animEffect>
                                  </p:childTnLst>
                                </p:cTn>
                              </p:par>
                            </p:childTnLst>
                          </p:cTn>
                        </p:par>
                        <p:par>
                          <p:cTn id="8" fill="hold" nodeType="afterGroup">
                            <p:stCondLst>
                              <p:cond delay="500"/>
                            </p:stCondLst>
                            <p:childTnLst>
                              <p:par>
                                <p:cTn id="9" presetID="6" presetClass="entr" presetSubtype="16" fill="hold" nodeType="afterEffect">
                                  <p:stCondLst>
                                    <p:cond delay="0"/>
                                  </p:stCondLst>
                                  <p:childTnLst>
                                    <p:set>
                                      <p:cBhvr>
                                        <p:cTn id="10" dur="1" fill="hold">
                                          <p:stCondLst>
                                            <p:cond delay="0"/>
                                          </p:stCondLst>
                                        </p:cTn>
                                        <p:tgtEl>
                                          <p:spTgt spid="258053"/>
                                        </p:tgtEl>
                                        <p:attrNameLst>
                                          <p:attrName>style.visibility</p:attrName>
                                        </p:attrNameLst>
                                      </p:cBhvr>
                                      <p:to>
                                        <p:strVal val="visible"/>
                                      </p:to>
                                    </p:set>
                                    <p:animEffect transition="in" filter="circle(in)">
                                      <p:cBhvr>
                                        <p:cTn id="11" dur="500"/>
                                        <p:tgtEl>
                                          <p:spTgt spid="258053"/>
                                        </p:tgtEl>
                                      </p:cBhvr>
                                    </p:animEffect>
                                  </p:childTnLst>
                                </p:cTn>
                              </p:par>
                            </p:childTnLst>
                          </p:cTn>
                        </p:par>
                        <p:par>
                          <p:cTn id="12" fill="hold" nodeType="afterGroup">
                            <p:stCondLst>
                              <p:cond delay="1000"/>
                            </p:stCondLst>
                            <p:childTnLst>
                              <p:par>
                                <p:cTn id="13" presetID="6" presetClass="entr" presetSubtype="16" fill="hold" nodeType="afterEffect">
                                  <p:stCondLst>
                                    <p:cond delay="0"/>
                                  </p:stCondLst>
                                  <p:childTnLst>
                                    <p:set>
                                      <p:cBhvr>
                                        <p:cTn id="14" dur="1" fill="hold">
                                          <p:stCondLst>
                                            <p:cond delay="0"/>
                                          </p:stCondLst>
                                        </p:cTn>
                                        <p:tgtEl>
                                          <p:spTgt spid="258056"/>
                                        </p:tgtEl>
                                        <p:attrNameLst>
                                          <p:attrName>style.visibility</p:attrName>
                                        </p:attrNameLst>
                                      </p:cBhvr>
                                      <p:to>
                                        <p:strVal val="visible"/>
                                      </p:to>
                                    </p:set>
                                    <p:animEffect transition="in" filter="circle(in)">
                                      <p:cBhvr>
                                        <p:cTn id="15" dur="500"/>
                                        <p:tgtEl>
                                          <p:spTgt spid="258056"/>
                                        </p:tgtEl>
                                      </p:cBhvr>
                                    </p:animEffect>
                                  </p:childTnLst>
                                </p:cTn>
                              </p:par>
                            </p:childTnLst>
                          </p:cTn>
                        </p:par>
                        <p:par>
                          <p:cTn id="16" fill="hold" nodeType="afterGroup">
                            <p:stCondLst>
                              <p:cond delay="1500"/>
                            </p:stCondLst>
                            <p:childTnLst>
                              <p:par>
                                <p:cTn id="17" presetID="6" presetClass="entr" presetSubtype="16" fill="hold" nodeType="afterEffect">
                                  <p:stCondLst>
                                    <p:cond delay="0"/>
                                  </p:stCondLst>
                                  <p:childTnLst>
                                    <p:set>
                                      <p:cBhvr>
                                        <p:cTn id="18" dur="1" fill="hold">
                                          <p:stCondLst>
                                            <p:cond delay="0"/>
                                          </p:stCondLst>
                                        </p:cTn>
                                        <p:tgtEl>
                                          <p:spTgt spid="258059"/>
                                        </p:tgtEl>
                                        <p:attrNameLst>
                                          <p:attrName>style.visibility</p:attrName>
                                        </p:attrNameLst>
                                      </p:cBhvr>
                                      <p:to>
                                        <p:strVal val="visible"/>
                                      </p:to>
                                    </p:set>
                                    <p:animEffect transition="in" filter="circle(in)">
                                      <p:cBhvr>
                                        <p:cTn id="19" dur="500"/>
                                        <p:tgtEl>
                                          <p:spTgt spid="258059"/>
                                        </p:tgtEl>
                                      </p:cBhvr>
                                    </p:animEffect>
                                  </p:childTnLst>
                                </p:cTn>
                              </p:par>
                            </p:childTnLst>
                          </p:cTn>
                        </p:par>
                        <p:par>
                          <p:cTn id="20" fill="hold" nodeType="afterGroup">
                            <p:stCondLst>
                              <p:cond delay="2000"/>
                            </p:stCondLst>
                            <p:childTnLst>
                              <p:par>
                                <p:cTn id="21" presetID="6" presetClass="entr" presetSubtype="16" fill="hold" nodeType="afterEffect">
                                  <p:stCondLst>
                                    <p:cond delay="0"/>
                                  </p:stCondLst>
                                  <p:childTnLst>
                                    <p:set>
                                      <p:cBhvr>
                                        <p:cTn id="22" dur="1" fill="hold">
                                          <p:stCondLst>
                                            <p:cond delay="0"/>
                                          </p:stCondLst>
                                        </p:cTn>
                                        <p:tgtEl>
                                          <p:spTgt spid="258062"/>
                                        </p:tgtEl>
                                        <p:attrNameLst>
                                          <p:attrName>style.visibility</p:attrName>
                                        </p:attrNameLst>
                                      </p:cBhvr>
                                      <p:to>
                                        <p:strVal val="visible"/>
                                      </p:to>
                                    </p:set>
                                    <p:animEffect transition="in" filter="circle(in)">
                                      <p:cBhvr>
                                        <p:cTn id="23" dur="500"/>
                                        <p:tgtEl>
                                          <p:spTgt spid="258062"/>
                                        </p:tgtEl>
                                      </p:cBhvr>
                                    </p:animEffect>
                                  </p:childTnLst>
                                </p:cTn>
                              </p:par>
                            </p:childTnLst>
                          </p:cTn>
                        </p:par>
                        <p:par>
                          <p:cTn id="24" fill="hold" nodeType="afterGroup">
                            <p:stCondLst>
                              <p:cond delay="2500"/>
                            </p:stCondLst>
                            <p:childTnLst>
                              <p:par>
                                <p:cTn id="25" presetID="6" presetClass="entr" presetSubtype="16" fill="hold" nodeType="afterEffect">
                                  <p:stCondLst>
                                    <p:cond delay="0"/>
                                  </p:stCondLst>
                                  <p:childTnLst>
                                    <p:set>
                                      <p:cBhvr>
                                        <p:cTn id="26" dur="1" fill="hold">
                                          <p:stCondLst>
                                            <p:cond delay="0"/>
                                          </p:stCondLst>
                                        </p:cTn>
                                        <p:tgtEl>
                                          <p:spTgt spid="258065"/>
                                        </p:tgtEl>
                                        <p:attrNameLst>
                                          <p:attrName>style.visibility</p:attrName>
                                        </p:attrNameLst>
                                      </p:cBhvr>
                                      <p:to>
                                        <p:strVal val="visible"/>
                                      </p:to>
                                    </p:set>
                                    <p:animEffect transition="in" filter="circle(in)">
                                      <p:cBhvr>
                                        <p:cTn id="27" dur="500"/>
                                        <p:tgtEl>
                                          <p:spTgt spid="258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67544" y="476672"/>
            <a:ext cx="8229600" cy="1143000"/>
          </a:xfrm>
        </p:spPr>
        <p:txBody>
          <a:bodyPr>
            <a:normAutofit/>
          </a:bodyPr>
          <a:lstStyle/>
          <a:p>
            <a:pPr eaLnBrk="1" hangingPunct="1"/>
            <a:r>
              <a:rPr lang="en-US" altLang="zh-TW" sz="4000" b="1" dirty="0" smtClean="0">
                <a:latin typeface="標楷體" panose="03000509000000000000" pitchFamily="65" charset="-120"/>
                <a:ea typeface="標楷體" panose="03000509000000000000" pitchFamily="65" charset="-120"/>
              </a:rPr>
              <a:t>3.5</a:t>
            </a:r>
            <a:r>
              <a:rPr lang="zh-TW" altLang="en-US" sz="4000" b="1" dirty="0" smtClean="0">
                <a:latin typeface="標楷體" panose="03000509000000000000" pitchFamily="65" charset="-120"/>
                <a:ea typeface="標楷體" panose="03000509000000000000" pitchFamily="65" charset="-120"/>
              </a:rPr>
              <a:t> 感官刺激的重要</a:t>
            </a:r>
            <a:endParaRPr lang="en-US" altLang="zh-TW" sz="4000" b="1" dirty="0" smtClean="0">
              <a:latin typeface="標楷體" panose="03000509000000000000" pitchFamily="65" charset="-120"/>
              <a:ea typeface="標楷體" panose="03000509000000000000" pitchFamily="65" charset="-120"/>
            </a:endParaRPr>
          </a:p>
        </p:txBody>
      </p:sp>
      <p:grpSp>
        <p:nvGrpSpPr>
          <p:cNvPr id="180241" name="Group 17"/>
          <p:cNvGrpSpPr>
            <a:grpSpLocks/>
          </p:cNvGrpSpPr>
          <p:nvPr/>
        </p:nvGrpSpPr>
        <p:grpSpPr bwMode="auto">
          <a:xfrm rot="21085816">
            <a:off x="1619671" y="2407025"/>
            <a:ext cx="1905000" cy="2981325"/>
            <a:chOff x="776" y="1282"/>
            <a:chExt cx="1200" cy="1878"/>
          </a:xfrm>
        </p:grpSpPr>
        <p:sp>
          <p:nvSpPr>
            <p:cNvPr id="30730" name="Rectangle 6"/>
            <p:cNvSpPr>
              <a:spLocks noChangeArrowheads="1"/>
            </p:cNvSpPr>
            <p:nvPr/>
          </p:nvSpPr>
          <p:spPr bwMode="auto">
            <a:xfrm>
              <a:off x="776" y="2640"/>
              <a:ext cx="1200" cy="520"/>
            </a:xfrm>
            <a:prstGeom prst="rect">
              <a:avLst/>
            </a:prstGeom>
            <a:solidFill>
              <a:srgbClr val="33CCCC"/>
            </a:solidFill>
            <a:ln w="25400">
              <a:solidFill>
                <a:schemeClr val="tx2"/>
              </a:solidFill>
              <a:miter lim="800000"/>
              <a:headEnd/>
              <a:tailEnd/>
            </a:ln>
            <a:effectLst>
              <a:outerShdw dist="71842" dir="2700000" algn="ctr" rotWithShape="0">
                <a:schemeClr val="tx2"/>
              </a:outerShdw>
            </a:effectLst>
          </p:spPr>
          <p:txBody>
            <a:bodyPr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lnSpc>
                  <a:spcPct val="85000"/>
                </a:lnSpc>
                <a:spcBef>
                  <a:spcPct val="0"/>
                </a:spcBef>
                <a:buFontTx/>
                <a:buNone/>
              </a:pPr>
              <a:r>
                <a:rPr lang="en-US" altLang="zh-TW" sz="2400">
                  <a:solidFill>
                    <a:schemeClr val="tx1"/>
                  </a:solidFill>
                  <a:latin typeface="Arial" charset="0"/>
                  <a:ea typeface="新細明體" pitchFamily="18" charset="-120"/>
                </a:rPr>
                <a:t>Perfume on sidewalks</a:t>
              </a:r>
            </a:p>
          </p:txBody>
        </p:sp>
        <p:pic>
          <p:nvPicPr>
            <p:cNvPr id="30731" name="Picture 7" descr="MPj04002760000[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76" y="1282"/>
              <a:ext cx="1182" cy="1340"/>
            </a:xfrm>
            <a:prstGeom prst="rect">
              <a:avLst/>
            </a:prstGeom>
            <a:noFill/>
            <a:ln w="9525">
              <a:solidFill>
                <a:schemeClr val="tx2"/>
              </a:solidFill>
              <a:miter lim="800000"/>
              <a:headEnd/>
              <a:tailEnd/>
            </a:ln>
            <a:extLst>
              <a:ext uri="{909E8E84-426E-40DD-AFC4-6F175D3DCCD1}">
                <a14:hiddenFill xmlns="" xmlns:a14="http://schemas.microsoft.com/office/drawing/2010/main">
                  <a:solidFill>
                    <a:srgbClr val="FFFFFF"/>
                  </a:solidFill>
                </a14:hiddenFill>
              </a:ext>
            </a:extLst>
          </p:spPr>
        </p:pic>
      </p:grpSp>
      <p:pic>
        <p:nvPicPr>
          <p:cNvPr id="717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139952" y="1988840"/>
            <a:ext cx="3168352" cy="38176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5934223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180241"/>
                                        </p:tgtEl>
                                        <p:attrNameLst>
                                          <p:attrName>style.visibility</p:attrName>
                                        </p:attrNameLst>
                                      </p:cBhvr>
                                      <p:to>
                                        <p:strVal val="visible"/>
                                      </p:to>
                                    </p:set>
                                    <p:animEffect transition="in" filter="box(out)">
                                      <p:cBhvr>
                                        <p:cTn id="7" dur="500"/>
                                        <p:tgtEl>
                                          <p:spTgt spid="180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33400" y="116632"/>
            <a:ext cx="8229600" cy="1143000"/>
          </a:xfrm>
        </p:spPr>
        <p:txBody>
          <a:bodyPr/>
          <a:lstStyle/>
          <a:p>
            <a:pPr algn="ctr" eaLnBrk="1" hangingPunct="1"/>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Jelly Bean</a:t>
            </a:r>
          </a:p>
        </p:txBody>
      </p:sp>
      <p:sp>
        <p:nvSpPr>
          <p:cNvPr id="7" name="投影片編號版面配置區 3"/>
          <p:cNvSpPr>
            <a:spLocks noGrp="1"/>
          </p:cNvSpPr>
          <p:nvPr>
            <p:ph type="sldNum" sz="quarter" idx="12"/>
          </p:nvPr>
        </p:nvSpPr>
        <p:spPr/>
        <p:txBody>
          <a:bodyPr>
            <a:normAutofit/>
          </a:bodyPr>
          <a:lstStyle/>
          <a:p>
            <a:pPr>
              <a:defRPr/>
            </a:pPr>
            <a:fld id="{05D15BE4-6BCA-4F9C-B94A-635F58523D08}" type="slidenum">
              <a:rPr lang="en-US" altLang="zh-TW"/>
              <a:pPr>
                <a:defRPr/>
              </a:pPr>
              <a:t>46</a:t>
            </a:fld>
            <a:endParaRPr lang="en-US" altLang="zh-TW"/>
          </a:p>
        </p:txBody>
      </p:sp>
      <p:sp>
        <p:nvSpPr>
          <p:cNvPr id="23556" name="投影片編號版面配置區 3"/>
          <p:cNvSpPr txBox="1">
            <a:spLocks noGrp="1"/>
          </p:cNvSpPr>
          <p:nvPr/>
        </p:nvSpPr>
        <p:spPr bwMode="auto">
          <a:xfrm>
            <a:off x="6629400" y="66198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lgn="r" eaLnBrk="1" hangingPunct="1">
              <a:spcBef>
                <a:spcPct val="0"/>
              </a:spcBef>
              <a:buClrTx/>
              <a:buSzTx/>
              <a:buFontTx/>
              <a:buNone/>
            </a:pPr>
            <a:r>
              <a:rPr kumimoji="0" lang="en-US" altLang="zh-TW" sz="1000">
                <a:solidFill>
                  <a:schemeClr val="bg1"/>
                </a:solidFill>
                <a:latin typeface="Arial" charset="0"/>
                <a:ea typeface="新細明體" pitchFamily="18" charset="-120"/>
              </a:rPr>
              <a:t>1-</a:t>
            </a:r>
            <a:fld id="{07B63303-21B2-4AE5-BE17-D3DEAC7DB9F9}" type="slidenum">
              <a:rPr kumimoji="0" lang="en-US" altLang="zh-TW" sz="1000">
                <a:solidFill>
                  <a:schemeClr val="bg1"/>
                </a:solidFill>
                <a:latin typeface="Arial" charset="0"/>
                <a:ea typeface="新細明體" pitchFamily="18" charset="-120"/>
              </a:rPr>
              <a:pPr algn="r" eaLnBrk="1" hangingPunct="1">
                <a:spcBef>
                  <a:spcPct val="0"/>
                </a:spcBef>
                <a:buClrTx/>
                <a:buSzTx/>
                <a:buFontTx/>
                <a:buNone/>
              </a:pPr>
              <a:t>46</a:t>
            </a:fld>
            <a:endParaRPr kumimoji="0" lang="en-US" altLang="zh-TW" sz="1000">
              <a:solidFill>
                <a:schemeClr val="bg1"/>
              </a:solidFill>
              <a:latin typeface="Arial" charset="0"/>
              <a:ea typeface="新細明體" pitchFamily="18" charset="-120"/>
            </a:endParaRPr>
          </a:p>
        </p:txBody>
      </p:sp>
      <p:pic>
        <p:nvPicPr>
          <p:cNvPr id="2355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99592" y="1052736"/>
            <a:ext cx="7559675" cy="50974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 xmlns:a14="http://schemas.microsoft.com/office/drawing/2010/main" w="9525">
                <a:solidFill>
                  <a:srgbClr val="000000"/>
                </a:solidFill>
                <a:miter lim="800000"/>
                <a:headEnd/>
                <a:tailEnd/>
              </a14:hiddenLine>
            </a:ext>
          </a:extLst>
        </p:spPr>
      </p:pic>
      <p:sp>
        <p:nvSpPr>
          <p:cNvPr id="2" name="文字方塊 1"/>
          <p:cNvSpPr txBox="1"/>
          <p:nvPr/>
        </p:nvSpPr>
        <p:spPr>
          <a:xfrm>
            <a:off x="6300192" y="6244223"/>
            <a:ext cx="2024913" cy="246221"/>
          </a:xfrm>
          <a:prstGeom prst="rect">
            <a:avLst/>
          </a:prstGeom>
          <a:noFill/>
        </p:spPr>
        <p:txBody>
          <a:bodyPr wrap="none" rtlCol="0">
            <a:spAutoFit/>
          </a:bodyPr>
          <a:lstStyle/>
          <a:p>
            <a:r>
              <a:rPr lang="en-US" altLang="zh-TW" sz="1000" b="1" dirty="0" smtClean="0">
                <a:latin typeface="Times New Roman" panose="02020603050405020304" pitchFamily="18" charset="0"/>
                <a:cs typeface="Times New Roman" panose="02020603050405020304" pitchFamily="18" charset="0"/>
              </a:rPr>
              <a:t>(Source: Jelly Bean Official Web)</a:t>
            </a:r>
            <a:endParaRPr lang="zh-TW" altLang="en-US" sz="1000" b="1"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106790121"/>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編號版面配置區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compatLnSpc="1">
            <a:prstTxWarp prst="textNoShape">
              <a:avLst/>
            </a:prstTxWarp>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fld id="{C36F96DB-36A0-4F77-A66B-C4E8D67C7043}" type="slidenum">
              <a:rPr lang="en-US" altLang="zh-TW" sz="1400" smtClean="0">
                <a:solidFill>
                  <a:schemeClr val="tx2"/>
                </a:solidFill>
                <a:latin typeface="Arial" charset="0"/>
                <a:ea typeface="新細明體" pitchFamily="18" charset="-120"/>
              </a:rPr>
              <a:pPr eaLnBrk="1" hangingPunct="1">
                <a:spcBef>
                  <a:spcPct val="0"/>
                </a:spcBef>
                <a:buClrTx/>
                <a:buSzTx/>
                <a:buFontTx/>
                <a:buNone/>
              </a:pPr>
              <a:t>47</a:t>
            </a:fld>
            <a:endParaRPr lang="en-US" altLang="zh-TW" sz="1400" smtClean="0">
              <a:solidFill>
                <a:schemeClr val="tx2"/>
              </a:solidFill>
              <a:latin typeface="Arial" charset="0"/>
              <a:ea typeface="新細明體" pitchFamily="18" charset="-120"/>
            </a:endParaRPr>
          </a:p>
        </p:txBody>
      </p:sp>
      <p:sp>
        <p:nvSpPr>
          <p:cNvPr id="24579" name="投影片編號版面配置區 2"/>
          <p:cNvSpPr txBox="1">
            <a:spLocks noGrp="1"/>
          </p:cNvSpPr>
          <p:nvPr/>
        </p:nvSpPr>
        <p:spPr bwMode="auto">
          <a:xfrm>
            <a:off x="6629400" y="66198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lgn="r" eaLnBrk="1" hangingPunct="1">
              <a:spcBef>
                <a:spcPct val="0"/>
              </a:spcBef>
              <a:buClrTx/>
              <a:buSzTx/>
              <a:buFontTx/>
              <a:buNone/>
            </a:pPr>
            <a:r>
              <a:rPr kumimoji="0" lang="en-US" altLang="zh-TW" sz="1000">
                <a:solidFill>
                  <a:schemeClr val="bg1"/>
                </a:solidFill>
                <a:latin typeface="Arial" charset="0"/>
                <a:ea typeface="新細明體" pitchFamily="18" charset="-120"/>
              </a:rPr>
              <a:t>1-</a:t>
            </a:r>
            <a:fld id="{A481B430-90FF-40AD-854C-07AB73851173}" type="slidenum">
              <a:rPr kumimoji="0" lang="en-US" altLang="zh-TW" sz="1000">
                <a:solidFill>
                  <a:schemeClr val="bg1"/>
                </a:solidFill>
                <a:latin typeface="Arial" charset="0"/>
                <a:ea typeface="新細明體" pitchFamily="18" charset="-120"/>
              </a:rPr>
              <a:pPr algn="r" eaLnBrk="1" hangingPunct="1">
                <a:spcBef>
                  <a:spcPct val="0"/>
                </a:spcBef>
                <a:buClrTx/>
                <a:buSzTx/>
                <a:buFontTx/>
                <a:buNone/>
              </a:pPr>
              <a:t>47</a:t>
            </a:fld>
            <a:endParaRPr kumimoji="0" lang="en-US" altLang="zh-TW" sz="1000">
              <a:solidFill>
                <a:schemeClr val="bg1"/>
              </a:solidFill>
              <a:latin typeface="Arial" charset="0"/>
              <a:ea typeface="新細明體" pitchFamily="18" charset="-120"/>
            </a:endParaRPr>
          </a:p>
        </p:txBody>
      </p:sp>
      <p:pic>
        <p:nvPicPr>
          <p:cNvPr id="2458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59632" y="731202"/>
            <a:ext cx="6724600" cy="5410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文字方塊 4"/>
          <p:cNvSpPr txBox="1"/>
          <p:nvPr/>
        </p:nvSpPr>
        <p:spPr>
          <a:xfrm>
            <a:off x="5942024" y="6244223"/>
            <a:ext cx="2024913" cy="246221"/>
          </a:xfrm>
          <a:prstGeom prst="rect">
            <a:avLst/>
          </a:prstGeom>
          <a:noFill/>
        </p:spPr>
        <p:txBody>
          <a:bodyPr wrap="none" rtlCol="0">
            <a:spAutoFit/>
          </a:bodyPr>
          <a:lstStyle/>
          <a:p>
            <a:r>
              <a:rPr lang="en-US" altLang="zh-TW" sz="1000" b="1" dirty="0" smtClean="0">
                <a:latin typeface="Times New Roman" panose="02020603050405020304" pitchFamily="18" charset="0"/>
                <a:cs typeface="Times New Roman" panose="02020603050405020304" pitchFamily="18" charset="0"/>
              </a:rPr>
              <a:t>(Source: Jelly Bean Official Web)</a:t>
            </a:r>
            <a:endParaRPr lang="zh-TW" altLang="en-US" sz="1000" b="1"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871161168"/>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投影片編號版面配置區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compatLnSpc="1">
            <a:prstTxWarp prst="textNoShape">
              <a:avLst/>
            </a:prstTxWarp>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fld id="{875B1659-7EB3-4CA1-A2E3-F5CCCC688B63}" type="slidenum">
              <a:rPr lang="en-US" altLang="zh-TW" sz="1400" smtClean="0">
                <a:solidFill>
                  <a:schemeClr val="tx2"/>
                </a:solidFill>
                <a:latin typeface="Arial" charset="0"/>
                <a:ea typeface="新細明體" pitchFamily="18" charset="-120"/>
              </a:rPr>
              <a:pPr eaLnBrk="1" hangingPunct="1">
                <a:spcBef>
                  <a:spcPct val="0"/>
                </a:spcBef>
                <a:buClrTx/>
                <a:buSzTx/>
                <a:buFontTx/>
                <a:buNone/>
              </a:pPr>
              <a:t>48</a:t>
            </a:fld>
            <a:endParaRPr lang="en-US" altLang="zh-TW" sz="1400" smtClean="0">
              <a:solidFill>
                <a:schemeClr val="tx2"/>
              </a:solidFill>
              <a:latin typeface="Arial" charset="0"/>
              <a:ea typeface="新細明體" pitchFamily="18" charset="-120"/>
            </a:endParaRPr>
          </a:p>
        </p:txBody>
      </p:sp>
      <p:sp>
        <p:nvSpPr>
          <p:cNvPr id="25603" name="投影片編號版面配置區 2"/>
          <p:cNvSpPr txBox="1">
            <a:spLocks noGrp="1"/>
          </p:cNvSpPr>
          <p:nvPr/>
        </p:nvSpPr>
        <p:spPr bwMode="auto">
          <a:xfrm>
            <a:off x="6629400" y="66198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lgn="r" eaLnBrk="1" hangingPunct="1">
              <a:spcBef>
                <a:spcPct val="0"/>
              </a:spcBef>
              <a:buClrTx/>
              <a:buSzTx/>
              <a:buFontTx/>
              <a:buNone/>
            </a:pPr>
            <a:r>
              <a:rPr kumimoji="0" lang="en-US" altLang="zh-TW" sz="1000">
                <a:solidFill>
                  <a:schemeClr val="bg1"/>
                </a:solidFill>
                <a:latin typeface="Arial" charset="0"/>
                <a:ea typeface="新細明體" pitchFamily="18" charset="-120"/>
              </a:rPr>
              <a:t>1-</a:t>
            </a:r>
            <a:fld id="{F6918FF7-3A7E-4FCB-B43B-84C25ED95E11}" type="slidenum">
              <a:rPr kumimoji="0" lang="en-US" altLang="zh-TW" sz="1000">
                <a:solidFill>
                  <a:schemeClr val="bg1"/>
                </a:solidFill>
                <a:latin typeface="Arial" charset="0"/>
                <a:ea typeface="新細明體" pitchFamily="18" charset="-120"/>
              </a:rPr>
              <a:pPr algn="r" eaLnBrk="1" hangingPunct="1">
                <a:spcBef>
                  <a:spcPct val="0"/>
                </a:spcBef>
                <a:buClrTx/>
                <a:buSzTx/>
                <a:buFontTx/>
                <a:buNone/>
              </a:pPr>
              <a:t>48</a:t>
            </a:fld>
            <a:endParaRPr kumimoji="0" lang="en-US" altLang="zh-TW" sz="1000">
              <a:solidFill>
                <a:schemeClr val="bg1"/>
              </a:solidFill>
              <a:latin typeface="Arial" charset="0"/>
              <a:ea typeface="新細明體" pitchFamily="18" charset="-120"/>
            </a:endParaRPr>
          </a:p>
        </p:txBody>
      </p:sp>
      <p:pic>
        <p:nvPicPr>
          <p:cNvPr id="2560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35696" y="900170"/>
            <a:ext cx="5544616" cy="5283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文字方塊 4"/>
          <p:cNvSpPr txBox="1"/>
          <p:nvPr/>
        </p:nvSpPr>
        <p:spPr>
          <a:xfrm>
            <a:off x="6012160" y="6244400"/>
            <a:ext cx="2024913" cy="246221"/>
          </a:xfrm>
          <a:prstGeom prst="rect">
            <a:avLst/>
          </a:prstGeom>
          <a:noFill/>
        </p:spPr>
        <p:txBody>
          <a:bodyPr wrap="none" rtlCol="0">
            <a:spAutoFit/>
          </a:bodyPr>
          <a:lstStyle/>
          <a:p>
            <a:r>
              <a:rPr lang="en-US" altLang="zh-TW" sz="1000" b="1" dirty="0" smtClean="0">
                <a:latin typeface="Times New Roman" panose="02020603050405020304" pitchFamily="18" charset="0"/>
                <a:cs typeface="Times New Roman" panose="02020603050405020304" pitchFamily="18" charset="0"/>
              </a:rPr>
              <a:t>(Source: Jelly Bean Official Web)</a:t>
            </a:r>
            <a:endParaRPr lang="zh-TW" altLang="en-US" sz="1000" b="1"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654407684"/>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投影片編號版面配置區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compatLnSpc="1">
            <a:prstTxWarp prst="textNoShape">
              <a:avLst/>
            </a:prstTxWarp>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fld id="{8CA2F70A-99A5-4166-AF79-8027CB6AD20A}" type="slidenum">
              <a:rPr lang="en-US" altLang="zh-TW" sz="1400" smtClean="0">
                <a:solidFill>
                  <a:schemeClr val="tx2"/>
                </a:solidFill>
                <a:latin typeface="Arial" charset="0"/>
                <a:ea typeface="新細明體" pitchFamily="18" charset="-120"/>
              </a:rPr>
              <a:pPr eaLnBrk="1" hangingPunct="1">
                <a:spcBef>
                  <a:spcPct val="0"/>
                </a:spcBef>
                <a:buClrTx/>
                <a:buSzTx/>
                <a:buFontTx/>
                <a:buNone/>
              </a:pPr>
              <a:t>49</a:t>
            </a:fld>
            <a:endParaRPr lang="en-US" altLang="zh-TW" sz="1400" smtClean="0">
              <a:solidFill>
                <a:schemeClr val="tx2"/>
              </a:solidFill>
              <a:latin typeface="Arial" charset="0"/>
              <a:ea typeface="新細明體" pitchFamily="18" charset="-120"/>
            </a:endParaRPr>
          </a:p>
        </p:txBody>
      </p:sp>
      <p:sp>
        <p:nvSpPr>
          <p:cNvPr id="27651" name="投影片編號版面配置區 2"/>
          <p:cNvSpPr txBox="1">
            <a:spLocks noGrp="1"/>
          </p:cNvSpPr>
          <p:nvPr/>
        </p:nvSpPr>
        <p:spPr bwMode="auto">
          <a:xfrm>
            <a:off x="6629400" y="66198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lgn="r" eaLnBrk="1" hangingPunct="1">
              <a:spcBef>
                <a:spcPct val="0"/>
              </a:spcBef>
              <a:buClrTx/>
              <a:buSzTx/>
              <a:buFontTx/>
              <a:buNone/>
            </a:pPr>
            <a:r>
              <a:rPr kumimoji="0" lang="en-US" altLang="zh-TW" sz="1000">
                <a:solidFill>
                  <a:schemeClr val="bg1"/>
                </a:solidFill>
                <a:latin typeface="Arial" charset="0"/>
                <a:ea typeface="新細明體" pitchFamily="18" charset="-120"/>
              </a:rPr>
              <a:t>1-</a:t>
            </a:r>
            <a:fld id="{C390D836-A575-402D-81A8-87AF82398CFD}" type="slidenum">
              <a:rPr kumimoji="0" lang="en-US" altLang="zh-TW" sz="1000">
                <a:solidFill>
                  <a:schemeClr val="bg1"/>
                </a:solidFill>
                <a:latin typeface="Arial" charset="0"/>
                <a:ea typeface="新細明體" pitchFamily="18" charset="-120"/>
              </a:rPr>
              <a:pPr algn="r" eaLnBrk="1" hangingPunct="1">
                <a:spcBef>
                  <a:spcPct val="0"/>
                </a:spcBef>
                <a:buClrTx/>
                <a:buSzTx/>
                <a:buFontTx/>
                <a:buNone/>
              </a:pPr>
              <a:t>49</a:t>
            </a:fld>
            <a:endParaRPr kumimoji="0" lang="en-US" altLang="zh-TW" sz="1000">
              <a:solidFill>
                <a:schemeClr val="bg1"/>
              </a:solidFill>
              <a:latin typeface="Arial" charset="0"/>
              <a:ea typeface="新細明體" pitchFamily="18" charset="-120"/>
            </a:endParaRPr>
          </a:p>
        </p:txBody>
      </p:sp>
      <p:pic>
        <p:nvPicPr>
          <p:cNvPr id="2765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5576" y="836712"/>
            <a:ext cx="7632700" cy="4902200"/>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3" name="Text Box 3"/>
          <p:cNvSpPr txBox="1">
            <a:spLocks noChangeArrowheads="1"/>
          </p:cNvSpPr>
          <p:nvPr/>
        </p:nvSpPr>
        <p:spPr bwMode="auto">
          <a:xfrm>
            <a:off x="4745038" y="5789658"/>
            <a:ext cx="39306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r>
              <a:rPr lang="en-US" altLang="zh-TW" sz="1800" dirty="0">
                <a:latin typeface="Arial" charset="0"/>
                <a:ea typeface="新細明體" pitchFamily="18" charset="-120"/>
              </a:rPr>
              <a:t>(</a:t>
            </a:r>
            <a:r>
              <a:rPr lang="en-US" altLang="zh-TW" sz="1800" dirty="0">
                <a:latin typeface="Arial" charset="0"/>
                <a:ea typeface="新細明體" pitchFamily="18" charset="-120"/>
                <a:hlinkClick r:id="rId3"/>
              </a:rPr>
              <a:t>http://www.wretch.com</a:t>
            </a:r>
            <a:r>
              <a:rPr lang="en-US" altLang="zh-TW" sz="1800" dirty="0">
                <a:latin typeface="Arial" charset="0"/>
                <a:ea typeface="新細明體" pitchFamily="18" charset="-120"/>
              </a:rPr>
              <a:t>)  (</a:t>
            </a:r>
            <a:r>
              <a:rPr lang="en-US" altLang="zh-TW" sz="1800" i="1" dirty="0">
                <a:latin typeface="Arial" charset="0"/>
                <a:ea typeface="新細明體" pitchFamily="18" charset="-120"/>
              </a:rPr>
              <a:t>Jelly Belly</a:t>
            </a:r>
            <a:r>
              <a:rPr lang="en-US" altLang="zh-TW" sz="1800" dirty="0">
                <a:latin typeface="Arial" charset="0"/>
                <a:ea typeface="新細明體" pitchFamily="18" charset="-120"/>
              </a:rPr>
              <a:t>)</a:t>
            </a:r>
          </a:p>
        </p:txBody>
      </p:sp>
    </p:spTree>
    <p:extLst>
      <p:ext uri="{BB962C8B-B14F-4D97-AF65-F5344CB8AC3E}">
        <p14:creationId xmlns="" xmlns:p14="http://schemas.microsoft.com/office/powerpoint/2010/main" val="67024566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457200" y="274638"/>
            <a:ext cx="8229600" cy="1143000"/>
          </a:xfrm>
        </p:spPr>
        <p:txBody>
          <a:bodyPr/>
          <a:lstStyle/>
          <a:p>
            <a:pPr eaLnBrk="1" hangingPunct="1">
              <a:defRPr/>
            </a:pPr>
            <a:r>
              <a:rPr lang="zh-TW" altLang="en-US" sz="4000" b="1" dirty="0" smtClean="0">
                <a:latin typeface="標楷體" pitchFamily="65" charset="-120"/>
                <a:ea typeface="標楷體" pitchFamily="65" charset="-120"/>
              </a:rPr>
              <a:t>課程大綱</a:t>
            </a:r>
            <a:endParaRPr lang="en-US" altLang="zh-TW" b="1" dirty="0" smtClean="0">
              <a:latin typeface="標楷體" pitchFamily="65" charset="-120"/>
              <a:ea typeface="標楷體" pitchFamily="65" charset="-120"/>
            </a:endParaRPr>
          </a:p>
        </p:txBody>
      </p:sp>
      <p:sp>
        <p:nvSpPr>
          <p:cNvPr id="6" name="Rectangle 3"/>
          <p:cNvSpPr txBox="1">
            <a:spLocks noChangeArrowheads="1"/>
          </p:cNvSpPr>
          <p:nvPr/>
        </p:nvSpPr>
        <p:spPr>
          <a:xfrm>
            <a:off x="467544" y="1700808"/>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TW" altLang="en-US" sz="28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第一章 消費者決策模型</a:t>
            </a:r>
            <a:r>
              <a:rPr kumimoji="0" lang="en-US" altLang="zh-TW" sz="28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TW" altLang="en-US" sz="28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第二章 農產品消費動機</a:t>
            </a:r>
            <a:endParaRPr kumimoji="0" lang="en-US" altLang="zh-TW" sz="28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TW" altLang="en-US" sz="28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第三章 消費者農產品資訊檢索行為</a:t>
            </a:r>
            <a:endParaRPr kumimoji="0" lang="en-US" altLang="zh-TW" sz="28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zh-TW" altLang="en-US" sz="2800" dirty="0">
                <a:latin typeface="標楷體" pitchFamily="65" charset="-120"/>
                <a:ea typeface="標楷體" pitchFamily="65" charset="-120"/>
              </a:rPr>
              <a:t>第四</a:t>
            </a:r>
            <a:r>
              <a:rPr lang="zh-TW" altLang="en-US" sz="2800" dirty="0" smtClean="0">
                <a:latin typeface="標楷體" pitchFamily="65" charset="-120"/>
                <a:ea typeface="標楷體" pitchFamily="65" charset="-120"/>
              </a:rPr>
              <a:t>章 </a:t>
            </a:r>
            <a:r>
              <a:rPr lang="zh-TW" altLang="en-US" sz="2800" dirty="0">
                <a:latin typeface="標楷體" pitchFamily="65" charset="-120"/>
                <a:ea typeface="標楷體" pitchFamily="65" charset="-120"/>
              </a:rPr>
              <a:t>顧客滿意</a:t>
            </a:r>
            <a:r>
              <a:rPr lang="zh-TW" altLang="en-US" sz="2800" dirty="0" smtClean="0">
                <a:latin typeface="標楷體" pitchFamily="65" charset="-120"/>
                <a:ea typeface="標楷體" pitchFamily="65" charset="-120"/>
              </a:rPr>
              <a:t>度</a:t>
            </a:r>
            <a:endParaRPr lang="en-US" altLang="zh-TW" sz="2800" dirty="0" smtClean="0">
              <a:latin typeface="標楷體" pitchFamily="65" charset="-120"/>
              <a:ea typeface="標楷體" pitchFamily="65" charset="-12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TW" altLang="en-US" sz="2800" b="0" i="0" u="none" strike="noStrike" kern="1200" cap="none" spc="0" normalizeH="0" baseline="0" noProof="0" dirty="0">
                <a:ln>
                  <a:noFill/>
                </a:ln>
                <a:solidFill>
                  <a:schemeClr val="tx1"/>
                </a:solidFill>
                <a:effectLst/>
                <a:uLnTx/>
                <a:uFillTx/>
                <a:latin typeface="標楷體" pitchFamily="65" charset="-120"/>
                <a:ea typeface="標楷體" pitchFamily="65" charset="-120"/>
              </a:rPr>
              <a:t>第五</a:t>
            </a:r>
            <a:r>
              <a:rPr kumimoji="0" lang="zh-TW" altLang="en-US" sz="28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章 客訴事件分析</a:t>
            </a:r>
            <a:endParaRPr kumimoji="0" lang="en-US" altLang="zh-TW" sz="28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TW" altLang="en-US" sz="28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第六章 本章總結</a:t>
            </a:r>
            <a:endParaRPr kumimoji="0" lang="en-US" altLang="zh-TW" sz="28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endParaRPr>
          </a:p>
        </p:txBody>
      </p:sp>
      <p:sp>
        <p:nvSpPr>
          <p:cNvPr id="7" name="投影片編號版面配置區 4"/>
          <p:cNvSpPr txBox="1">
            <a:spLocks/>
          </p:cNvSpPr>
          <p:nvPr/>
        </p:nvSpPr>
        <p:spPr bwMode="auto">
          <a:xfrm>
            <a:off x="6553200" y="6245225"/>
            <a:ext cx="2133600" cy="476250"/>
          </a:xfrm>
          <a:prstGeom prst="rect">
            <a:avLst/>
          </a:prstGeom>
          <a:noFill/>
          <a:ln>
            <a:miter lim="800000"/>
            <a:headEnd/>
            <a:tailEnd/>
          </a:ln>
        </p:spPr>
        <p:txBody>
          <a:bodyPr vert="horz" wrap="square" lIns="91440" tIns="45720" rIns="91440" bIns="45720" numCol="1" rtlCol="0"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95A2D4-7762-466B-A4D2-5E95AF6A8072}" type="slidenum">
              <a:rPr kumimoji="0" lang="en-US" altLang="zh-TW"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zh-TW"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BEA64F01-6BF9-4724-9E65-A9C22E74F4F9}" type="slidenum">
              <a:rPr lang="zh-TW" altLang="en-US" smtClean="0"/>
              <a:pPr/>
              <a:t>50</a:t>
            </a:fld>
            <a:endParaRPr lang="zh-TW" altLang="en-US"/>
          </a:p>
        </p:txBody>
      </p:sp>
      <p:pic>
        <p:nvPicPr>
          <p:cNvPr id="3074" name="Picture 2" descr="C:\Users\507\Pictures\2014_示範中心農產品\P_20160727_143726.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27584" y="1484784"/>
            <a:ext cx="7560840" cy="425297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7938807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BEA64F01-6BF9-4724-9E65-A9C22E74F4F9}" type="slidenum">
              <a:rPr lang="zh-TW" altLang="en-US" smtClean="0"/>
              <a:pPr/>
              <a:t>51</a:t>
            </a:fld>
            <a:endParaRPr lang="zh-TW" altLang="en-US"/>
          </a:p>
        </p:txBody>
      </p:sp>
      <p:pic>
        <p:nvPicPr>
          <p:cNvPr id="4098" name="Picture 2" descr="C:\Users\507\Pictures\2014_示範中心農產品\P_20160727_142857.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3568" y="1556792"/>
            <a:ext cx="7912879" cy="445099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169678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03610" y="332656"/>
            <a:ext cx="8229600" cy="1143000"/>
          </a:xfrm>
        </p:spPr>
        <p:txBody>
          <a:bodyPr>
            <a:normAutofit/>
          </a:bodyPr>
          <a:lstStyle/>
          <a:p>
            <a:pPr eaLnBrk="1" hangingPunct="1"/>
            <a:r>
              <a:rPr lang="en-US" altLang="zh-TW" b="1" dirty="0" smtClean="0">
                <a:latin typeface="標楷體" panose="03000509000000000000" pitchFamily="65" charset="-120"/>
                <a:ea typeface="標楷體" panose="03000509000000000000" pitchFamily="65" charset="-120"/>
              </a:rPr>
              <a:t>3.6 </a:t>
            </a:r>
            <a:r>
              <a:rPr lang="zh-TW" altLang="en-US" b="1" dirty="0" smtClean="0">
                <a:latin typeface="標楷體" panose="03000509000000000000" pitchFamily="65" charset="-120"/>
                <a:ea typeface="標楷體" panose="03000509000000000000" pitchFamily="65" charset="-120"/>
              </a:rPr>
              <a:t>喚起組合</a:t>
            </a:r>
            <a:endParaRPr lang="en-US" altLang="zh-TW" b="1" dirty="0" smtClean="0">
              <a:latin typeface="標楷體" panose="03000509000000000000" pitchFamily="65" charset="-120"/>
              <a:ea typeface="標楷體" panose="03000509000000000000" pitchFamily="65" charset="-120"/>
            </a:endParaRPr>
          </a:p>
        </p:txBody>
      </p:sp>
      <p:grpSp>
        <p:nvGrpSpPr>
          <p:cNvPr id="2" name="Group 7"/>
          <p:cNvGrpSpPr>
            <a:grpSpLocks/>
          </p:cNvGrpSpPr>
          <p:nvPr/>
        </p:nvGrpSpPr>
        <p:grpSpPr bwMode="auto">
          <a:xfrm>
            <a:off x="784332" y="1556792"/>
            <a:ext cx="7465392" cy="2218978"/>
            <a:chOff x="388" y="598"/>
            <a:chExt cx="4940" cy="1587"/>
          </a:xfrm>
        </p:grpSpPr>
        <p:sp>
          <p:nvSpPr>
            <p:cNvPr id="39963" name="Text Box 8"/>
            <p:cNvSpPr txBox="1">
              <a:spLocks noChangeArrowheads="1"/>
            </p:cNvSpPr>
            <p:nvPr/>
          </p:nvSpPr>
          <p:spPr bwMode="auto">
            <a:xfrm>
              <a:off x="1642" y="598"/>
              <a:ext cx="263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en-US" altLang="zh-TW" sz="2800" b="1" dirty="0">
                  <a:solidFill>
                    <a:schemeClr val="tx1"/>
                  </a:solidFill>
                  <a:ea typeface="新細明體" pitchFamily="18" charset="-120"/>
                </a:rPr>
                <a:t>All Available Brands</a:t>
              </a:r>
            </a:p>
          </p:txBody>
        </p:sp>
        <p:grpSp>
          <p:nvGrpSpPr>
            <p:cNvPr id="39964" name="Group 9"/>
            <p:cNvGrpSpPr>
              <a:grpSpLocks/>
            </p:cNvGrpSpPr>
            <p:nvPr/>
          </p:nvGrpSpPr>
          <p:grpSpPr bwMode="auto">
            <a:xfrm>
              <a:off x="388" y="985"/>
              <a:ext cx="4940" cy="1200"/>
              <a:chOff x="624" y="889"/>
              <a:chExt cx="4940" cy="1200"/>
            </a:xfrm>
          </p:grpSpPr>
          <p:sp>
            <p:nvSpPr>
              <p:cNvPr id="39965" name="AutoShape 10"/>
              <p:cNvSpPr>
                <a:spLocks noChangeArrowheads="1"/>
              </p:cNvSpPr>
              <p:nvPr/>
            </p:nvSpPr>
            <p:spPr bwMode="auto">
              <a:xfrm>
                <a:off x="624" y="889"/>
                <a:ext cx="864" cy="336"/>
              </a:xfrm>
              <a:prstGeom prst="cube">
                <a:avLst>
                  <a:gd name="adj" fmla="val 25000"/>
                </a:avLst>
              </a:prstGeom>
              <a:solidFill>
                <a:srgbClr val="A5C6BD"/>
              </a:solidFill>
              <a:ln w="28575">
                <a:solidFill>
                  <a:schemeClr val="tx1"/>
                </a:solidFill>
                <a:miter lim="800000"/>
                <a:headEnd/>
                <a:tailEnd/>
              </a:ln>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en-US" altLang="zh-TW" sz="2000">
                    <a:solidFill>
                      <a:schemeClr val="tx1"/>
                    </a:solidFill>
                    <a:ea typeface="新細明體" pitchFamily="18" charset="-120"/>
                  </a:rPr>
                  <a:t>Brand A</a:t>
                </a:r>
              </a:p>
            </p:txBody>
          </p:sp>
          <p:sp>
            <p:nvSpPr>
              <p:cNvPr id="39966" name="AutoShape 11"/>
              <p:cNvSpPr>
                <a:spLocks noChangeArrowheads="1"/>
              </p:cNvSpPr>
              <p:nvPr/>
            </p:nvSpPr>
            <p:spPr bwMode="auto">
              <a:xfrm>
                <a:off x="1643" y="889"/>
                <a:ext cx="864" cy="336"/>
              </a:xfrm>
              <a:prstGeom prst="cube">
                <a:avLst>
                  <a:gd name="adj" fmla="val 25000"/>
                </a:avLst>
              </a:prstGeom>
              <a:solidFill>
                <a:srgbClr val="A5C6BD"/>
              </a:solidFill>
              <a:ln w="28575">
                <a:solidFill>
                  <a:schemeClr val="tx1"/>
                </a:solidFill>
                <a:miter lim="800000"/>
                <a:headEnd/>
                <a:tailEnd/>
              </a:ln>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en-US" altLang="zh-TW" sz="2000">
                    <a:solidFill>
                      <a:schemeClr val="tx1"/>
                    </a:solidFill>
                    <a:ea typeface="新細明體" pitchFamily="18" charset="-120"/>
                  </a:rPr>
                  <a:t>Brand B</a:t>
                </a:r>
              </a:p>
            </p:txBody>
          </p:sp>
          <p:sp>
            <p:nvSpPr>
              <p:cNvPr id="39967" name="AutoShape 12"/>
              <p:cNvSpPr>
                <a:spLocks noChangeArrowheads="1"/>
              </p:cNvSpPr>
              <p:nvPr/>
            </p:nvSpPr>
            <p:spPr bwMode="auto">
              <a:xfrm>
                <a:off x="2662" y="889"/>
                <a:ext cx="864" cy="336"/>
              </a:xfrm>
              <a:prstGeom prst="cube">
                <a:avLst>
                  <a:gd name="adj" fmla="val 25000"/>
                </a:avLst>
              </a:prstGeom>
              <a:solidFill>
                <a:srgbClr val="A5C6BD"/>
              </a:solidFill>
              <a:ln w="28575">
                <a:solidFill>
                  <a:schemeClr val="tx1"/>
                </a:solidFill>
                <a:miter lim="800000"/>
                <a:headEnd/>
                <a:tailEnd/>
              </a:ln>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en-US" altLang="zh-TW" sz="2000">
                    <a:solidFill>
                      <a:schemeClr val="tx1"/>
                    </a:solidFill>
                    <a:ea typeface="新細明體" pitchFamily="18" charset="-120"/>
                  </a:rPr>
                  <a:t>Brand C</a:t>
                </a:r>
              </a:p>
            </p:txBody>
          </p:sp>
          <p:sp>
            <p:nvSpPr>
              <p:cNvPr id="39968" name="AutoShape 13"/>
              <p:cNvSpPr>
                <a:spLocks noChangeArrowheads="1"/>
              </p:cNvSpPr>
              <p:nvPr/>
            </p:nvSpPr>
            <p:spPr bwMode="auto">
              <a:xfrm>
                <a:off x="3681" y="889"/>
                <a:ext cx="864" cy="336"/>
              </a:xfrm>
              <a:prstGeom prst="cube">
                <a:avLst>
                  <a:gd name="adj" fmla="val 25000"/>
                </a:avLst>
              </a:prstGeom>
              <a:solidFill>
                <a:srgbClr val="A5C6BD"/>
              </a:solidFill>
              <a:ln w="28575">
                <a:solidFill>
                  <a:schemeClr val="tx1"/>
                </a:solidFill>
                <a:miter lim="800000"/>
                <a:headEnd/>
                <a:tailEnd/>
              </a:ln>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en-US" altLang="zh-TW" sz="2000" dirty="0">
                    <a:solidFill>
                      <a:schemeClr val="tx1"/>
                    </a:solidFill>
                    <a:ea typeface="新細明體" pitchFamily="18" charset="-120"/>
                  </a:rPr>
                  <a:t>Brand D</a:t>
                </a:r>
              </a:p>
            </p:txBody>
          </p:sp>
          <p:sp>
            <p:nvSpPr>
              <p:cNvPr id="39969" name="AutoShape 14"/>
              <p:cNvSpPr>
                <a:spLocks noChangeArrowheads="1"/>
              </p:cNvSpPr>
              <p:nvPr/>
            </p:nvSpPr>
            <p:spPr bwMode="auto">
              <a:xfrm>
                <a:off x="4700" y="889"/>
                <a:ext cx="864" cy="336"/>
              </a:xfrm>
              <a:prstGeom prst="cube">
                <a:avLst>
                  <a:gd name="adj" fmla="val 25000"/>
                </a:avLst>
              </a:prstGeom>
              <a:solidFill>
                <a:srgbClr val="A5C6BD"/>
              </a:solidFill>
              <a:ln w="28575">
                <a:solidFill>
                  <a:schemeClr val="tx1"/>
                </a:solidFill>
                <a:miter lim="800000"/>
                <a:headEnd/>
                <a:tailEnd/>
              </a:ln>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en-US" altLang="zh-TW" sz="2000">
                    <a:solidFill>
                      <a:schemeClr val="tx1"/>
                    </a:solidFill>
                    <a:ea typeface="新細明體" pitchFamily="18" charset="-120"/>
                  </a:rPr>
                  <a:t>Brand E</a:t>
                </a:r>
              </a:p>
            </p:txBody>
          </p:sp>
          <p:sp>
            <p:nvSpPr>
              <p:cNvPr id="39970" name="AutoShape 15"/>
              <p:cNvSpPr>
                <a:spLocks noChangeArrowheads="1"/>
              </p:cNvSpPr>
              <p:nvPr/>
            </p:nvSpPr>
            <p:spPr bwMode="auto">
              <a:xfrm>
                <a:off x="624" y="1321"/>
                <a:ext cx="864" cy="336"/>
              </a:xfrm>
              <a:prstGeom prst="cube">
                <a:avLst>
                  <a:gd name="adj" fmla="val 25000"/>
                </a:avLst>
              </a:prstGeom>
              <a:solidFill>
                <a:srgbClr val="A5C6BD"/>
              </a:solidFill>
              <a:ln w="28575">
                <a:solidFill>
                  <a:schemeClr val="tx1"/>
                </a:solidFill>
                <a:miter lim="800000"/>
                <a:headEnd/>
                <a:tailEnd/>
              </a:ln>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en-US" altLang="zh-TW" sz="2000">
                    <a:solidFill>
                      <a:schemeClr val="tx1"/>
                    </a:solidFill>
                    <a:ea typeface="新細明體" pitchFamily="18" charset="-120"/>
                  </a:rPr>
                  <a:t>Brand F</a:t>
                </a:r>
              </a:p>
            </p:txBody>
          </p:sp>
          <p:sp>
            <p:nvSpPr>
              <p:cNvPr id="39971" name="AutoShape 16"/>
              <p:cNvSpPr>
                <a:spLocks noChangeArrowheads="1"/>
              </p:cNvSpPr>
              <p:nvPr/>
            </p:nvSpPr>
            <p:spPr bwMode="auto">
              <a:xfrm>
                <a:off x="1643" y="1321"/>
                <a:ext cx="864" cy="336"/>
              </a:xfrm>
              <a:prstGeom prst="cube">
                <a:avLst>
                  <a:gd name="adj" fmla="val 25000"/>
                </a:avLst>
              </a:prstGeom>
              <a:solidFill>
                <a:srgbClr val="A5C6BD"/>
              </a:solidFill>
              <a:ln w="28575">
                <a:solidFill>
                  <a:schemeClr val="tx1"/>
                </a:solidFill>
                <a:miter lim="800000"/>
                <a:headEnd/>
                <a:tailEnd/>
              </a:ln>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en-US" altLang="zh-TW" sz="2000">
                    <a:solidFill>
                      <a:schemeClr val="tx1"/>
                    </a:solidFill>
                    <a:ea typeface="新細明體" pitchFamily="18" charset="-120"/>
                  </a:rPr>
                  <a:t>Brand G</a:t>
                </a:r>
              </a:p>
            </p:txBody>
          </p:sp>
          <p:sp>
            <p:nvSpPr>
              <p:cNvPr id="39972" name="AutoShape 17"/>
              <p:cNvSpPr>
                <a:spLocks noChangeArrowheads="1"/>
              </p:cNvSpPr>
              <p:nvPr/>
            </p:nvSpPr>
            <p:spPr bwMode="auto">
              <a:xfrm>
                <a:off x="2662" y="1321"/>
                <a:ext cx="864" cy="336"/>
              </a:xfrm>
              <a:prstGeom prst="cube">
                <a:avLst>
                  <a:gd name="adj" fmla="val 25000"/>
                </a:avLst>
              </a:prstGeom>
              <a:solidFill>
                <a:srgbClr val="A5C6BD"/>
              </a:solidFill>
              <a:ln w="28575">
                <a:solidFill>
                  <a:schemeClr val="tx1"/>
                </a:solidFill>
                <a:miter lim="800000"/>
                <a:headEnd/>
                <a:tailEnd/>
              </a:ln>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en-US" altLang="zh-TW" sz="2000">
                    <a:solidFill>
                      <a:schemeClr val="tx1"/>
                    </a:solidFill>
                    <a:ea typeface="新細明體" pitchFamily="18" charset="-120"/>
                  </a:rPr>
                  <a:t>Brand H</a:t>
                </a:r>
              </a:p>
            </p:txBody>
          </p:sp>
          <p:sp>
            <p:nvSpPr>
              <p:cNvPr id="39973" name="AutoShape 18"/>
              <p:cNvSpPr>
                <a:spLocks noChangeArrowheads="1"/>
              </p:cNvSpPr>
              <p:nvPr/>
            </p:nvSpPr>
            <p:spPr bwMode="auto">
              <a:xfrm>
                <a:off x="3681" y="1321"/>
                <a:ext cx="864" cy="336"/>
              </a:xfrm>
              <a:prstGeom prst="cube">
                <a:avLst>
                  <a:gd name="adj" fmla="val 25000"/>
                </a:avLst>
              </a:prstGeom>
              <a:solidFill>
                <a:srgbClr val="A5C6BD"/>
              </a:solidFill>
              <a:ln w="28575">
                <a:solidFill>
                  <a:schemeClr val="tx1"/>
                </a:solidFill>
                <a:miter lim="800000"/>
                <a:headEnd/>
                <a:tailEnd/>
              </a:ln>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en-US" altLang="zh-TW" sz="2000" dirty="0">
                    <a:solidFill>
                      <a:schemeClr val="tx1"/>
                    </a:solidFill>
                    <a:ea typeface="新細明體" pitchFamily="18" charset="-120"/>
                  </a:rPr>
                  <a:t>Brand I</a:t>
                </a:r>
              </a:p>
            </p:txBody>
          </p:sp>
          <p:sp>
            <p:nvSpPr>
              <p:cNvPr id="39974" name="AutoShape 19"/>
              <p:cNvSpPr>
                <a:spLocks noChangeArrowheads="1"/>
              </p:cNvSpPr>
              <p:nvPr/>
            </p:nvSpPr>
            <p:spPr bwMode="auto">
              <a:xfrm>
                <a:off x="4700" y="1321"/>
                <a:ext cx="864" cy="336"/>
              </a:xfrm>
              <a:prstGeom prst="cube">
                <a:avLst>
                  <a:gd name="adj" fmla="val 25000"/>
                </a:avLst>
              </a:prstGeom>
              <a:solidFill>
                <a:srgbClr val="A5C6BD"/>
              </a:solidFill>
              <a:ln w="28575">
                <a:solidFill>
                  <a:schemeClr val="tx1"/>
                </a:solidFill>
                <a:miter lim="800000"/>
                <a:headEnd/>
                <a:tailEnd/>
              </a:ln>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en-US" altLang="zh-TW" sz="2000">
                    <a:solidFill>
                      <a:schemeClr val="tx1"/>
                    </a:solidFill>
                    <a:ea typeface="新細明體" pitchFamily="18" charset="-120"/>
                  </a:rPr>
                  <a:t>Brand J</a:t>
                </a:r>
              </a:p>
            </p:txBody>
          </p:sp>
          <p:sp>
            <p:nvSpPr>
              <p:cNvPr id="39975" name="AutoShape 20"/>
              <p:cNvSpPr>
                <a:spLocks noChangeArrowheads="1"/>
              </p:cNvSpPr>
              <p:nvPr/>
            </p:nvSpPr>
            <p:spPr bwMode="auto">
              <a:xfrm>
                <a:off x="624" y="1753"/>
                <a:ext cx="864" cy="336"/>
              </a:xfrm>
              <a:prstGeom prst="cube">
                <a:avLst>
                  <a:gd name="adj" fmla="val 25000"/>
                </a:avLst>
              </a:prstGeom>
              <a:solidFill>
                <a:srgbClr val="A5C6BD"/>
              </a:solidFill>
              <a:ln w="28575">
                <a:solidFill>
                  <a:schemeClr val="tx1"/>
                </a:solidFill>
                <a:miter lim="800000"/>
                <a:headEnd/>
                <a:tailEnd/>
              </a:ln>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en-US" altLang="zh-TW" sz="2000">
                    <a:solidFill>
                      <a:schemeClr val="tx1"/>
                    </a:solidFill>
                    <a:ea typeface="新細明體" pitchFamily="18" charset="-120"/>
                  </a:rPr>
                  <a:t>Brand K</a:t>
                </a:r>
              </a:p>
            </p:txBody>
          </p:sp>
          <p:sp>
            <p:nvSpPr>
              <p:cNvPr id="39976" name="AutoShape 21"/>
              <p:cNvSpPr>
                <a:spLocks noChangeArrowheads="1"/>
              </p:cNvSpPr>
              <p:nvPr/>
            </p:nvSpPr>
            <p:spPr bwMode="auto">
              <a:xfrm>
                <a:off x="1643" y="1753"/>
                <a:ext cx="864" cy="336"/>
              </a:xfrm>
              <a:prstGeom prst="cube">
                <a:avLst>
                  <a:gd name="adj" fmla="val 25000"/>
                </a:avLst>
              </a:prstGeom>
              <a:solidFill>
                <a:srgbClr val="A5C6BD"/>
              </a:solidFill>
              <a:ln w="28575">
                <a:solidFill>
                  <a:schemeClr val="tx1"/>
                </a:solidFill>
                <a:miter lim="800000"/>
                <a:headEnd/>
                <a:tailEnd/>
              </a:ln>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en-US" altLang="zh-TW" sz="2000">
                    <a:solidFill>
                      <a:schemeClr val="tx1"/>
                    </a:solidFill>
                    <a:ea typeface="新細明體" pitchFamily="18" charset="-120"/>
                  </a:rPr>
                  <a:t>Brand L</a:t>
                </a:r>
              </a:p>
            </p:txBody>
          </p:sp>
          <p:sp>
            <p:nvSpPr>
              <p:cNvPr id="39977" name="AutoShape 22"/>
              <p:cNvSpPr>
                <a:spLocks noChangeArrowheads="1"/>
              </p:cNvSpPr>
              <p:nvPr/>
            </p:nvSpPr>
            <p:spPr bwMode="auto">
              <a:xfrm>
                <a:off x="2662" y="1753"/>
                <a:ext cx="864" cy="336"/>
              </a:xfrm>
              <a:prstGeom prst="cube">
                <a:avLst>
                  <a:gd name="adj" fmla="val 25000"/>
                </a:avLst>
              </a:prstGeom>
              <a:solidFill>
                <a:srgbClr val="A5C6BD"/>
              </a:solidFill>
              <a:ln w="28575">
                <a:solidFill>
                  <a:schemeClr val="tx1"/>
                </a:solidFill>
                <a:miter lim="800000"/>
                <a:headEnd/>
                <a:tailEnd/>
              </a:ln>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en-US" altLang="zh-TW" sz="2000">
                    <a:solidFill>
                      <a:schemeClr val="tx1"/>
                    </a:solidFill>
                    <a:ea typeface="新細明體" pitchFamily="18" charset="-120"/>
                  </a:rPr>
                  <a:t>Brand M</a:t>
                </a:r>
              </a:p>
            </p:txBody>
          </p:sp>
          <p:sp>
            <p:nvSpPr>
              <p:cNvPr id="39978" name="AutoShape 23"/>
              <p:cNvSpPr>
                <a:spLocks noChangeArrowheads="1"/>
              </p:cNvSpPr>
              <p:nvPr/>
            </p:nvSpPr>
            <p:spPr bwMode="auto">
              <a:xfrm>
                <a:off x="3681" y="1753"/>
                <a:ext cx="864" cy="336"/>
              </a:xfrm>
              <a:prstGeom prst="cube">
                <a:avLst>
                  <a:gd name="adj" fmla="val 25000"/>
                </a:avLst>
              </a:prstGeom>
              <a:solidFill>
                <a:srgbClr val="A5C6BD"/>
              </a:solidFill>
              <a:ln w="28575">
                <a:solidFill>
                  <a:schemeClr val="tx1"/>
                </a:solidFill>
                <a:miter lim="800000"/>
                <a:headEnd/>
                <a:tailEnd/>
              </a:ln>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en-US" altLang="zh-TW" sz="2000">
                    <a:solidFill>
                      <a:schemeClr val="tx1"/>
                    </a:solidFill>
                    <a:ea typeface="新細明體" pitchFamily="18" charset="-120"/>
                  </a:rPr>
                  <a:t>Brand N</a:t>
                </a:r>
              </a:p>
            </p:txBody>
          </p:sp>
          <p:sp>
            <p:nvSpPr>
              <p:cNvPr id="39979" name="AutoShape 24"/>
              <p:cNvSpPr>
                <a:spLocks noChangeArrowheads="1"/>
              </p:cNvSpPr>
              <p:nvPr/>
            </p:nvSpPr>
            <p:spPr bwMode="auto">
              <a:xfrm>
                <a:off x="4700" y="1753"/>
                <a:ext cx="864" cy="336"/>
              </a:xfrm>
              <a:prstGeom prst="cube">
                <a:avLst>
                  <a:gd name="adj" fmla="val 25000"/>
                </a:avLst>
              </a:prstGeom>
              <a:solidFill>
                <a:srgbClr val="A5C6BD"/>
              </a:solidFill>
              <a:ln w="28575">
                <a:solidFill>
                  <a:schemeClr val="tx1"/>
                </a:solidFill>
                <a:miter lim="800000"/>
                <a:headEnd/>
                <a:tailEnd/>
              </a:ln>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en-US" altLang="zh-TW" sz="2000">
                    <a:solidFill>
                      <a:schemeClr val="tx1"/>
                    </a:solidFill>
                    <a:ea typeface="新細明體" pitchFamily="18" charset="-120"/>
                  </a:rPr>
                  <a:t>Brand O</a:t>
                </a:r>
              </a:p>
            </p:txBody>
          </p:sp>
        </p:grpSp>
      </p:grpSp>
      <p:grpSp>
        <p:nvGrpSpPr>
          <p:cNvPr id="4" name="Group 25"/>
          <p:cNvGrpSpPr>
            <a:grpSpLocks/>
          </p:cNvGrpSpPr>
          <p:nvPr/>
        </p:nvGrpSpPr>
        <p:grpSpPr bwMode="auto">
          <a:xfrm>
            <a:off x="856340" y="3932945"/>
            <a:ext cx="7393384" cy="2136278"/>
            <a:chOff x="388" y="2412"/>
            <a:chExt cx="4940" cy="1572"/>
          </a:xfrm>
        </p:grpSpPr>
        <p:sp>
          <p:nvSpPr>
            <p:cNvPr id="39946" name="Text Box 26"/>
            <p:cNvSpPr txBox="1">
              <a:spLocks noChangeArrowheads="1"/>
            </p:cNvSpPr>
            <p:nvPr/>
          </p:nvSpPr>
          <p:spPr bwMode="auto">
            <a:xfrm>
              <a:off x="1570" y="2412"/>
              <a:ext cx="279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en-US" altLang="zh-TW" sz="2800" b="1" dirty="0">
                  <a:solidFill>
                    <a:schemeClr val="tx1"/>
                  </a:solidFill>
                  <a:ea typeface="新細明體" pitchFamily="18" charset="-120"/>
                </a:rPr>
                <a:t>Evoked Set of Brands</a:t>
              </a:r>
            </a:p>
          </p:txBody>
        </p:sp>
        <p:grpSp>
          <p:nvGrpSpPr>
            <p:cNvPr id="39947" name="Group 27"/>
            <p:cNvGrpSpPr>
              <a:grpSpLocks/>
            </p:cNvGrpSpPr>
            <p:nvPr/>
          </p:nvGrpSpPr>
          <p:grpSpPr bwMode="auto">
            <a:xfrm>
              <a:off x="388" y="2784"/>
              <a:ext cx="4940" cy="1200"/>
              <a:chOff x="624" y="889"/>
              <a:chExt cx="4940" cy="1200"/>
            </a:xfrm>
          </p:grpSpPr>
          <p:sp>
            <p:nvSpPr>
              <p:cNvPr id="39948" name="AutoShape 28"/>
              <p:cNvSpPr>
                <a:spLocks noChangeArrowheads="1"/>
              </p:cNvSpPr>
              <p:nvPr/>
            </p:nvSpPr>
            <p:spPr bwMode="auto">
              <a:xfrm>
                <a:off x="624" y="889"/>
                <a:ext cx="864" cy="336"/>
              </a:xfrm>
              <a:prstGeom prst="cube">
                <a:avLst>
                  <a:gd name="adj" fmla="val 25000"/>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endParaRPr lang="zh-TW" altLang="zh-TW" sz="2000">
                  <a:solidFill>
                    <a:schemeClr val="tx1"/>
                  </a:solidFill>
                  <a:ea typeface="新細明體" pitchFamily="18" charset="-120"/>
                </a:endParaRPr>
              </a:p>
            </p:txBody>
          </p:sp>
          <p:sp>
            <p:nvSpPr>
              <p:cNvPr id="39949" name="AutoShape 29"/>
              <p:cNvSpPr>
                <a:spLocks noChangeArrowheads="1"/>
              </p:cNvSpPr>
              <p:nvPr/>
            </p:nvSpPr>
            <p:spPr bwMode="auto">
              <a:xfrm>
                <a:off x="1643" y="889"/>
                <a:ext cx="864" cy="336"/>
              </a:xfrm>
              <a:prstGeom prst="cube">
                <a:avLst>
                  <a:gd name="adj" fmla="val 25000"/>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endParaRPr lang="zh-TW" altLang="zh-TW" sz="2000">
                  <a:solidFill>
                    <a:schemeClr val="tx1"/>
                  </a:solidFill>
                  <a:ea typeface="新細明體" pitchFamily="18" charset="-120"/>
                </a:endParaRPr>
              </a:p>
            </p:txBody>
          </p:sp>
          <p:sp>
            <p:nvSpPr>
              <p:cNvPr id="39950" name="AutoShape 30"/>
              <p:cNvSpPr>
                <a:spLocks noChangeArrowheads="1"/>
              </p:cNvSpPr>
              <p:nvPr/>
            </p:nvSpPr>
            <p:spPr bwMode="auto">
              <a:xfrm>
                <a:off x="2662" y="889"/>
                <a:ext cx="864" cy="336"/>
              </a:xfrm>
              <a:prstGeom prst="cube">
                <a:avLst>
                  <a:gd name="adj" fmla="val 25000"/>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endParaRPr lang="zh-TW" altLang="zh-TW" sz="2000">
                  <a:solidFill>
                    <a:schemeClr val="tx1"/>
                  </a:solidFill>
                  <a:ea typeface="新細明體" pitchFamily="18" charset="-120"/>
                </a:endParaRPr>
              </a:p>
            </p:txBody>
          </p:sp>
          <p:sp>
            <p:nvSpPr>
              <p:cNvPr id="39951" name="AutoShape 31"/>
              <p:cNvSpPr>
                <a:spLocks noChangeArrowheads="1"/>
              </p:cNvSpPr>
              <p:nvPr/>
            </p:nvSpPr>
            <p:spPr bwMode="auto">
              <a:xfrm>
                <a:off x="3681" y="889"/>
                <a:ext cx="864" cy="336"/>
              </a:xfrm>
              <a:prstGeom prst="cube">
                <a:avLst>
                  <a:gd name="adj" fmla="val 25000"/>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endParaRPr lang="zh-TW" altLang="zh-TW" sz="2000">
                  <a:solidFill>
                    <a:schemeClr val="tx1"/>
                  </a:solidFill>
                  <a:ea typeface="新細明體" pitchFamily="18" charset="-120"/>
                </a:endParaRPr>
              </a:p>
            </p:txBody>
          </p:sp>
          <p:sp>
            <p:nvSpPr>
              <p:cNvPr id="39952" name="AutoShape 32"/>
              <p:cNvSpPr>
                <a:spLocks noChangeArrowheads="1"/>
              </p:cNvSpPr>
              <p:nvPr/>
            </p:nvSpPr>
            <p:spPr bwMode="auto">
              <a:xfrm>
                <a:off x="4700" y="889"/>
                <a:ext cx="864" cy="336"/>
              </a:xfrm>
              <a:prstGeom prst="cube">
                <a:avLst>
                  <a:gd name="adj" fmla="val 25000"/>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endParaRPr lang="zh-TW" altLang="zh-TW" sz="2000">
                  <a:solidFill>
                    <a:schemeClr val="tx1"/>
                  </a:solidFill>
                  <a:ea typeface="新細明體" pitchFamily="18" charset="-120"/>
                </a:endParaRPr>
              </a:p>
            </p:txBody>
          </p:sp>
          <p:sp>
            <p:nvSpPr>
              <p:cNvPr id="39953" name="AutoShape 33"/>
              <p:cNvSpPr>
                <a:spLocks noChangeArrowheads="1"/>
              </p:cNvSpPr>
              <p:nvPr/>
            </p:nvSpPr>
            <p:spPr bwMode="auto">
              <a:xfrm>
                <a:off x="624" y="1321"/>
                <a:ext cx="864" cy="336"/>
              </a:xfrm>
              <a:prstGeom prst="cube">
                <a:avLst>
                  <a:gd name="adj" fmla="val 25000"/>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endParaRPr lang="zh-TW" altLang="zh-TW" sz="2000">
                  <a:solidFill>
                    <a:schemeClr val="tx1"/>
                  </a:solidFill>
                  <a:ea typeface="新細明體" pitchFamily="18" charset="-120"/>
                </a:endParaRPr>
              </a:p>
            </p:txBody>
          </p:sp>
          <p:sp>
            <p:nvSpPr>
              <p:cNvPr id="39954" name="AutoShape 34"/>
              <p:cNvSpPr>
                <a:spLocks noChangeArrowheads="1"/>
              </p:cNvSpPr>
              <p:nvPr/>
            </p:nvSpPr>
            <p:spPr bwMode="auto">
              <a:xfrm>
                <a:off x="1643" y="1321"/>
                <a:ext cx="864" cy="336"/>
              </a:xfrm>
              <a:prstGeom prst="cube">
                <a:avLst>
                  <a:gd name="adj" fmla="val 25000"/>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endParaRPr lang="zh-TW" altLang="zh-TW" sz="2000">
                  <a:solidFill>
                    <a:schemeClr val="tx1"/>
                  </a:solidFill>
                  <a:ea typeface="新細明體" pitchFamily="18" charset="-120"/>
                </a:endParaRPr>
              </a:p>
            </p:txBody>
          </p:sp>
          <p:sp>
            <p:nvSpPr>
              <p:cNvPr id="39955" name="AutoShape 35"/>
              <p:cNvSpPr>
                <a:spLocks noChangeArrowheads="1"/>
              </p:cNvSpPr>
              <p:nvPr/>
            </p:nvSpPr>
            <p:spPr bwMode="auto">
              <a:xfrm>
                <a:off x="2662" y="1321"/>
                <a:ext cx="864" cy="336"/>
              </a:xfrm>
              <a:prstGeom prst="cube">
                <a:avLst>
                  <a:gd name="adj" fmla="val 25000"/>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endParaRPr lang="zh-TW" altLang="zh-TW" sz="2000">
                  <a:solidFill>
                    <a:schemeClr val="tx1"/>
                  </a:solidFill>
                  <a:ea typeface="新細明體" pitchFamily="18" charset="-120"/>
                </a:endParaRPr>
              </a:p>
            </p:txBody>
          </p:sp>
          <p:sp>
            <p:nvSpPr>
              <p:cNvPr id="39956" name="AutoShape 36"/>
              <p:cNvSpPr>
                <a:spLocks noChangeArrowheads="1"/>
              </p:cNvSpPr>
              <p:nvPr/>
            </p:nvSpPr>
            <p:spPr bwMode="auto">
              <a:xfrm>
                <a:off x="3681" y="1321"/>
                <a:ext cx="864" cy="336"/>
              </a:xfrm>
              <a:prstGeom prst="cube">
                <a:avLst>
                  <a:gd name="adj" fmla="val 25000"/>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endParaRPr lang="zh-TW" altLang="zh-TW" sz="2000">
                  <a:solidFill>
                    <a:schemeClr val="tx1"/>
                  </a:solidFill>
                  <a:ea typeface="新細明體" pitchFamily="18" charset="-120"/>
                </a:endParaRPr>
              </a:p>
            </p:txBody>
          </p:sp>
          <p:sp>
            <p:nvSpPr>
              <p:cNvPr id="39957" name="AutoShape 37"/>
              <p:cNvSpPr>
                <a:spLocks noChangeArrowheads="1"/>
              </p:cNvSpPr>
              <p:nvPr/>
            </p:nvSpPr>
            <p:spPr bwMode="auto">
              <a:xfrm>
                <a:off x="4700" y="1321"/>
                <a:ext cx="864" cy="336"/>
              </a:xfrm>
              <a:prstGeom prst="cube">
                <a:avLst>
                  <a:gd name="adj" fmla="val 25000"/>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endParaRPr lang="zh-TW" altLang="zh-TW" sz="2000">
                  <a:solidFill>
                    <a:schemeClr val="tx1"/>
                  </a:solidFill>
                  <a:ea typeface="新細明體" pitchFamily="18" charset="-120"/>
                </a:endParaRPr>
              </a:p>
            </p:txBody>
          </p:sp>
          <p:sp>
            <p:nvSpPr>
              <p:cNvPr id="39958" name="AutoShape 38"/>
              <p:cNvSpPr>
                <a:spLocks noChangeArrowheads="1"/>
              </p:cNvSpPr>
              <p:nvPr/>
            </p:nvSpPr>
            <p:spPr bwMode="auto">
              <a:xfrm>
                <a:off x="624" y="1753"/>
                <a:ext cx="864" cy="336"/>
              </a:xfrm>
              <a:prstGeom prst="cube">
                <a:avLst>
                  <a:gd name="adj" fmla="val 25000"/>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endParaRPr lang="zh-TW" altLang="zh-TW" sz="2000">
                  <a:solidFill>
                    <a:schemeClr val="tx1"/>
                  </a:solidFill>
                  <a:ea typeface="新細明體" pitchFamily="18" charset="-120"/>
                </a:endParaRPr>
              </a:p>
            </p:txBody>
          </p:sp>
          <p:sp>
            <p:nvSpPr>
              <p:cNvPr id="39959" name="AutoShape 39"/>
              <p:cNvSpPr>
                <a:spLocks noChangeArrowheads="1"/>
              </p:cNvSpPr>
              <p:nvPr/>
            </p:nvSpPr>
            <p:spPr bwMode="auto">
              <a:xfrm>
                <a:off x="1643" y="1753"/>
                <a:ext cx="864" cy="336"/>
              </a:xfrm>
              <a:prstGeom prst="cube">
                <a:avLst>
                  <a:gd name="adj" fmla="val 25000"/>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endParaRPr lang="zh-TW" altLang="zh-TW" sz="2000">
                  <a:solidFill>
                    <a:schemeClr val="tx1"/>
                  </a:solidFill>
                  <a:ea typeface="新細明體" pitchFamily="18" charset="-120"/>
                </a:endParaRPr>
              </a:p>
            </p:txBody>
          </p:sp>
          <p:sp>
            <p:nvSpPr>
              <p:cNvPr id="39960" name="AutoShape 40"/>
              <p:cNvSpPr>
                <a:spLocks noChangeArrowheads="1"/>
              </p:cNvSpPr>
              <p:nvPr/>
            </p:nvSpPr>
            <p:spPr bwMode="auto">
              <a:xfrm>
                <a:off x="2662" y="1753"/>
                <a:ext cx="864" cy="336"/>
              </a:xfrm>
              <a:prstGeom prst="cube">
                <a:avLst>
                  <a:gd name="adj" fmla="val 25000"/>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endParaRPr lang="zh-TW" altLang="zh-TW" sz="2000">
                  <a:solidFill>
                    <a:schemeClr val="tx1"/>
                  </a:solidFill>
                  <a:ea typeface="新細明體" pitchFamily="18" charset="-120"/>
                </a:endParaRPr>
              </a:p>
            </p:txBody>
          </p:sp>
          <p:sp>
            <p:nvSpPr>
              <p:cNvPr id="39961" name="AutoShape 41"/>
              <p:cNvSpPr>
                <a:spLocks noChangeArrowheads="1"/>
              </p:cNvSpPr>
              <p:nvPr/>
            </p:nvSpPr>
            <p:spPr bwMode="auto">
              <a:xfrm>
                <a:off x="3681" y="1753"/>
                <a:ext cx="864" cy="336"/>
              </a:xfrm>
              <a:prstGeom prst="cube">
                <a:avLst>
                  <a:gd name="adj" fmla="val 25000"/>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endParaRPr lang="zh-TW" altLang="zh-TW" sz="2000">
                  <a:solidFill>
                    <a:schemeClr val="tx1"/>
                  </a:solidFill>
                  <a:ea typeface="新細明體" pitchFamily="18" charset="-120"/>
                </a:endParaRPr>
              </a:p>
            </p:txBody>
          </p:sp>
          <p:sp>
            <p:nvSpPr>
              <p:cNvPr id="39962" name="AutoShape 42"/>
              <p:cNvSpPr>
                <a:spLocks noChangeArrowheads="1"/>
              </p:cNvSpPr>
              <p:nvPr/>
            </p:nvSpPr>
            <p:spPr bwMode="auto">
              <a:xfrm>
                <a:off x="4700" y="1753"/>
                <a:ext cx="864" cy="336"/>
              </a:xfrm>
              <a:prstGeom prst="cube">
                <a:avLst>
                  <a:gd name="adj" fmla="val 25000"/>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endParaRPr lang="zh-TW" altLang="zh-TW" sz="2000">
                  <a:solidFill>
                    <a:schemeClr val="tx1"/>
                  </a:solidFill>
                  <a:ea typeface="新細明體" pitchFamily="18" charset="-120"/>
                </a:endParaRPr>
              </a:p>
            </p:txBody>
          </p:sp>
        </p:grpSp>
      </p:grpSp>
      <p:sp>
        <p:nvSpPr>
          <p:cNvPr id="33835" name="AutoShape 43"/>
          <p:cNvSpPr>
            <a:spLocks noChangeArrowheads="1"/>
          </p:cNvSpPr>
          <p:nvPr/>
        </p:nvSpPr>
        <p:spPr bwMode="auto">
          <a:xfrm>
            <a:off x="2284584" y="4438476"/>
            <a:ext cx="1371600" cy="533400"/>
          </a:xfrm>
          <a:prstGeom prst="cube">
            <a:avLst>
              <a:gd name="adj" fmla="val 25000"/>
            </a:avLst>
          </a:prstGeom>
          <a:solidFill>
            <a:srgbClr val="FF9933"/>
          </a:solidFill>
          <a:ln w="28575">
            <a:solidFill>
              <a:schemeClr val="tx1"/>
            </a:solidFill>
            <a:miter lim="800000"/>
            <a:headEnd/>
            <a:tailEnd/>
          </a:ln>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en-US" altLang="zh-TW" sz="2000" dirty="0">
                <a:solidFill>
                  <a:schemeClr val="tx1"/>
                </a:solidFill>
                <a:ea typeface="新細明體" pitchFamily="18" charset="-120"/>
              </a:rPr>
              <a:t>Brand B</a:t>
            </a:r>
          </a:p>
        </p:txBody>
      </p:sp>
      <p:sp>
        <p:nvSpPr>
          <p:cNvPr id="33836" name="AutoShape 44"/>
          <p:cNvSpPr>
            <a:spLocks noChangeArrowheads="1"/>
          </p:cNvSpPr>
          <p:nvPr/>
        </p:nvSpPr>
        <p:spPr bwMode="auto">
          <a:xfrm>
            <a:off x="6878124" y="4394227"/>
            <a:ext cx="1371600" cy="533400"/>
          </a:xfrm>
          <a:prstGeom prst="cube">
            <a:avLst>
              <a:gd name="adj" fmla="val 25000"/>
            </a:avLst>
          </a:prstGeom>
          <a:solidFill>
            <a:srgbClr val="FF9933"/>
          </a:solidFill>
          <a:ln w="28575">
            <a:solidFill>
              <a:schemeClr val="tx1"/>
            </a:solidFill>
            <a:miter lim="800000"/>
            <a:headEnd/>
            <a:tailEnd/>
          </a:ln>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en-US" altLang="zh-TW" sz="2000" dirty="0">
                <a:solidFill>
                  <a:schemeClr val="tx1"/>
                </a:solidFill>
                <a:ea typeface="新細明體" pitchFamily="18" charset="-120"/>
              </a:rPr>
              <a:t>Brand E</a:t>
            </a:r>
          </a:p>
        </p:txBody>
      </p:sp>
      <p:sp>
        <p:nvSpPr>
          <p:cNvPr id="33837" name="AutoShape 45"/>
          <p:cNvSpPr>
            <a:spLocks noChangeArrowheads="1"/>
          </p:cNvSpPr>
          <p:nvPr/>
        </p:nvSpPr>
        <p:spPr bwMode="auto">
          <a:xfrm>
            <a:off x="5337190" y="5001084"/>
            <a:ext cx="1371600" cy="533400"/>
          </a:xfrm>
          <a:prstGeom prst="cube">
            <a:avLst>
              <a:gd name="adj" fmla="val 25000"/>
            </a:avLst>
          </a:prstGeom>
          <a:solidFill>
            <a:srgbClr val="FF9933"/>
          </a:solidFill>
          <a:ln w="28575">
            <a:solidFill>
              <a:schemeClr val="tx1"/>
            </a:solidFill>
            <a:miter lim="800000"/>
            <a:headEnd/>
            <a:tailEnd/>
          </a:ln>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en-US" altLang="zh-TW" sz="2000" dirty="0">
                <a:solidFill>
                  <a:schemeClr val="tx1"/>
                </a:solidFill>
                <a:ea typeface="新細明體" pitchFamily="18" charset="-120"/>
              </a:rPr>
              <a:t>Brand I</a:t>
            </a:r>
          </a:p>
        </p:txBody>
      </p:sp>
      <p:sp>
        <p:nvSpPr>
          <p:cNvPr id="33838" name="AutoShape 46"/>
          <p:cNvSpPr>
            <a:spLocks noChangeArrowheads="1"/>
          </p:cNvSpPr>
          <p:nvPr/>
        </p:nvSpPr>
        <p:spPr bwMode="auto">
          <a:xfrm>
            <a:off x="3827979" y="5612614"/>
            <a:ext cx="1371600" cy="533400"/>
          </a:xfrm>
          <a:prstGeom prst="cube">
            <a:avLst>
              <a:gd name="adj" fmla="val 25000"/>
            </a:avLst>
          </a:prstGeom>
          <a:solidFill>
            <a:srgbClr val="FF9933"/>
          </a:solidFill>
          <a:ln w="28575">
            <a:solidFill>
              <a:schemeClr val="tx1"/>
            </a:solidFill>
            <a:miter lim="800000"/>
            <a:headEnd/>
            <a:tailEnd/>
          </a:ln>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en-US" altLang="zh-TW" sz="2000" dirty="0">
                <a:solidFill>
                  <a:schemeClr val="tx1"/>
                </a:solidFill>
                <a:ea typeface="新細明體" pitchFamily="18" charset="-120"/>
              </a:rPr>
              <a:t>Brand M</a:t>
            </a:r>
          </a:p>
        </p:txBody>
      </p:sp>
      <p:sp>
        <p:nvSpPr>
          <p:cNvPr id="33839" name="AutoShape 47"/>
          <p:cNvSpPr>
            <a:spLocks noChangeArrowheads="1"/>
          </p:cNvSpPr>
          <p:nvPr/>
        </p:nvSpPr>
        <p:spPr bwMode="auto">
          <a:xfrm>
            <a:off x="777834" y="5003586"/>
            <a:ext cx="1371600" cy="533400"/>
          </a:xfrm>
          <a:prstGeom prst="cube">
            <a:avLst>
              <a:gd name="adj" fmla="val 25000"/>
            </a:avLst>
          </a:prstGeom>
          <a:solidFill>
            <a:srgbClr val="FF9933"/>
          </a:solidFill>
          <a:ln w="28575">
            <a:solidFill>
              <a:schemeClr val="tx1"/>
            </a:solidFill>
            <a:miter lim="800000"/>
            <a:headEnd/>
            <a:tailEnd/>
          </a:ln>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en-US" altLang="zh-TW" sz="2000" dirty="0">
                <a:solidFill>
                  <a:schemeClr val="tx1"/>
                </a:solidFill>
                <a:ea typeface="新細明體" pitchFamily="18" charset="-120"/>
              </a:rPr>
              <a:t>Brand F</a:t>
            </a:r>
          </a:p>
        </p:txBody>
      </p:sp>
    </p:spTree>
    <p:extLst>
      <p:ext uri="{BB962C8B-B14F-4D97-AF65-F5344CB8AC3E}">
        <p14:creationId xmlns="" xmlns:p14="http://schemas.microsoft.com/office/powerpoint/2010/main" val="20689864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nodeType="afterGroup">
                            <p:stCondLst>
                              <p:cond delay="1000"/>
                            </p:stCondLst>
                            <p:childTnLst>
                              <p:par>
                                <p:cTn id="13" presetID="17" presetClass="entr" presetSubtype="1" fill="hold" grpId="0" nodeType="afterEffect">
                                  <p:stCondLst>
                                    <p:cond delay="0"/>
                                  </p:stCondLst>
                                  <p:childTnLst>
                                    <p:set>
                                      <p:cBhvr>
                                        <p:cTn id="14" dur="1" fill="hold">
                                          <p:stCondLst>
                                            <p:cond delay="0"/>
                                          </p:stCondLst>
                                        </p:cTn>
                                        <p:tgtEl>
                                          <p:spTgt spid="33835"/>
                                        </p:tgtEl>
                                        <p:attrNameLst>
                                          <p:attrName>style.visibility</p:attrName>
                                        </p:attrNameLst>
                                      </p:cBhvr>
                                      <p:to>
                                        <p:strVal val="visible"/>
                                      </p:to>
                                    </p:set>
                                    <p:anim calcmode="lin" valueType="num">
                                      <p:cBhvr>
                                        <p:cTn id="15" dur="500" fill="hold"/>
                                        <p:tgtEl>
                                          <p:spTgt spid="33835"/>
                                        </p:tgtEl>
                                        <p:attrNameLst>
                                          <p:attrName>ppt_x</p:attrName>
                                        </p:attrNameLst>
                                      </p:cBhvr>
                                      <p:tavLst>
                                        <p:tav tm="0">
                                          <p:val>
                                            <p:strVal val="#ppt_x"/>
                                          </p:val>
                                        </p:tav>
                                        <p:tav tm="100000">
                                          <p:val>
                                            <p:strVal val="#ppt_x"/>
                                          </p:val>
                                        </p:tav>
                                      </p:tavLst>
                                    </p:anim>
                                    <p:anim calcmode="lin" valueType="num">
                                      <p:cBhvr>
                                        <p:cTn id="16" dur="500" fill="hold"/>
                                        <p:tgtEl>
                                          <p:spTgt spid="33835"/>
                                        </p:tgtEl>
                                        <p:attrNameLst>
                                          <p:attrName>ppt_y</p:attrName>
                                        </p:attrNameLst>
                                      </p:cBhvr>
                                      <p:tavLst>
                                        <p:tav tm="0">
                                          <p:val>
                                            <p:strVal val="#ppt_y-#ppt_h/2"/>
                                          </p:val>
                                        </p:tav>
                                        <p:tav tm="100000">
                                          <p:val>
                                            <p:strVal val="#ppt_y"/>
                                          </p:val>
                                        </p:tav>
                                      </p:tavLst>
                                    </p:anim>
                                    <p:anim calcmode="lin" valueType="num">
                                      <p:cBhvr>
                                        <p:cTn id="17" dur="500" fill="hold"/>
                                        <p:tgtEl>
                                          <p:spTgt spid="33835"/>
                                        </p:tgtEl>
                                        <p:attrNameLst>
                                          <p:attrName>ppt_w</p:attrName>
                                        </p:attrNameLst>
                                      </p:cBhvr>
                                      <p:tavLst>
                                        <p:tav tm="0">
                                          <p:val>
                                            <p:strVal val="#ppt_w"/>
                                          </p:val>
                                        </p:tav>
                                        <p:tav tm="100000">
                                          <p:val>
                                            <p:strVal val="#ppt_w"/>
                                          </p:val>
                                        </p:tav>
                                      </p:tavLst>
                                    </p:anim>
                                    <p:anim calcmode="lin" valueType="num">
                                      <p:cBhvr>
                                        <p:cTn id="18" dur="500" fill="hold"/>
                                        <p:tgtEl>
                                          <p:spTgt spid="33835"/>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17" presetClass="entr" presetSubtype="1" fill="hold" grpId="0" nodeType="afterEffect">
                                  <p:stCondLst>
                                    <p:cond delay="0"/>
                                  </p:stCondLst>
                                  <p:childTnLst>
                                    <p:set>
                                      <p:cBhvr>
                                        <p:cTn id="21" dur="1" fill="hold">
                                          <p:stCondLst>
                                            <p:cond delay="0"/>
                                          </p:stCondLst>
                                        </p:cTn>
                                        <p:tgtEl>
                                          <p:spTgt spid="33836"/>
                                        </p:tgtEl>
                                        <p:attrNameLst>
                                          <p:attrName>style.visibility</p:attrName>
                                        </p:attrNameLst>
                                      </p:cBhvr>
                                      <p:to>
                                        <p:strVal val="visible"/>
                                      </p:to>
                                    </p:set>
                                    <p:anim calcmode="lin" valueType="num">
                                      <p:cBhvr>
                                        <p:cTn id="22" dur="500" fill="hold"/>
                                        <p:tgtEl>
                                          <p:spTgt spid="33836"/>
                                        </p:tgtEl>
                                        <p:attrNameLst>
                                          <p:attrName>ppt_x</p:attrName>
                                        </p:attrNameLst>
                                      </p:cBhvr>
                                      <p:tavLst>
                                        <p:tav tm="0">
                                          <p:val>
                                            <p:strVal val="#ppt_x"/>
                                          </p:val>
                                        </p:tav>
                                        <p:tav tm="100000">
                                          <p:val>
                                            <p:strVal val="#ppt_x"/>
                                          </p:val>
                                        </p:tav>
                                      </p:tavLst>
                                    </p:anim>
                                    <p:anim calcmode="lin" valueType="num">
                                      <p:cBhvr>
                                        <p:cTn id="23" dur="500" fill="hold"/>
                                        <p:tgtEl>
                                          <p:spTgt spid="33836"/>
                                        </p:tgtEl>
                                        <p:attrNameLst>
                                          <p:attrName>ppt_y</p:attrName>
                                        </p:attrNameLst>
                                      </p:cBhvr>
                                      <p:tavLst>
                                        <p:tav tm="0">
                                          <p:val>
                                            <p:strVal val="#ppt_y-#ppt_h/2"/>
                                          </p:val>
                                        </p:tav>
                                        <p:tav tm="100000">
                                          <p:val>
                                            <p:strVal val="#ppt_y"/>
                                          </p:val>
                                        </p:tav>
                                      </p:tavLst>
                                    </p:anim>
                                    <p:anim calcmode="lin" valueType="num">
                                      <p:cBhvr>
                                        <p:cTn id="24" dur="500" fill="hold"/>
                                        <p:tgtEl>
                                          <p:spTgt spid="33836"/>
                                        </p:tgtEl>
                                        <p:attrNameLst>
                                          <p:attrName>ppt_w</p:attrName>
                                        </p:attrNameLst>
                                      </p:cBhvr>
                                      <p:tavLst>
                                        <p:tav tm="0">
                                          <p:val>
                                            <p:strVal val="#ppt_w"/>
                                          </p:val>
                                        </p:tav>
                                        <p:tav tm="100000">
                                          <p:val>
                                            <p:strVal val="#ppt_w"/>
                                          </p:val>
                                        </p:tav>
                                      </p:tavLst>
                                    </p:anim>
                                    <p:anim calcmode="lin" valueType="num">
                                      <p:cBhvr>
                                        <p:cTn id="25" dur="500" fill="hold"/>
                                        <p:tgtEl>
                                          <p:spTgt spid="33836"/>
                                        </p:tgtEl>
                                        <p:attrNameLst>
                                          <p:attrName>ppt_h</p:attrName>
                                        </p:attrNameLst>
                                      </p:cBhvr>
                                      <p:tavLst>
                                        <p:tav tm="0">
                                          <p:val>
                                            <p:fltVal val="0"/>
                                          </p:val>
                                        </p:tav>
                                        <p:tav tm="100000">
                                          <p:val>
                                            <p:strVal val="#ppt_h"/>
                                          </p:val>
                                        </p:tav>
                                      </p:tavLst>
                                    </p:anim>
                                  </p:childTnLst>
                                </p:cTn>
                              </p:par>
                            </p:childTnLst>
                          </p:cTn>
                        </p:par>
                        <p:par>
                          <p:cTn id="26" fill="hold" nodeType="afterGroup">
                            <p:stCondLst>
                              <p:cond delay="2000"/>
                            </p:stCondLst>
                            <p:childTnLst>
                              <p:par>
                                <p:cTn id="27" presetID="17" presetClass="entr" presetSubtype="1" fill="hold" grpId="0" nodeType="afterEffect">
                                  <p:stCondLst>
                                    <p:cond delay="0"/>
                                  </p:stCondLst>
                                  <p:childTnLst>
                                    <p:set>
                                      <p:cBhvr>
                                        <p:cTn id="28" dur="1" fill="hold">
                                          <p:stCondLst>
                                            <p:cond delay="0"/>
                                          </p:stCondLst>
                                        </p:cTn>
                                        <p:tgtEl>
                                          <p:spTgt spid="33839"/>
                                        </p:tgtEl>
                                        <p:attrNameLst>
                                          <p:attrName>style.visibility</p:attrName>
                                        </p:attrNameLst>
                                      </p:cBhvr>
                                      <p:to>
                                        <p:strVal val="visible"/>
                                      </p:to>
                                    </p:set>
                                    <p:anim calcmode="lin" valueType="num">
                                      <p:cBhvr>
                                        <p:cTn id="29" dur="500" fill="hold"/>
                                        <p:tgtEl>
                                          <p:spTgt spid="33839"/>
                                        </p:tgtEl>
                                        <p:attrNameLst>
                                          <p:attrName>ppt_x</p:attrName>
                                        </p:attrNameLst>
                                      </p:cBhvr>
                                      <p:tavLst>
                                        <p:tav tm="0">
                                          <p:val>
                                            <p:strVal val="#ppt_x"/>
                                          </p:val>
                                        </p:tav>
                                        <p:tav tm="100000">
                                          <p:val>
                                            <p:strVal val="#ppt_x"/>
                                          </p:val>
                                        </p:tav>
                                      </p:tavLst>
                                    </p:anim>
                                    <p:anim calcmode="lin" valueType="num">
                                      <p:cBhvr>
                                        <p:cTn id="30" dur="500" fill="hold"/>
                                        <p:tgtEl>
                                          <p:spTgt spid="33839"/>
                                        </p:tgtEl>
                                        <p:attrNameLst>
                                          <p:attrName>ppt_y</p:attrName>
                                        </p:attrNameLst>
                                      </p:cBhvr>
                                      <p:tavLst>
                                        <p:tav tm="0">
                                          <p:val>
                                            <p:strVal val="#ppt_y-#ppt_h/2"/>
                                          </p:val>
                                        </p:tav>
                                        <p:tav tm="100000">
                                          <p:val>
                                            <p:strVal val="#ppt_y"/>
                                          </p:val>
                                        </p:tav>
                                      </p:tavLst>
                                    </p:anim>
                                    <p:anim calcmode="lin" valueType="num">
                                      <p:cBhvr>
                                        <p:cTn id="31" dur="500" fill="hold"/>
                                        <p:tgtEl>
                                          <p:spTgt spid="33839"/>
                                        </p:tgtEl>
                                        <p:attrNameLst>
                                          <p:attrName>ppt_w</p:attrName>
                                        </p:attrNameLst>
                                      </p:cBhvr>
                                      <p:tavLst>
                                        <p:tav tm="0">
                                          <p:val>
                                            <p:strVal val="#ppt_w"/>
                                          </p:val>
                                        </p:tav>
                                        <p:tav tm="100000">
                                          <p:val>
                                            <p:strVal val="#ppt_w"/>
                                          </p:val>
                                        </p:tav>
                                      </p:tavLst>
                                    </p:anim>
                                    <p:anim calcmode="lin" valueType="num">
                                      <p:cBhvr>
                                        <p:cTn id="32" dur="500" fill="hold"/>
                                        <p:tgtEl>
                                          <p:spTgt spid="33839"/>
                                        </p:tgtEl>
                                        <p:attrNameLst>
                                          <p:attrName>ppt_h</p:attrName>
                                        </p:attrNameLst>
                                      </p:cBhvr>
                                      <p:tavLst>
                                        <p:tav tm="0">
                                          <p:val>
                                            <p:fltVal val="0"/>
                                          </p:val>
                                        </p:tav>
                                        <p:tav tm="100000">
                                          <p:val>
                                            <p:strVal val="#ppt_h"/>
                                          </p:val>
                                        </p:tav>
                                      </p:tavLst>
                                    </p:anim>
                                  </p:childTnLst>
                                </p:cTn>
                              </p:par>
                            </p:childTnLst>
                          </p:cTn>
                        </p:par>
                        <p:par>
                          <p:cTn id="33" fill="hold" nodeType="afterGroup">
                            <p:stCondLst>
                              <p:cond delay="2500"/>
                            </p:stCondLst>
                            <p:childTnLst>
                              <p:par>
                                <p:cTn id="34" presetID="17" presetClass="entr" presetSubtype="1" fill="hold" grpId="0" nodeType="afterEffect">
                                  <p:stCondLst>
                                    <p:cond delay="0"/>
                                  </p:stCondLst>
                                  <p:childTnLst>
                                    <p:set>
                                      <p:cBhvr>
                                        <p:cTn id="35" dur="1" fill="hold">
                                          <p:stCondLst>
                                            <p:cond delay="0"/>
                                          </p:stCondLst>
                                        </p:cTn>
                                        <p:tgtEl>
                                          <p:spTgt spid="33837"/>
                                        </p:tgtEl>
                                        <p:attrNameLst>
                                          <p:attrName>style.visibility</p:attrName>
                                        </p:attrNameLst>
                                      </p:cBhvr>
                                      <p:to>
                                        <p:strVal val="visible"/>
                                      </p:to>
                                    </p:set>
                                    <p:anim calcmode="lin" valueType="num">
                                      <p:cBhvr>
                                        <p:cTn id="36" dur="500" fill="hold"/>
                                        <p:tgtEl>
                                          <p:spTgt spid="33837"/>
                                        </p:tgtEl>
                                        <p:attrNameLst>
                                          <p:attrName>ppt_x</p:attrName>
                                        </p:attrNameLst>
                                      </p:cBhvr>
                                      <p:tavLst>
                                        <p:tav tm="0">
                                          <p:val>
                                            <p:strVal val="#ppt_x"/>
                                          </p:val>
                                        </p:tav>
                                        <p:tav tm="100000">
                                          <p:val>
                                            <p:strVal val="#ppt_x"/>
                                          </p:val>
                                        </p:tav>
                                      </p:tavLst>
                                    </p:anim>
                                    <p:anim calcmode="lin" valueType="num">
                                      <p:cBhvr>
                                        <p:cTn id="37" dur="500" fill="hold"/>
                                        <p:tgtEl>
                                          <p:spTgt spid="33837"/>
                                        </p:tgtEl>
                                        <p:attrNameLst>
                                          <p:attrName>ppt_y</p:attrName>
                                        </p:attrNameLst>
                                      </p:cBhvr>
                                      <p:tavLst>
                                        <p:tav tm="0">
                                          <p:val>
                                            <p:strVal val="#ppt_y-#ppt_h/2"/>
                                          </p:val>
                                        </p:tav>
                                        <p:tav tm="100000">
                                          <p:val>
                                            <p:strVal val="#ppt_y"/>
                                          </p:val>
                                        </p:tav>
                                      </p:tavLst>
                                    </p:anim>
                                    <p:anim calcmode="lin" valueType="num">
                                      <p:cBhvr>
                                        <p:cTn id="38" dur="500" fill="hold"/>
                                        <p:tgtEl>
                                          <p:spTgt spid="33837"/>
                                        </p:tgtEl>
                                        <p:attrNameLst>
                                          <p:attrName>ppt_w</p:attrName>
                                        </p:attrNameLst>
                                      </p:cBhvr>
                                      <p:tavLst>
                                        <p:tav tm="0">
                                          <p:val>
                                            <p:strVal val="#ppt_w"/>
                                          </p:val>
                                        </p:tav>
                                        <p:tav tm="100000">
                                          <p:val>
                                            <p:strVal val="#ppt_w"/>
                                          </p:val>
                                        </p:tav>
                                      </p:tavLst>
                                    </p:anim>
                                    <p:anim calcmode="lin" valueType="num">
                                      <p:cBhvr>
                                        <p:cTn id="39" dur="500" fill="hold"/>
                                        <p:tgtEl>
                                          <p:spTgt spid="33837"/>
                                        </p:tgtEl>
                                        <p:attrNameLst>
                                          <p:attrName>ppt_h</p:attrName>
                                        </p:attrNameLst>
                                      </p:cBhvr>
                                      <p:tavLst>
                                        <p:tav tm="0">
                                          <p:val>
                                            <p:fltVal val="0"/>
                                          </p:val>
                                        </p:tav>
                                        <p:tav tm="100000">
                                          <p:val>
                                            <p:strVal val="#ppt_h"/>
                                          </p:val>
                                        </p:tav>
                                      </p:tavLst>
                                    </p:anim>
                                  </p:childTnLst>
                                </p:cTn>
                              </p:par>
                            </p:childTnLst>
                          </p:cTn>
                        </p:par>
                        <p:par>
                          <p:cTn id="40" fill="hold" nodeType="afterGroup">
                            <p:stCondLst>
                              <p:cond delay="3000"/>
                            </p:stCondLst>
                            <p:childTnLst>
                              <p:par>
                                <p:cTn id="41" presetID="17" presetClass="entr" presetSubtype="1" fill="hold" grpId="0" nodeType="afterEffect">
                                  <p:stCondLst>
                                    <p:cond delay="0"/>
                                  </p:stCondLst>
                                  <p:childTnLst>
                                    <p:set>
                                      <p:cBhvr>
                                        <p:cTn id="42" dur="1" fill="hold">
                                          <p:stCondLst>
                                            <p:cond delay="0"/>
                                          </p:stCondLst>
                                        </p:cTn>
                                        <p:tgtEl>
                                          <p:spTgt spid="33838"/>
                                        </p:tgtEl>
                                        <p:attrNameLst>
                                          <p:attrName>style.visibility</p:attrName>
                                        </p:attrNameLst>
                                      </p:cBhvr>
                                      <p:to>
                                        <p:strVal val="visible"/>
                                      </p:to>
                                    </p:set>
                                    <p:anim calcmode="lin" valueType="num">
                                      <p:cBhvr>
                                        <p:cTn id="43" dur="500" fill="hold"/>
                                        <p:tgtEl>
                                          <p:spTgt spid="33838"/>
                                        </p:tgtEl>
                                        <p:attrNameLst>
                                          <p:attrName>ppt_x</p:attrName>
                                        </p:attrNameLst>
                                      </p:cBhvr>
                                      <p:tavLst>
                                        <p:tav tm="0">
                                          <p:val>
                                            <p:strVal val="#ppt_x"/>
                                          </p:val>
                                        </p:tav>
                                        <p:tav tm="100000">
                                          <p:val>
                                            <p:strVal val="#ppt_x"/>
                                          </p:val>
                                        </p:tav>
                                      </p:tavLst>
                                    </p:anim>
                                    <p:anim calcmode="lin" valueType="num">
                                      <p:cBhvr>
                                        <p:cTn id="44" dur="500" fill="hold"/>
                                        <p:tgtEl>
                                          <p:spTgt spid="33838"/>
                                        </p:tgtEl>
                                        <p:attrNameLst>
                                          <p:attrName>ppt_y</p:attrName>
                                        </p:attrNameLst>
                                      </p:cBhvr>
                                      <p:tavLst>
                                        <p:tav tm="0">
                                          <p:val>
                                            <p:strVal val="#ppt_y-#ppt_h/2"/>
                                          </p:val>
                                        </p:tav>
                                        <p:tav tm="100000">
                                          <p:val>
                                            <p:strVal val="#ppt_y"/>
                                          </p:val>
                                        </p:tav>
                                      </p:tavLst>
                                    </p:anim>
                                    <p:anim calcmode="lin" valueType="num">
                                      <p:cBhvr>
                                        <p:cTn id="45" dur="500" fill="hold"/>
                                        <p:tgtEl>
                                          <p:spTgt spid="33838"/>
                                        </p:tgtEl>
                                        <p:attrNameLst>
                                          <p:attrName>ppt_w</p:attrName>
                                        </p:attrNameLst>
                                      </p:cBhvr>
                                      <p:tavLst>
                                        <p:tav tm="0">
                                          <p:val>
                                            <p:strVal val="#ppt_w"/>
                                          </p:val>
                                        </p:tav>
                                        <p:tav tm="100000">
                                          <p:val>
                                            <p:strVal val="#ppt_w"/>
                                          </p:val>
                                        </p:tav>
                                      </p:tavLst>
                                    </p:anim>
                                    <p:anim calcmode="lin" valueType="num">
                                      <p:cBhvr>
                                        <p:cTn id="46" dur="500" fill="hold"/>
                                        <p:tgtEl>
                                          <p:spTgt spid="338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35" grpId="0" animBg="1" autoUpdateAnimBg="0"/>
      <p:bldP spid="33836" grpId="0" animBg="1" autoUpdateAnimBg="0"/>
      <p:bldP spid="33837" grpId="0" animBg="1" autoUpdateAnimBg="0"/>
      <p:bldP spid="33838" grpId="0" animBg="1" autoUpdateAnimBg="0"/>
      <p:bldP spid="33839"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BEA64F01-6BF9-4724-9E65-A9C22E74F4F9}" type="slidenum">
              <a:rPr lang="zh-TW" altLang="en-US" smtClean="0"/>
              <a:pPr/>
              <a:t>53</a:t>
            </a:fld>
            <a:endParaRPr lang="zh-TW" altLang="en-US"/>
          </a:p>
        </p:txBody>
      </p:sp>
      <p:sp>
        <p:nvSpPr>
          <p:cNvPr id="5" name="Rectangle 2"/>
          <p:cNvSpPr txBox="1">
            <a:spLocks noChangeArrowheads="1"/>
          </p:cNvSpPr>
          <p:nvPr/>
        </p:nvSpPr>
        <p:spPr bwMode="auto">
          <a:xfrm>
            <a:off x="684213" y="2133600"/>
            <a:ext cx="7056139" cy="1470025"/>
          </a:xfrm>
          <a:prstGeom prst="rect">
            <a:avLst/>
          </a:prstGeom>
          <a:noFill/>
          <a:ln w="9525">
            <a:noFill/>
            <a:miter lim="800000"/>
            <a:headEnd/>
            <a:tailEnd/>
          </a:ln>
          <a:effectLst>
            <a:outerShdw dist="35921" dir="2700000" algn="ctr" rotWithShape="0">
              <a:srgbClr val="DDDDDD">
                <a:alpha val="50000"/>
              </a:srgbClr>
            </a:outerShdw>
          </a:effectLst>
        </p:spPr>
        <p:txBody>
          <a:bodyPr anchor="ctr"/>
          <a:lstStyle/>
          <a:p>
            <a:pPr algn="ctr">
              <a:defRPr/>
            </a:pPr>
            <a:r>
              <a:rPr lang="zh-TW" altLang="en-US" sz="4000" b="1" kern="0" dirty="0" smtClean="0">
                <a:latin typeface="標楷體" pitchFamily="65" charset="-120"/>
                <a:ea typeface="標楷體" pitchFamily="65" charset="-120"/>
                <a:cs typeface="+mj-cs"/>
              </a:rPr>
              <a:t>第四章 顧客滿意度</a:t>
            </a:r>
            <a:endParaRPr lang="zh-TW" altLang="en-US" sz="4400" b="1" kern="0" dirty="0">
              <a:solidFill>
                <a:schemeClr val="tx2"/>
              </a:solidFill>
              <a:latin typeface="標楷體" pitchFamily="65" charset="-120"/>
              <a:ea typeface="標楷體" pitchFamily="65" charset="-120"/>
              <a:cs typeface="+mj-cs"/>
            </a:endParaRPr>
          </a:p>
        </p:txBody>
      </p:sp>
    </p:spTree>
    <p:extLst>
      <p:ext uri="{BB962C8B-B14F-4D97-AF65-F5344CB8AC3E}">
        <p14:creationId xmlns="" xmlns:p14="http://schemas.microsoft.com/office/powerpoint/2010/main" val="15319681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normAutofit/>
          </a:bodyPr>
          <a:lstStyle/>
          <a:p>
            <a:pPr eaLnBrk="1" hangingPunct="1"/>
            <a:r>
              <a:rPr lang="en-US" altLang="zh-TW" sz="4000" b="1" dirty="0">
                <a:latin typeface="標楷體" panose="03000509000000000000" pitchFamily="65" charset="-120"/>
                <a:ea typeface="標楷體" panose="03000509000000000000" pitchFamily="65" charset="-120"/>
              </a:rPr>
              <a:t>4</a:t>
            </a:r>
            <a:r>
              <a:rPr lang="en-US" altLang="zh-TW" sz="4000" b="1" dirty="0" smtClean="0">
                <a:latin typeface="標楷體" panose="03000509000000000000" pitchFamily="65" charset="-120"/>
                <a:ea typeface="標楷體" panose="03000509000000000000" pitchFamily="65" charset="-120"/>
              </a:rPr>
              <a:t>.1</a:t>
            </a:r>
            <a:r>
              <a:rPr lang="zh-TW" altLang="en-US" sz="4000" b="1" dirty="0" smtClean="0">
                <a:latin typeface="標楷體" panose="03000509000000000000" pitchFamily="65" charset="-120"/>
                <a:ea typeface="標楷體" panose="03000509000000000000" pitchFamily="65" charset="-120"/>
              </a:rPr>
              <a:t> 顧客滿意度的市場效益</a:t>
            </a:r>
          </a:p>
        </p:txBody>
      </p:sp>
      <p:sp>
        <p:nvSpPr>
          <p:cNvPr id="91139" name="Rectangle 3"/>
          <p:cNvSpPr>
            <a:spLocks noGrp="1" noChangeArrowheads="1"/>
          </p:cNvSpPr>
          <p:nvPr>
            <p:ph sz="quarter" idx="1"/>
          </p:nvPr>
        </p:nvSpPr>
        <p:spPr>
          <a:xfrm>
            <a:off x="468313" y="1844675"/>
            <a:ext cx="3859212" cy="4104605"/>
          </a:xfrm>
          <a:ln>
            <a:solidFill>
              <a:schemeClr val="tx1"/>
            </a:solidFill>
            <a:miter lim="800000"/>
            <a:headEnd/>
            <a:tailEnd/>
          </a:ln>
        </p:spPr>
        <p:txBody>
          <a:bodyPr>
            <a:normAutofit/>
          </a:bodyPr>
          <a:lstStyle/>
          <a:p>
            <a:pPr marL="0" indent="0">
              <a:buNone/>
            </a:pPr>
            <a:r>
              <a:rPr lang="zh-TW" altLang="en-US" b="1" dirty="0" smtClean="0">
                <a:latin typeface="標楷體" panose="03000509000000000000" pitchFamily="65" charset="-120"/>
                <a:ea typeface="標楷體" panose="03000509000000000000" pitchFamily="65" charset="-120"/>
              </a:rPr>
              <a:t>滿意的消費者</a:t>
            </a:r>
          </a:p>
          <a:p>
            <a:pPr eaLnBrk="1" hangingPunct="1"/>
            <a:r>
              <a:rPr lang="zh-TW" altLang="en-US" dirty="0" smtClean="0">
                <a:latin typeface="標楷體" panose="03000509000000000000" pitchFamily="65" charset="-120"/>
                <a:ea typeface="標楷體" panose="03000509000000000000" pitchFamily="65" charset="-120"/>
              </a:rPr>
              <a:t>再惠顧</a:t>
            </a:r>
          </a:p>
          <a:p>
            <a:pPr eaLnBrk="1" hangingPunct="1"/>
            <a:r>
              <a:rPr lang="zh-TW" altLang="en-US" dirty="0" smtClean="0">
                <a:latin typeface="標楷體" panose="03000509000000000000" pitchFamily="65" charset="-120"/>
                <a:ea typeface="標楷體" panose="03000509000000000000" pitchFamily="65" charset="-120"/>
              </a:rPr>
              <a:t>延伸其購買的品項</a:t>
            </a:r>
          </a:p>
          <a:p>
            <a:pPr eaLnBrk="1" hangingPunct="1"/>
            <a:r>
              <a:rPr lang="zh-TW" altLang="en-US" dirty="0" smtClean="0">
                <a:latin typeface="標楷體" panose="03000509000000000000" pitchFamily="65" charset="-120"/>
                <a:ea typeface="標楷體" panose="03000509000000000000" pitchFamily="65" charset="-120"/>
              </a:rPr>
              <a:t>推薦他人購買</a:t>
            </a:r>
          </a:p>
          <a:p>
            <a:pPr eaLnBrk="1" hangingPunct="1"/>
            <a:r>
              <a:rPr lang="zh-TW" altLang="en-US" dirty="0" smtClean="0">
                <a:latin typeface="標楷體" panose="03000509000000000000" pitchFamily="65" charset="-120"/>
                <a:ea typeface="標楷體" panose="03000509000000000000" pitchFamily="65" charset="-120"/>
              </a:rPr>
              <a:t>忠誠度</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價格容忍度、品牌延伸</a:t>
            </a:r>
            <a:r>
              <a:rPr lang="en-US" altLang="zh-TW" dirty="0" smtClean="0">
                <a:latin typeface="標楷體" panose="03000509000000000000" pitchFamily="65" charset="-120"/>
                <a:ea typeface="標楷體" panose="03000509000000000000" pitchFamily="65" charset="-120"/>
              </a:rPr>
              <a:t>)</a:t>
            </a:r>
          </a:p>
          <a:p>
            <a:pPr eaLnBrk="1" hangingPunct="1"/>
            <a:r>
              <a:rPr lang="zh-TW" altLang="en-US" dirty="0" smtClean="0">
                <a:latin typeface="標楷體" panose="03000509000000000000" pitchFamily="65" charset="-120"/>
                <a:ea typeface="標楷體" panose="03000509000000000000" pitchFamily="65" charset="-120"/>
              </a:rPr>
              <a:t>顧客終身價值</a:t>
            </a:r>
          </a:p>
        </p:txBody>
      </p:sp>
      <p:sp>
        <p:nvSpPr>
          <p:cNvPr id="91140" name="Rectangle 4"/>
          <p:cNvSpPr>
            <a:spLocks noGrp="1" noChangeArrowheads="1"/>
          </p:cNvSpPr>
          <p:nvPr>
            <p:ph sz="quarter" idx="2"/>
          </p:nvPr>
        </p:nvSpPr>
        <p:spPr>
          <a:xfrm>
            <a:off x="4643438" y="1916113"/>
            <a:ext cx="4248150" cy="4033167"/>
          </a:xfrm>
          <a:ln>
            <a:solidFill>
              <a:schemeClr val="tx1"/>
            </a:solidFill>
            <a:miter lim="800000"/>
            <a:headEnd/>
            <a:tailEnd/>
          </a:ln>
        </p:spPr>
        <p:txBody>
          <a:bodyPr/>
          <a:lstStyle/>
          <a:p>
            <a:pPr eaLnBrk="1" hangingPunct="1">
              <a:buFontTx/>
              <a:buNone/>
            </a:pPr>
            <a:r>
              <a:rPr lang="zh-TW" altLang="en-US" b="1" dirty="0" smtClean="0">
                <a:latin typeface="標楷體" panose="03000509000000000000" pitchFamily="65" charset="-120"/>
                <a:ea typeface="標楷體" panose="03000509000000000000" pitchFamily="65" charset="-120"/>
              </a:rPr>
              <a:t>不滿意的消費者</a:t>
            </a:r>
          </a:p>
          <a:p>
            <a:pPr eaLnBrk="1" hangingPunct="1"/>
            <a:r>
              <a:rPr lang="zh-TW" altLang="en-US" dirty="0" smtClean="0">
                <a:latin typeface="標楷體" panose="03000509000000000000" pitchFamily="65" charset="-120"/>
                <a:ea typeface="標楷體" panose="03000509000000000000" pitchFamily="65" charset="-120"/>
              </a:rPr>
              <a:t>抱怨</a:t>
            </a:r>
          </a:p>
          <a:p>
            <a:pPr eaLnBrk="1" hangingPunct="1"/>
            <a:r>
              <a:rPr lang="zh-TW" altLang="en-US" dirty="0" smtClean="0">
                <a:latin typeface="標楷體" panose="03000509000000000000" pitchFamily="65" charset="-120"/>
                <a:ea typeface="標楷體" panose="03000509000000000000" pitchFamily="65" charset="-120"/>
              </a:rPr>
              <a:t>終止購買</a:t>
            </a:r>
          </a:p>
          <a:p>
            <a:pPr eaLnBrk="1" hangingPunct="1"/>
            <a:r>
              <a:rPr lang="zh-TW" altLang="en-US" dirty="0" smtClean="0">
                <a:latin typeface="標楷體" panose="03000509000000000000" pitchFamily="65" charset="-120"/>
                <a:ea typeface="標楷體" panose="03000509000000000000" pitchFamily="65" charset="-120"/>
              </a:rPr>
              <a:t>負面口碑</a:t>
            </a:r>
          </a:p>
          <a:p>
            <a:pPr eaLnBrk="1" hangingPunct="1"/>
            <a:r>
              <a:rPr lang="zh-TW" altLang="en-US" dirty="0" smtClean="0">
                <a:latin typeface="標楷體" panose="03000509000000000000" pitchFamily="65" charset="-120"/>
                <a:ea typeface="標楷體" panose="03000509000000000000" pitchFamily="65" charset="-120"/>
              </a:rPr>
              <a:t>向第三機構申訴</a:t>
            </a:r>
          </a:p>
          <a:p>
            <a:pPr eaLnBrk="1" hangingPunct="1"/>
            <a:r>
              <a:rPr lang="zh-TW" altLang="en-US" dirty="0" smtClean="0">
                <a:latin typeface="標楷體" panose="03000509000000000000" pitchFamily="65" charset="-120"/>
                <a:ea typeface="標楷體" panose="03000509000000000000" pitchFamily="65" charset="-120"/>
              </a:rPr>
              <a:t>媒體爆料</a:t>
            </a:r>
          </a:p>
          <a:p>
            <a:pPr eaLnBrk="1" hangingPunct="1"/>
            <a:endParaRPr lang="zh-TW" altLang="en-US" dirty="0" smtClean="0"/>
          </a:p>
          <a:p>
            <a:pPr eaLnBrk="1" hangingPunct="1"/>
            <a:endParaRPr lang="zh-TW" altLang="en-US" dirty="0" smtClean="0"/>
          </a:p>
          <a:p>
            <a:pPr eaLnBrk="1" hangingPunct="1">
              <a:buFontTx/>
              <a:buNone/>
            </a:pPr>
            <a:endParaRPr lang="en-US" altLang="zh-TW" dirty="0" smtClean="0"/>
          </a:p>
        </p:txBody>
      </p:sp>
      <p:sp>
        <p:nvSpPr>
          <p:cNvPr id="7" name="投影片編號版面配置區 6"/>
          <p:cNvSpPr>
            <a:spLocks noGrp="1"/>
          </p:cNvSpPr>
          <p:nvPr>
            <p:ph type="sldNum" sz="quarter" idx="11"/>
          </p:nvPr>
        </p:nvSpPr>
        <p:spPr/>
        <p:txBody>
          <a:bodyPr>
            <a:normAutofit/>
          </a:bodyPr>
          <a:lstStyle/>
          <a:p>
            <a:pPr>
              <a:defRPr/>
            </a:pPr>
            <a:fld id="{ED79C223-B026-4223-AEE6-A84A1185E1FF}" type="slidenum">
              <a:rPr lang="en-US" altLang="zh-TW"/>
              <a:pPr>
                <a:defRPr/>
              </a:pPr>
              <a:t>54</a:t>
            </a:fld>
            <a:endParaRPr lang="en-US" altLang="zh-TW" dirty="0"/>
          </a:p>
        </p:txBody>
      </p:sp>
    </p:spTree>
    <p:extLst>
      <p:ext uri="{BB962C8B-B14F-4D97-AF65-F5344CB8AC3E}">
        <p14:creationId xmlns="" xmlns:p14="http://schemas.microsoft.com/office/powerpoint/2010/main" val="184399574"/>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12775" y="228600"/>
            <a:ext cx="8153400" cy="990600"/>
          </a:xfrm>
        </p:spPr>
        <p:txBody>
          <a:bodyPr/>
          <a:lstStyle/>
          <a:p>
            <a:pPr eaLnBrk="1" hangingPunct="1"/>
            <a:r>
              <a:rPr lang="en-US" altLang="zh-TW" b="1" dirty="0">
                <a:latin typeface="標楷體" panose="03000509000000000000" pitchFamily="65" charset="-120"/>
                <a:ea typeface="標楷體" panose="03000509000000000000" pitchFamily="65" charset="-120"/>
              </a:rPr>
              <a:t>4</a:t>
            </a:r>
            <a:r>
              <a:rPr lang="en-US" altLang="zh-TW" b="1" dirty="0" smtClean="0">
                <a:latin typeface="標楷體" panose="03000509000000000000" pitchFamily="65" charset="-120"/>
                <a:ea typeface="標楷體" panose="03000509000000000000" pitchFamily="65" charset="-120"/>
              </a:rPr>
              <a:t>.2</a:t>
            </a:r>
            <a:r>
              <a:rPr lang="zh-TW" altLang="en-US" b="1" dirty="0" smtClean="0">
                <a:latin typeface="標楷體" panose="03000509000000000000" pitchFamily="65" charset="-120"/>
                <a:ea typeface="標楷體" panose="03000509000000000000" pitchFamily="65" charset="-120"/>
              </a:rPr>
              <a:t> 顧客滿意度的市場效益</a:t>
            </a:r>
            <a:r>
              <a:rPr lang="en-US" altLang="zh-TW" b="1" dirty="0" smtClean="0">
                <a:latin typeface="標楷體" panose="03000509000000000000" pitchFamily="65" charset="-120"/>
                <a:ea typeface="標楷體" panose="03000509000000000000" pitchFamily="65" charset="-120"/>
              </a:rPr>
              <a:t>(</a:t>
            </a:r>
            <a:r>
              <a:rPr lang="zh-TW" altLang="en-US" b="1" dirty="0" smtClean="0">
                <a:latin typeface="標楷體" panose="03000509000000000000" pitchFamily="65" charset="-120"/>
                <a:ea typeface="標楷體" panose="03000509000000000000" pitchFamily="65" charset="-120"/>
              </a:rPr>
              <a:t>續</a:t>
            </a:r>
            <a:r>
              <a:rPr lang="en-US" altLang="zh-TW" b="1" dirty="0" smtClean="0">
                <a:latin typeface="標楷體" panose="03000509000000000000" pitchFamily="65" charset="-120"/>
                <a:ea typeface="標楷體" panose="03000509000000000000" pitchFamily="65" charset="-120"/>
              </a:rPr>
              <a:t>)</a:t>
            </a:r>
            <a:endParaRPr lang="zh-TW" altLang="en-US" b="1" dirty="0" smtClean="0">
              <a:latin typeface="標楷體" panose="03000509000000000000" pitchFamily="65" charset="-120"/>
              <a:ea typeface="標楷體" panose="03000509000000000000" pitchFamily="65" charset="-120"/>
            </a:endParaRPr>
          </a:p>
        </p:txBody>
      </p:sp>
      <p:sp>
        <p:nvSpPr>
          <p:cNvPr id="6" name="投影片編號版面配置區 5"/>
          <p:cNvSpPr>
            <a:spLocks noGrp="1"/>
          </p:cNvSpPr>
          <p:nvPr>
            <p:ph type="sldNum" sz="quarter" idx="12"/>
          </p:nvPr>
        </p:nvSpPr>
        <p:spPr/>
        <p:txBody>
          <a:bodyPr>
            <a:normAutofit/>
          </a:bodyPr>
          <a:lstStyle/>
          <a:p>
            <a:pPr>
              <a:defRPr/>
            </a:pPr>
            <a:fld id="{B1801CF0-D0B5-4747-95E7-4B9A9FC57F5D}" type="slidenum">
              <a:rPr lang="en-US" altLang="zh-TW"/>
              <a:pPr>
                <a:defRPr/>
              </a:pPr>
              <a:t>55</a:t>
            </a:fld>
            <a:endParaRPr lang="en-US" altLang="zh-TW"/>
          </a:p>
        </p:txBody>
      </p:sp>
      <p:sp>
        <p:nvSpPr>
          <p:cNvPr id="150532" name="Rectangle 3"/>
          <p:cNvSpPr>
            <a:spLocks noGrp="1" noChangeArrowheads="1"/>
          </p:cNvSpPr>
          <p:nvPr>
            <p:ph sz="quarter" idx="1"/>
          </p:nvPr>
        </p:nvSpPr>
        <p:spPr>
          <a:xfrm>
            <a:off x="611188" y="1773238"/>
            <a:ext cx="8153400" cy="4495800"/>
          </a:xfrm>
        </p:spPr>
        <p:txBody>
          <a:bodyPr/>
          <a:lstStyle/>
          <a:p>
            <a:pPr eaLnBrk="1" hangingPunct="1">
              <a:lnSpc>
                <a:spcPct val="90000"/>
              </a:lnSpc>
              <a:defRPr/>
            </a:pPr>
            <a:r>
              <a:rPr lang="zh-TW" altLang="en-US" sz="3600" dirty="0" smtClean="0">
                <a:latin typeface="標楷體" panose="03000509000000000000" pitchFamily="65" charset="-120"/>
                <a:ea typeface="標楷體" panose="03000509000000000000" pitchFamily="65" charset="-120"/>
              </a:rPr>
              <a:t>再惠顧率</a:t>
            </a:r>
            <a:endParaRPr lang="en-US" altLang="zh-TW" sz="3600" dirty="0" smtClean="0">
              <a:latin typeface="標楷體" panose="03000509000000000000" pitchFamily="65" charset="-120"/>
              <a:ea typeface="標楷體" panose="03000509000000000000" pitchFamily="65" charset="-120"/>
            </a:endParaRPr>
          </a:p>
          <a:p>
            <a:pPr lvl="1">
              <a:lnSpc>
                <a:spcPct val="90000"/>
              </a:lnSpc>
              <a:defRPr/>
            </a:pPr>
            <a:r>
              <a:rPr lang="zh-TW" altLang="en-US" dirty="0" smtClean="0">
                <a:latin typeface="標楷體" panose="03000509000000000000" pitchFamily="65" charset="-120"/>
                <a:ea typeface="標楷體" panose="03000509000000000000" pitchFamily="65" charset="-120"/>
              </a:rPr>
              <a:t>完全滿意的消費者其再購率為非常滿意的消費者的</a:t>
            </a:r>
            <a:r>
              <a:rPr lang="en-US" altLang="zh-TW" dirty="0" smtClean="0">
                <a:latin typeface="標楷體" panose="03000509000000000000" pitchFamily="65" charset="-120"/>
                <a:ea typeface="標楷體" panose="03000509000000000000" pitchFamily="65" charset="-120"/>
              </a:rPr>
              <a:t>6</a:t>
            </a:r>
            <a:r>
              <a:rPr lang="zh-TW" altLang="en-US" dirty="0" smtClean="0">
                <a:latin typeface="標楷體" panose="03000509000000000000" pitchFamily="65" charset="-120"/>
                <a:ea typeface="標楷體" panose="03000509000000000000" pitchFamily="65" charset="-120"/>
              </a:rPr>
              <a:t>倍</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全錄</a:t>
            </a:r>
            <a:r>
              <a:rPr lang="en-US" altLang="zh-TW" dirty="0" smtClean="0">
                <a:latin typeface="標楷體" panose="03000509000000000000" pitchFamily="65" charset="-120"/>
                <a:ea typeface="標楷體" panose="03000509000000000000" pitchFamily="65" charset="-120"/>
              </a:rPr>
              <a:t>)</a:t>
            </a:r>
          </a:p>
          <a:p>
            <a:pPr eaLnBrk="1" hangingPunct="1">
              <a:lnSpc>
                <a:spcPct val="90000"/>
              </a:lnSpc>
              <a:defRPr/>
            </a:pPr>
            <a:r>
              <a:rPr lang="zh-TW" altLang="en-US" sz="3600" dirty="0" smtClean="0">
                <a:latin typeface="標楷體" panose="03000509000000000000" pitchFamily="65" charset="-120"/>
                <a:ea typeface="標楷體" panose="03000509000000000000" pitchFamily="65" charset="-120"/>
              </a:rPr>
              <a:t>免費的口碑宣傳</a:t>
            </a:r>
          </a:p>
          <a:p>
            <a:pPr eaLnBrk="1" hangingPunct="1">
              <a:lnSpc>
                <a:spcPct val="90000"/>
              </a:lnSpc>
              <a:defRPr/>
            </a:pPr>
            <a:r>
              <a:rPr lang="zh-TW" altLang="en-US" sz="3600" dirty="0" smtClean="0">
                <a:latin typeface="標楷體" panose="03000509000000000000" pitchFamily="65" charset="-120"/>
                <a:ea typeface="標楷體" panose="03000509000000000000" pitchFamily="65" charset="-120"/>
              </a:rPr>
              <a:t>創造</a:t>
            </a:r>
            <a:r>
              <a:rPr lang="en-US" altLang="zh-TW" dirty="0" smtClean="0">
                <a:latin typeface="標楷體" panose="03000509000000000000" pitchFamily="65" charset="-120"/>
                <a:ea typeface="標楷體" panose="03000509000000000000" pitchFamily="65" charset="-120"/>
              </a:rPr>
              <a:t>80/20</a:t>
            </a:r>
            <a:r>
              <a:rPr lang="zh-TW" altLang="en-US" sz="3600" dirty="0" smtClean="0">
                <a:latin typeface="標楷體" panose="03000509000000000000" pitchFamily="65" charset="-120"/>
                <a:ea typeface="標楷體" panose="03000509000000000000" pitchFamily="65" charset="-120"/>
              </a:rPr>
              <a:t>市場效益</a:t>
            </a:r>
          </a:p>
          <a:p>
            <a:pPr eaLnBrk="1" hangingPunct="1">
              <a:lnSpc>
                <a:spcPct val="90000"/>
              </a:lnSpc>
              <a:defRPr/>
            </a:pPr>
            <a:r>
              <a:rPr lang="zh-TW" altLang="en-US" sz="3600" dirty="0" smtClean="0">
                <a:latin typeface="標楷體" panose="03000509000000000000" pitchFamily="65" charset="-120"/>
                <a:ea typeface="標楷體" panose="03000509000000000000" pitchFamily="65" charset="-120"/>
              </a:rPr>
              <a:t>節省顧客開發成本</a:t>
            </a:r>
            <a:endParaRPr lang="en-US" altLang="zh-TW" sz="3600" dirty="0" smtClean="0">
              <a:latin typeface="標楷體" panose="03000509000000000000" pitchFamily="65" charset="-120"/>
              <a:ea typeface="標楷體" panose="03000509000000000000" pitchFamily="65" charset="-120"/>
            </a:endParaRPr>
          </a:p>
          <a:p>
            <a:pPr lvl="1">
              <a:lnSpc>
                <a:spcPct val="90000"/>
              </a:lnSpc>
              <a:defRPr/>
            </a:pPr>
            <a:r>
              <a:rPr lang="zh-TW" altLang="en-US" dirty="0" smtClean="0">
                <a:latin typeface="標楷體" panose="03000509000000000000" pitchFamily="65" charset="-120"/>
                <a:ea typeface="標楷體" panose="03000509000000000000" pitchFamily="65" charset="-120"/>
              </a:rPr>
              <a:t>留住老顧客</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開發新顧客 </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 </a:t>
            </a:r>
            <a:r>
              <a:rPr lang="en-US" altLang="zh-TW" dirty="0" smtClean="0">
                <a:latin typeface="標楷體" panose="03000509000000000000" pitchFamily="65" charset="-120"/>
                <a:ea typeface="標楷體" panose="03000509000000000000" pitchFamily="65" charset="-120"/>
              </a:rPr>
              <a:t>1:5</a:t>
            </a:r>
          </a:p>
          <a:p>
            <a:pPr eaLnBrk="1" hangingPunct="1">
              <a:lnSpc>
                <a:spcPct val="90000"/>
              </a:lnSpc>
              <a:defRPr/>
            </a:pPr>
            <a:endParaRPr lang="en-US" altLang="zh-TW" dirty="0" smtClean="0"/>
          </a:p>
          <a:p>
            <a:pPr marL="0" indent="0" eaLnBrk="1" hangingPunct="1">
              <a:lnSpc>
                <a:spcPct val="90000"/>
              </a:lnSpc>
              <a:buFont typeface="Wingdings" pitchFamily="2" charset="2"/>
              <a:buNone/>
              <a:defRPr/>
            </a:pPr>
            <a:endParaRPr lang="en-US" altLang="zh-TW" dirty="0" smtClean="0"/>
          </a:p>
        </p:txBody>
      </p:sp>
    </p:spTree>
    <p:extLst>
      <p:ext uri="{BB962C8B-B14F-4D97-AF65-F5344CB8AC3E}">
        <p14:creationId xmlns="" xmlns:p14="http://schemas.microsoft.com/office/powerpoint/2010/main" val="20222026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684213" y="188913"/>
            <a:ext cx="8027987" cy="1296987"/>
          </a:xfrm>
        </p:spPr>
        <p:txBody>
          <a:bodyPr>
            <a:normAutofit/>
          </a:bodyPr>
          <a:lstStyle/>
          <a:p>
            <a:pPr algn="ctr" eaLnBrk="1" hangingPunct="1">
              <a:spcBef>
                <a:spcPts val="1800"/>
              </a:spcBef>
              <a:defRPr/>
            </a:pPr>
            <a:r>
              <a:rPr lang="en-US" altLang="zh-TW" sz="4000" b="1" dirty="0">
                <a:latin typeface="標楷體" panose="03000509000000000000" pitchFamily="65" charset="-120"/>
                <a:ea typeface="標楷體" panose="03000509000000000000" pitchFamily="65" charset="-120"/>
              </a:rPr>
              <a:t>4</a:t>
            </a:r>
            <a:r>
              <a:rPr lang="en-US" altLang="zh-TW" sz="4000" b="1" dirty="0" smtClean="0">
                <a:latin typeface="標楷體" panose="03000509000000000000" pitchFamily="65" charset="-120"/>
                <a:ea typeface="標楷體" panose="03000509000000000000" pitchFamily="65" charset="-120"/>
              </a:rPr>
              <a:t>.3</a:t>
            </a:r>
            <a:r>
              <a:rPr lang="zh-TW" altLang="en-US" sz="4000" b="1" dirty="0" smtClean="0">
                <a:latin typeface="標楷體" panose="03000509000000000000" pitchFamily="65" charset="-120"/>
                <a:ea typeface="標楷體" panose="03000509000000000000" pitchFamily="65" charset="-120"/>
              </a:rPr>
              <a:t> 顧客滿意度與顧客忠誠度</a:t>
            </a:r>
          </a:p>
        </p:txBody>
      </p:sp>
      <p:sp>
        <p:nvSpPr>
          <p:cNvPr id="9" name="投影片編號版面配置區 5"/>
          <p:cNvSpPr>
            <a:spLocks noGrp="1"/>
          </p:cNvSpPr>
          <p:nvPr>
            <p:ph type="sldNum" sz="quarter" idx="12"/>
          </p:nvPr>
        </p:nvSpPr>
        <p:spPr/>
        <p:txBody>
          <a:bodyPr>
            <a:normAutofit/>
          </a:bodyPr>
          <a:lstStyle/>
          <a:p>
            <a:pPr>
              <a:defRPr/>
            </a:pPr>
            <a:fld id="{AA18BEF2-3581-4778-B915-50D8F41638C4}" type="slidenum">
              <a:rPr lang="en-US" altLang="zh-TW"/>
              <a:pPr>
                <a:defRPr/>
              </a:pPr>
              <a:t>56</a:t>
            </a:fld>
            <a:endParaRPr lang="en-US" altLang="zh-TW"/>
          </a:p>
        </p:txBody>
      </p:sp>
      <p:sp>
        <p:nvSpPr>
          <p:cNvPr id="95236" name="Rectangle 3"/>
          <p:cNvSpPr>
            <a:spLocks noChangeArrowheads="1"/>
          </p:cNvSpPr>
          <p:nvPr/>
        </p:nvSpPr>
        <p:spPr bwMode="auto">
          <a:xfrm>
            <a:off x="179388" y="1196975"/>
            <a:ext cx="8783637" cy="72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b"/>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lgn="ctr" eaLnBrk="1" hangingPunct="1">
              <a:spcBef>
                <a:spcPct val="0"/>
              </a:spcBef>
              <a:buClrTx/>
              <a:buSzTx/>
              <a:buFontTx/>
              <a:buNone/>
            </a:pPr>
            <a:endParaRPr lang="zh-TW" altLang="zh-TW" sz="4400">
              <a:solidFill>
                <a:schemeClr val="tx2"/>
              </a:solidFill>
              <a:latin typeface="Times New Roman" pitchFamily="18" charset="0"/>
              <a:ea typeface="標楷體" pitchFamily="65" charset="-120"/>
            </a:endParaRPr>
          </a:p>
        </p:txBody>
      </p:sp>
      <p:grpSp>
        <p:nvGrpSpPr>
          <p:cNvPr id="235524" name="Group 4"/>
          <p:cNvGrpSpPr>
            <a:grpSpLocks/>
          </p:cNvGrpSpPr>
          <p:nvPr/>
        </p:nvGrpSpPr>
        <p:grpSpPr bwMode="auto">
          <a:xfrm>
            <a:off x="1137973" y="1196975"/>
            <a:ext cx="6608911" cy="5317251"/>
            <a:chOff x="577" y="1328"/>
            <a:chExt cx="4354" cy="3716"/>
          </a:xfrm>
        </p:grpSpPr>
        <p:pic>
          <p:nvPicPr>
            <p:cNvPr id="95239" name="Picture 5" descr="~AUT0009"/>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7" y="1328"/>
              <a:ext cx="4354" cy="2692"/>
            </a:xfrm>
            <a:prstGeom prst="rect">
              <a:avLst/>
            </a:prstGeom>
            <a:noFill/>
            <a:ln>
              <a:noFill/>
            </a:ln>
            <a:effectLst/>
            <a:extLst>
              <a:ext uri="{909E8E84-426E-40DD-AFC4-6F175D3DCCD1}">
                <a14:hiddenFill xmlns="" xmlns:a14="http://schemas.microsoft.com/office/drawing/2010/main">
                  <a:solidFill>
                    <a:srgbClr val="00E4A8"/>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1C1C1C"/>
                    </a:outerShdw>
                  </a:effectLst>
                </a14:hiddenEffects>
              </a:ext>
            </a:extLst>
          </p:spPr>
        </p:pic>
        <p:sp>
          <p:nvSpPr>
            <p:cNvPr id="95240" name="Text Box 6"/>
            <p:cNvSpPr txBox="1">
              <a:spLocks noChangeArrowheads="1"/>
            </p:cNvSpPr>
            <p:nvPr/>
          </p:nvSpPr>
          <p:spPr bwMode="auto">
            <a:xfrm>
              <a:off x="3460" y="4786"/>
              <a:ext cx="1471" cy="2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lgn="r">
                <a:spcBef>
                  <a:spcPct val="50000"/>
                </a:spcBef>
                <a:buClrTx/>
                <a:buSzTx/>
                <a:buFontTx/>
                <a:buNone/>
              </a:pPr>
              <a:r>
                <a:rPr kumimoji="0" lang="en-US" altLang="zh-TW" sz="1800" b="1" dirty="0">
                  <a:latin typeface="Arial" charset="0"/>
                  <a:ea typeface="新細明體" pitchFamily="18" charset="-120"/>
                </a:rPr>
                <a:t> </a:t>
              </a:r>
              <a:r>
                <a:rPr kumimoji="0" lang="en-US" altLang="zh-TW" sz="1000" b="1" dirty="0">
                  <a:latin typeface="標楷體" panose="03000509000000000000" pitchFamily="65" charset="-120"/>
                  <a:ea typeface="標楷體" panose="03000509000000000000" pitchFamily="65" charset="-120"/>
                </a:rPr>
                <a:t>(</a:t>
              </a:r>
              <a:r>
                <a:rPr kumimoji="0" lang="zh-TW" altLang="en-US" sz="1000" b="1" dirty="0">
                  <a:latin typeface="標楷體" panose="03000509000000000000" pitchFamily="65" charset="-120"/>
                  <a:ea typeface="標楷體" panose="03000509000000000000" pitchFamily="65" charset="-120"/>
                </a:rPr>
                <a:t>方世榮，行銷管理</a:t>
              </a:r>
              <a:r>
                <a:rPr kumimoji="0" lang="en-US" altLang="zh-TW" sz="1000" b="1" dirty="0">
                  <a:latin typeface="標楷體" panose="03000509000000000000" pitchFamily="65" charset="-120"/>
                  <a:ea typeface="標楷體" panose="03000509000000000000" pitchFamily="65" charset="-120"/>
                </a:rPr>
                <a:t>)</a:t>
              </a:r>
            </a:p>
          </p:txBody>
        </p:sp>
      </p:grpSp>
      <p:sp>
        <p:nvSpPr>
          <p:cNvPr id="10" name="Rectangle 2"/>
          <p:cNvSpPr txBox="1">
            <a:spLocks noChangeArrowheads="1"/>
          </p:cNvSpPr>
          <p:nvPr/>
        </p:nvSpPr>
        <p:spPr bwMode="auto">
          <a:xfrm>
            <a:off x="428434" y="5048977"/>
            <a:ext cx="8027988"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ea typeface="微軟正黑體" pitchFamily="34" charset="-120"/>
              </a:defRPr>
            </a:lvl2pPr>
            <a:lvl3pPr algn="l" rtl="0" eaLnBrk="0" fontAlgn="base" hangingPunct="0">
              <a:spcBef>
                <a:spcPct val="0"/>
              </a:spcBef>
              <a:spcAft>
                <a:spcPct val="0"/>
              </a:spcAft>
              <a:defRPr sz="4400">
                <a:solidFill>
                  <a:schemeClr val="tx2"/>
                </a:solidFill>
                <a:latin typeface="Tw Cen MT" pitchFamily="34" charset="0"/>
                <a:ea typeface="微軟正黑體" pitchFamily="34" charset="-120"/>
              </a:defRPr>
            </a:lvl3pPr>
            <a:lvl4pPr algn="l" rtl="0" eaLnBrk="0" fontAlgn="base" hangingPunct="0">
              <a:spcBef>
                <a:spcPct val="0"/>
              </a:spcBef>
              <a:spcAft>
                <a:spcPct val="0"/>
              </a:spcAft>
              <a:defRPr sz="4400">
                <a:solidFill>
                  <a:schemeClr val="tx2"/>
                </a:solidFill>
                <a:latin typeface="Tw Cen MT" pitchFamily="34" charset="0"/>
                <a:ea typeface="微軟正黑體" pitchFamily="34" charset="-120"/>
              </a:defRPr>
            </a:lvl4pPr>
            <a:lvl5pPr algn="l" rtl="0" eaLnBrk="0" fontAlgn="base" hangingPunct="0">
              <a:spcBef>
                <a:spcPct val="0"/>
              </a:spcBef>
              <a:spcAft>
                <a:spcPct val="0"/>
              </a:spcAft>
              <a:defRPr sz="4400">
                <a:solidFill>
                  <a:schemeClr val="tx2"/>
                </a:solidFill>
                <a:latin typeface="Tw Cen MT" pitchFamily="34" charset="0"/>
                <a:ea typeface="微軟正黑體" pitchFamily="34" charset="-120"/>
              </a:defRPr>
            </a:lvl5pPr>
            <a:lvl6pPr marL="457200" algn="l" rtl="0" fontAlgn="base">
              <a:spcBef>
                <a:spcPct val="0"/>
              </a:spcBef>
              <a:spcAft>
                <a:spcPct val="0"/>
              </a:spcAft>
              <a:defRPr sz="4400">
                <a:solidFill>
                  <a:schemeClr val="tx2"/>
                </a:solidFill>
                <a:latin typeface="Tw Cen MT" pitchFamily="34" charset="0"/>
                <a:ea typeface="微軟正黑體" pitchFamily="34" charset="-120"/>
              </a:defRPr>
            </a:lvl6pPr>
            <a:lvl7pPr marL="914400" algn="l" rtl="0" fontAlgn="base">
              <a:spcBef>
                <a:spcPct val="0"/>
              </a:spcBef>
              <a:spcAft>
                <a:spcPct val="0"/>
              </a:spcAft>
              <a:defRPr sz="4400">
                <a:solidFill>
                  <a:schemeClr val="tx2"/>
                </a:solidFill>
                <a:latin typeface="Tw Cen MT" pitchFamily="34" charset="0"/>
                <a:ea typeface="微軟正黑體" pitchFamily="34" charset="-120"/>
              </a:defRPr>
            </a:lvl7pPr>
            <a:lvl8pPr marL="1371600" algn="l" rtl="0" fontAlgn="base">
              <a:spcBef>
                <a:spcPct val="0"/>
              </a:spcBef>
              <a:spcAft>
                <a:spcPct val="0"/>
              </a:spcAft>
              <a:defRPr sz="4400">
                <a:solidFill>
                  <a:schemeClr val="tx2"/>
                </a:solidFill>
                <a:latin typeface="Tw Cen MT" pitchFamily="34" charset="0"/>
                <a:ea typeface="微軟正黑體" pitchFamily="34" charset="-120"/>
              </a:defRPr>
            </a:lvl8pPr>
            <a:lvl9pPr marL="1828800" algn="l" rtl="0" fontAlgn="base">
              <a:spcBef>
                <a:spcPct val="0"/>
              </a:spcBef>
              <a:spcAft>
                <a:spcPct val="0"/>
              </a:spcAft>
              <a:defRPr sz="4400">
                <a:solidFill>
                  <a:schemeClr val="tx2"/>
                </a:solidFill>
                <a:latin typeface="Tw Cen MT" pitchFamily="34" charset="0"/>
                <a:ea typeface="微軟正黑體" pitchFamily="34" charset="-120"/>
              </a:defRPr>
            </a:lvl9pPr>
          </a:lstStyle>
          <a:p>
            <a:pPr algn="ctr" eaLnBrk="1" hangingPunct="1">
              <a:spcBef>
                <a:spcPts val="1800"/>
              </a:spcBef>
              <a:defRPr/>
            </a:pPr>
            <a:r>
              <a:rPr kumimoji="0" lang="zh-TW" altLang="en-US" sz="2800" b="1" i="1" dirty="0" smtClean="0">
                <a:latin typeface="標楷體" panose="03000509000000000000" pitchFamily="65" charset="-120"/>
                <a:ea typeface="標楷體" panose="03000509000000000000" pitchFamily="65" charset="-120"/>
              </a:rPr>
              <a:t>依產業的不同呈現不同的量化關係</a:t>
            </a:r>
          </a:p>
        </p:txBody>
      </p:sp>
    </p:spTree>
    <p:extLst>
      <p:ext uri="{BB962C8B-B14F-4D97-AF65-F5344CB8AC3E}">
        <p14:creationId xmlns="" xmlns:p14="http://schemas.microsoft.com/office/powerpoint/2010/main" val="36175463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235524"/>
                                        </p:tgtEl>
                                        <p:attrNameLst>
                                          <p:attrName>style.visibility</p:attrName>
                                        </p:attrNameLst>
                                      </p:cBhvr>
                                      <p:to>
                                        <p:strVal val="visible"/>
                                      </p:to>
                                    </p:set>
                                    <p:anim calcmode="lin" valueType="num">
                                      <p:cBhvr>
                                        <p:cTn id="7" dur="1000" fill="hold"/>
                                        <p:tgtEl>
                                          <p:spTgt spid="235524"/>
                                        </p:tgtEl>
                                        <p:attrNameLst>
                                          <p:attrName>ppt_x</p:attrName>
                                        </p:attrNameLst>
                                      </p:cBhvr>
                                      <p:tavLst>
                                        <p:tav tm="0">
                                          <p:val>
                                            <p:strVal val="#ppt_x-.2"/>
                                          </p:val>
                                        </p:tav>
                                        <p:tav tm="100000">
                                          <p:val>
                                            <p:strVal val="#ppt_x"/>
                                          </p:val>
                                        </p:tav>
                                      </p:tavLst>
                                    </p:anim>
                                    <p:anim calcmode="lin" valueType="num">
                                      <p:cBhvr>
                                        <p:cTn id="8" dur="1000" fill="hold"/>
                                        <p:tgtEl>
                                          <p:spTgt spid="235524"/>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5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683568" y="404664"/>
            <a:ext cx="8153400" cy="990600"/>
          </a:xfrm>
        </p:spPr>
        <p:txBody>
          <a:bodyPr>
            <a:normAutofit fontScale="90000"/>
          </a:bodyPr>
          <a:lstStyle/>
          <a:p>
            <a:pPr eaLnBrk="1" fontAlgn="auto" hangingPunct="1">
              <a:spcAft>
                <a:spcPts val="0"/>
              </a:spcAft>
              <a:defRPr/>
            </a:pPr>
            <a:r>
              <a:rPr lang="en-US" altLang="zh-TW" sz="4000" dirty="0"/>
              <a:t/>
            </a:r>
            <a:br>
              <a:rPr lang="en-US" altLang="zh-TW" sz="4000" dirty="0"/>
            </a:br>
            <a:r>
              <a:rPr lang="en-US" altLang="zh-TW" b="1" dirty="0">
                <a:latin typeface="標楷體" panose="03000509000000000000" pitchFamily="65" charset="-120"/>
                <a:ea typeface="標楷體" panose="03000509000000000000" pitchFamily="65" charset="-120"/>
              </a:rPr>
              <a:t>4</a:t>
            </a:r>
            <a:r>
              <a:rPr lang="en-US" altLang="zh-TW" b="1" dirty="0" smtClean="0">
                <a:latin typeface="標楷體" panose="03000509000000000000" pitchFamily="65" charset="-120"/>
                <a:ea typeface="標楷體" panose="03000509000000000000" pitchFamily="65" charset="-120"/>
              </a:rPr>
              <a:t>.4</a:t>
            </a:r>
            <a:r>
              <a:rPr lang="zh-TW" altLang="en-US" b="1" dirty="0" smtClean="0">
                <a:latin typeface="標楷體" panose="03000509000000000000" pitchFamily="65" charset="-120"/>
                <a:ea typeface="標楷體" panose="03000509000000000000" pitchFamily="65" charset="-120"/>
              </a:rPr>
              <a:t> 顧客</a:t>
            </a:r>
            <a:r>
              <a:rPr lang="zh-TW" altLang="en-US" b="1" dirty="0">
                <a:latin typeface="標楷體" panose="03000509000000000000" pitchFamily="65" charset="-120"/>
                <a:ea typeface="標楷體" panose="03000509000000000000" pitchFamily="65" charset="-120"/>
              </a:rPr>
              <a:t>忠誠度的</a:t>
            </a:r>
            <a:r>
              <a:rPr lang="zh-TW" altLang="en-US" b="1" dirty="0" smtClean="0">
                <a:latin typeface="標楷體" panose="03000509000000000000" pitchFamily="65" charset="-120"/>
                <a:ea typeface="標楷體" panose="03000509000000000000" pitchFamily="65" charset="-120"/>
              </a:rPr>
              <a:t>檢測指標</a:t>
            </a:r>
            <a:endParaRPr lang="zh-TW" altLang="en-US" b="1" dirty="0">
              <a:latin typeface="標楷體" panose="03000509000000000000" pitchFamily="65" charset="-120"/>
              <a:ea typeface="標楷體" panose="03000509000000000000" pitchFamily="65" charset="-120"/>
            </a:endParaRPr>
          </a:p>
        </p:txBody>
      </p:sp>
      <p:sp>
        <p:nvSpPr>
          <p:cNvPr id="6" name="投影片編號版面配置區 5"/>
          <p:cNvSpPr>
            <a:spLocks noGrp="1"/>
          </p:cNvSpPr>
          <p:nvPr>
            <p:ph type="sldNum" sz="quarter" idx="12"/>
          </p:nvPr>
        </p:nvSpPr>
        <p:spPr/>
        <p:txBody>
          <a:bodyPr>
            <a:normAutofit/>
          </a:bodyPr>
          <a:lstStyle/>
          <a:p>
            <a:pPr>
              <a:defRPr/>
            </a:pPr>
            <a:fld id="{913CD21C-BB7D-4861-9A1D-A6E5C3503FD6}" type="slidenum">
              <a:rPr lang="en-US" altLang="zh-TW"/>
              <a:pPr>
                <a:defRPr/>
              </a:pPr>
              <a:t>57</a:t>
            </a:fld>
            <a:endParaRPr lang="en-US" altLang="zh-TW"/>
          </a:p>
        </p:txBody>
      </p:sp>
      <p:sp>
        <p:nvSpPr>
          <p:cNvPr id="97284" name="Rectangle 3"/>
          <p:cNvSpPr>
            <a:spLocks noGrp="1" noChangeArrowheads="1"/>
          </p:cNvSpPr>
          <p:nvPr>
            <p:ph sz="quarter" idx="1"/>
          </p:nvPr>
        </p:nvSpPr>
        <p:spPr>
          <a:xfrm>
            <a:off x="539750" y="1628775"/>
            <a:ext cx="8153400" cy="4495800"/>
          </a:xfrm>
        </p:spPr>
        <p:txBody>
          <a:bodyPr/>
          <a:lstStyle/>
          <a:p>
            <a:pPr eaLnBrk="1" hangingPunct="1"/>
            <a:endParaRPr lang="en-US" altLang="zh-TW" dirty="0" smtClean="0"/>
          </a:p>
          <a:p>
            <a:pPr eaLnBrk="1" hangingPunct="1"/>
            <a:r>
              <a:rPr lang="en-US" altLang="zh-TW" dirty="0" smtClean="0"/>
              <a:t>???</a:t>
            </a:r>
          </a:p>
        </p:txBody>
      </p:sp>
    </p:spTree>
    <p:extLst>
      <p:ext uri="{BB962C8B-B14F-4D97-AF65-F5344CB8AC3E}">
        <p14:creationId xmlns="" xmlns:p14="http://schemas.microsoft.com/office/powerpoint/2010/main" val="4162857233"/>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612775" y="228600"/>
            <a:ext cx="8153400" cy="990600"/>
          </a:xfrm>
        </p:spPr>
        <p:txBody>
          <a:bodyPr>
            <a:normAutofit/>
          </a:bodyPr>
          <a:lstStyle/>
          <a:p>
            <a:pPr eaLnBrk="1" hangingPunct="1"/>
            <a:r>
              <a:rPr lang="en-US" altLang="zh-TW" sz="4000" b="1" dirty="0">
                <a:latin typeface="標楷體" panose="03000509000000000000" pitchFamily="65" charset="-120"/>
                <a:ea typeface="標楷體" panose="03000509000000000000" pitchFamily="65" charset="-120"/>
              </a:rPr>
              <a:t>4</a:t>
            </a:r>
            <a:r>
              <a:rPr lang="en-US" altLang="zh-TW" sz="4000" b="1" dirty="0" smtClean="0">
                <a:latin typeface="標楷體" panose="03000509000000000000" pitchFamily="65" charset="-120"/>
                <a:ea typeface="標楷體" panose="03000509000000000000" pitchFamily="65" charset="-120"/>
              </a:rPr>
              <a:t>.5</a:t>
            </a:r>
            <a:r>
              <a:rPr lang="zh-TW" altLang="en-US" sz="4000" b="1" dirty="0" smtClean="0">
                <a:latin typeface="標楷體" panose="03000509000000000000" pitchFamily="65" charset="-120"/>
                <a:ea typeface="標楷體" panose="03000509000000000000" pitchFamily="65" charset="-120"/>
              </a:rPr>
              <a:t> 追蹤與衡量顧客滿意度的工具</a:t>
            </a:r>
          </a:p>
        </p:txBody>
      </p:sp>
      <p:sp>
        <p:nvSpPr>
          <p:cNvPr id="6" name="投影片編號版面配置區 5"/>
          <p:cNvSpPr>
            <a:spLocks noGrp="1"/>
          </p:cNvSpPr>
          <p:nvPr>
            <p:ph type="sldNum" sz="quarter" idx="12"/>
          </p:nvPr>
        </p:nvSpPr>
        <p:spPr/>
        <p:txBody>
          <a:bodyPr>
            <a:normAutofit/>
          </a:bodyPr>
          <a:lstStyle/>
          <a:p>
            <a:pPr>
              <a:defRPr/>
            </a:pPr>
            <a:fld id="{9D6CF00E-581D-48E2-8676-F330189A3B9F}" type="slidenum">
              <a:rPr lang="en-US" altLang="zh-TW"/>
              <a:pPr>
                <a:defRPr/>
              </a:pPr>
              <a:t>58</a:t>
            </a:fld>
            <a:endParaRPr lang="en-US" altLang="zh-TW"/>
          </a:p>
        </p:txBody>
      </p:sp>
      <p:sp>
        <p:nvSpPr>
          <p:cNvPr id="96260" name="Rectangle 3"/>
          <p:cNvSpPr>
            <a:spLocks noGrp="1" noChangeArrowheads="1"/>
          </p:cNvSpPr>
          <p:nvPr>
            <p:ph sz="quarter" idx="1"/>
          </p:nvPr>
        </p:nvSpPr>
        <p:spPr>
          <a:xfrm>
            <a:off x="911225" y="2017713"/>
            <a:ext cx="7777163" cy="3311525"/>
          </a:xfrm>
        </p:spPr>
        <p:txBody>
          <a:bodyPr>
            <a:normAutofit/>
          </a:bodyPr>
          <a:lstStyle/>
          <a:p>
            <a:pPr eaLnBrk="1" hangingPunct="1">
              <a:buFont typeface="Wingdings" pitchFamily="2" charset="2"/>
              <a:buChar char="n"/>
            </a:pPr>
            <a:r>
              <a:rPr lang="zh-TW" altLang="en-US" dirty="0" smtClean="0">
                <a:latin typeface="標楷體" panose="03000509000000000000" pitchFamily="65" charset="-120"/>
                <a:ea typeface="標楷體" panose="03000509000000000000" pitchFamily="65" charset="-120"/>
              </a:rPr>
              <a:t>申訴管道</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客服專線</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的暢通</a:t>
            </a:r>
          </a:p>
          <a:p>
            <a:pPr eaLnBrk="1" hangingPunct="1">
              <a:buFont typeface="Wingdings" pitchFamily="2" charset="2"/>
              <a:buChar char="n"/>
            </a:pPr>
            <a:r>
              <a:rPr lang="zh-TW" altLang="en-US" dirty="0" smtClean="0">
                <a:latin typeface="標楷體" panose="03000509000000000000" pitchFamily="65" charset="-120"/>
                <a:ea typeface="標楷體" panose="03000509000000000000" pitchFamily="65" charset="-120"/>
              </a:rPr>
              <a:t>顧客滿意度調查</a:t>
            </a:r>
          </a:p>
          <a:p>
            <a:pPr eaLnBrk="1" hangingPunct="1">
              <a:buFont typeface="Wingdings" pitchFamily="2" charset="2"/>
              <a:buChar char="n"/>
            </a:pPr>
            <a:r>
              <a:rPr lang="zh-TW" altLang="en-US" dirty="0" smtClean="0">
                <a:latin typeface="標楷體" panose="03000509000000000000" pitchFamily="65" charset="-120"/>
                <a:ea typeface="標楷體" panose="03000509000000000000" pitchFamily="65" charset="-120"/>
              </a:rPr>
              <a:t>佯裝購物者偵測員工的客服態度</a:t>
            </a:r>
          </a:p>
          <a:p>
            <a:pPr eaLnBrk="1" hangingPunct="1">
              <a:buFont typeface="Wingdings" pitchFamily="2" charset="2"/>
              <a:buChar char="n"/>
            </a:pPr>
            <a:r>
              <a:rPr lang="zh-TW" altLang="en-US" dirty="0" smtClean="0">
                <a:latin typeface="標楷體" panose="03000509000000000000" pitchFamily="65" charset="-120"/>
                <a:ea typeface="標楷體" panose="03000509000000000000" pitchFamily="65" charset="-120"/>
              </a:rPr>
              <a:t>顧客流失原因分析</a:t>
            </a:r>
          </a:p>
        </p:txBody>
      </p:sp>
    </p:spTree>
    <p:extLst>
      <p:ext uri="{BB962C8B-B14F-4D97-AF65-F5344CB8AC3E}">
        <p14:creationId xmlns="" xmlns:p14="http://schemas.microsoft.com/office/powerpoint/2010/main" val="33977919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611560" y="260648"/>
            <a:ext cx="8153400" cy="990600"/>
          </a:xfrm>
        </p:spPr>
        <p:txBody>
          <a:bodyPr>
            <a:normAutofit/>
          </a:bodyPr>
          <a:lstStyle/>
          <a:p>
            <a:pPr eaLnBrk="1" hangingPunct="1"/>
            <a:r>
              <a:rPr lang="en-US" altLang="zh-TW" sz="4000" b="1" dirty="0">
                <a:latin typeface="標楷體" panose="03000509000000000000" pitchFamily="65" charset="-120"/>
                <a:ea typeface="標楷體" panose="03000509000000000000" pitchFamily="65" charset="-120"/>
              </a:rPr>
              <a:t>4</a:t>
            </a:r>
            <a:r>
              <a:rPr lang="en-US" altLang="zh-TW" sz="4000" b="1" dirty="0" smtClean="0">
                <a:latin typeface="標楷體" panose="03000509000000000000" pitchFamily="65" charset="-120"/>
                <a:ea typeface="標楷體" panose="03000509000000000000" pitchFamily="65" charset="-120"/>
              </a:rPr>
              <a:t>.6</a:t>
            </a:r>
            <a:r>
              <a:rPr lang="zh-TW" altLang="en-US" sz="4000" b="1" dirty="0" smtClean="0">
                <a:latin typeface="標楷體" panose="03000509000000000000" pitchFamily="65" charset="-120"/>
                <a:ea typeface="標楷體" panose="03000509000000000000" pitchFamily="65" charset="-120"/>
              </a:rPr>
              <a:t> 顧客抱怨行為</a:t>
            </a:r>
          </a:p>
        </p:txBody>
      </p:sp>
      <p:sp>
        <p:nvSpPr>
          <p:cNvPr id="6" name="投影片編號版面配置區 5"/>
          <p:cNvSpPr>
            <a:spLocks noGrp="1"/>
          </p:cNvSpPr>
          <p:nvPr>
            <p:ph type="sldNum" sz="quarter" idx="12"/>
          </p:nvPr>
        </p:nvSpPr>
        <p:spPr/>
        <p:txBody>
          <a:bodyPr>
            <a:normAutofit/>
          </a:bodyPr>
          <a:lstStyle/>
          <a:p>
            <a:pPr>
              <a:defRPr/>
            </a:pPr>
            <a:fld id="{3E8381E8-F210-4D18-9DED-1F52589BCE85}" type="slidenum">
              <a:rPr lang="en-US" altLang="zh-TW"/>
              <a:pPr>
                <a:defRPr/>
              </a:pPr>
              <a:t>59</a:t>
            </a:fld>
            <a:endParaRPr lang="en-US" altLang="zh-TW"/>
          </a:p>
        </p:txBody>
      </p:sp>
      <p:sp>
        <p:nvSpPr>
          <p:cNvPr id="98308" name="Rectangle 3"/>
          <p:cNvSpPr>
            <a:spLocks noGrp="1" noChangeArrowheads="1"/>
          </p:cNvSpPr>
          <p:nvPr>
            <p:ph sz="quarter" idx="1"/>
          </p:nvPr>
        </p:nvSpPr>
        <p:spPr>
          <a:xfrm>
            <a:off x="827584" y="1484784"/>
            <a:ext cx="7618040" cy="4523829"/>
          </a:xfrm>
        </p:spPr>
        <p:txBody>
          <a:bodyPr>
            <a:normAutofit/>
          </a:bodyPr>
          <a:lstStyle/>
          <a:p>
            <a:pPr eaLnBrk="1" hangingPunct="1">
              <a:buFont typeface="Wingdings" pitchFamily="2" charset="2"/>
              <a:buChar char="n"/>
            </a:pPr>
            <a:r>
              <a:rPr lang="zh-TW" altLang="en-US" sz="2800" b="1" dirty="0" smtClean="0">
                <a:latin typeface="標楷體" panose="03000509000000000000" pitchFamily="65" charset="-120"/>
                <a:ea typeface="標楷體" panose="03000509000000000000" pitchFamily="65" charset="-120"/>
              </a:rPr>
              <a:t>購物不滿的頻率</a:t>
            </a:r>
            <a:r>
              <a:rPr lang="en-US" altLang="zh-TW" sz="2800" b="1" dirty="0" smtClean="0">
                <a:latin typeface="標楷體" panose="03000509000000000000" pitchFamily="65" charset="-120"/>
                <a:ea typeface="標楷體" panose="03000509000000000000" pitchFamily="65" charset="-120"/>
              </a:rPr>
              <a:t>: 25%</a:t>
            </a:r>
          </a:p>
          <a:p>
            <a:pPr marL="457200" lvl="1" indent="0">
              <a:buNone/>
            </a:pPr>
            <a:r>
              <a:rPr lang="en-US" altLang="zh-TW" sz="2400" dirty="0" smtClean="0">
                <a:latin typeface="標楷體" panose="03000509000000000000" pitchFamily="65" charset="-120"/>
                <a:ea typeface="標楷體" panose="03000509000000000000" pitchFamily="65" charset="-120"/>
              </a:rPr>
              <a:t>-- </a:t>
            </a:r>
            <a:r>
              <a:rPr lang="zh-TW" altLang="en-US" sz="2400" dirty="0" smtClean="0">
                <a:latin typeface="標楷體" panose="03000509000000000000" pitchFamily="65" charset="-120"/>
                <a:ea typeface="標楷體" panose="03000509000000000000" pitchFamily="65" charset="-120"/>
              </a:rPr>
              <a:t>平均每四次購物便有一次不滿</a:t>
            </a:r>
          </a:p>
          <a:p>
            <a:pPr eaLnBrk="1" hangingPunct="1">
              <a:buFont typeface="Wingdings" pitchFamily="2" charset="2"/>
              <a:buChar char="n"/>
            </a:pPr>
            <a:r>
              <a:rPr lang="zh-TW" altLang="en-US" sz="2800" b="1" dirty="0" smtClean="0">
                <a:latin typeface="標楷體" panose="03000509000000000000" pitchFamily="65" charset="-120"/>
                <a:ea typeface="標楷體" panose="03000509000000000000" pitchFamily="65" charset="-120"/>
              </a:rPr>
              <a:t>不滿意的顧客的抱怨率</a:t>
            </a:r>
            <a:r>
              <a:rPr lang="en-US" altLang="zh-TW" sz="2800" b="1" dirty="0" smtClean="0">
                <a:latin typeface="標楷體" panose="03000509000000000000" pitchFamily="65" charset="-120"/>
                <a:ea typeface="標楷體" panose="03000509000000000000" pitchFamily="65" charset="-120"/>
              </a:rPr>
              <a:t>:  ≤ 5%</a:t>
            </a:r>
          </a:p>
          <a:p>
            <a:pPr marL="457200" lvl="1" indent="0" eaLnBrk="1" hangingPunct="1">
              <a:buNone/>
            </a:pPr>
            <a:r>
              <a:rPr lang="en-US" altLang="zh-TW" sz="2400" dirty="0" smtClean="0">
                <a:latin typeface="標楷體" panose="03000509000000000000" pitchFamily="65" charset="-120"/>
                <a:ea typeface="標楷體" panose="03000509000000000000" pitchFamily="65" charset="-120"/>
              </a:rPr>
              <a:t>-- </a:t>
            </a:r>
            <a:r>
              <a:rPr lang="zh-TW" altLang="en-US" sz="2400" dirty="0" smtClean="0">
                <a:latin typeface="標楷體" panose="03000509000000000000" pitchFamily="65" charset="-120"/>
                <a:ea typeface="標楷體" panose="03000509000000000000" pitchFamily="65" charset="-120"/>
              </a:rPr>
              <a:t>其他沒有向公司抱怨的顧客向誰說</a:t>
            </a:r>
            <a:r>
              <a:rPr lang="en-US" altLang="zh-TW" sz="2400" dirty="0" smtClean="0">
                <a:latin typeface="標楷體" panose="03000509000000000000" pitchFamily="65" charset="-120"/>
                <a:ea typeface="標楷體" panose="03000509000000000000" pitchFamily="65" charset="-120"/>
              </a:rPr>
              <a:t>?</a:t>
            </a:r>
          </a:p>
          <a:p>
            <a:pPr eaLnBrk="1" hangingPunct="1">
              <a:buFont typeface="Wingdings" pitchFamily="2" charset="2"/>
              <a:buChar char="n"/>
            </a:pPr>
            <a:r>
              <a:rPr lang="zh-TW" altLang="en-US" sz="2800" b="1" dirty="0" smtClean="0">
                <a:latin typeface="標楷體" panose="03000509000000000000" pitchFamily="65" charset="-120"/>
                <a:ea typeface="標楷體" panose="03000509000000000000" pitchFamily="65" charset="-120"/>
              </a:rPr>
              <a:t>抱怨的擴散範圍</a:t>
            </a:r>
          </a:p>
          <a:p>
            <a:pPr marL="457200" lvl="1" indent="0" eaLnBrk="1" hangingPunct="1">
              <a:buNone/>
            </a:pPr>
            <a:r>
              <a:rPr lang="en-US" altLang="zh-TW" sz="2400" dirty="0" smtClean="0">
                <a:latin typeface="標楷體" panose="03000509000000000000" pitchFamily="65" charset="-120"/>
                <a:ea typeface="標楷體" panose="03000509000000000000" pitchFamily="65" charset="-120"/>
              </a:rPr>
              <a:t>-- </a:t>
            </a:r>
            <a:r>
              <a:rPr lang="zh-TW" altLang="en-US" sz="2400" dirty="0" smtClean="0">
                <a:latin typeface="標楷體" panose="03000509000000000000" pitchFamily="65" charset="-120"/>
                <a:ea typeface="標楷體" panose="03000509000000000000" pitchFamily="65" charset="-120"/>
              </a:rPr>
              <a:t>面對面抱怨</a:t>
            </a:r>
            <a:r>
              <a:rPr lang="en-US" altLang="zh-TW" sz="2400" dirty="0" smtClean="0">
                <a:latin typeface="標楷體" panose="03000509000000000000" pitchFamily="65" charset="-120"/>
                <a:ea typeface="標楷體" panose="03000509000000000000" pitchFamily="65" charset="-120"/>
              </a:rPr>
              <a:t>: 8-13</a:t>
            </a:r>
            <a:r>
              <a:rPr lang="zh-TW" altLang="en-US" sz="2400" dirty="0" smtClean="0">
                <a:latin typeface="標楷體" panose="03000509000000000000" pitchFamily="65" charset="-120"/>
                <a:ea typeface="標楷體" panose="03000509000000000000" pitchFamily="65" charset="-120"/>
              </a:rPr>
              <a:t>人</a:t>
            </a:r>
          </a:p>
          <a:p>
            <a:pPr marL="457200" lvl="1" indent="0" eaLnBrk="1" hangingPunct="1">
              <a:buNone/>
            </a:pPr>
            <a:r>
              <a:rPr lang="en-US" altLang="zh-TW" sz="2400" dirty="0" smtClean="0">
                <a:latin typeface="標楷體" panose="03000509000000000000" pitchFamily="65" charset="-120"/>
                <a:ea typeface="標楷體" panose="03000509000000000000" pitchFamily="65" charset="-120"/>
              </a:rPr>
              <a:t>-- </a:t>
            </a:r>
            <a:r>
              <a:rPr lang="zh-TW" altLang="en-US" sz="2400" dirty="0" smtClean="0">
                <a:latin typeface="標楷體" panose="03000509000000000000" pitchFamily="65" charset="-120"/>
                <a:ea typeface="標楷體" panose="03000509000000000000" pitchFamily="65" charset="-120"/>
              </a:rPr>
              <a:t>網際網路與媒體爆料的時代</a:t>
            </a:r>
            <a:r>
              <a:rPr lang="en-US" altLang="zh-TW" sz="2400" dirty="0" smtClean="0">
                <a:latin typeface="標楷體" panose="03000509000000000000" pitchFamily="65" charset="-120"/>
                <a:ea typeface="標楷體" panose="03000509000000000000" pitchFamily="65" charset="-120"/>
              </a:rPr>
              <a:t>: ? </a:t>
            </a:r>
            <a:r>
              <a:rPr lang="zh-TW" altLang="en-US" sz="2400" dirty="0" smtClean="0">
                <a:latin typeface="標楷體" panose="03000509000000000000" pitchFamily="65" charset="-120"/>
                <a:ea typeface="標楷體" panose="03000509000000000000" pitchFamily="65" charset="-120"/>
              </a:rPr>
              <a:t>人</a:t>
            </a:r>
          </a:p>
          <a:p>
            <a:pPr eaLnBrk="1" hangingPunct="1">
              <a:buFont typeface="Wingdings" pitchFamily="2" charset="2"/>
              <a:buChar char="n"/>
            </a:pPr>
            <a:r>
              <a:rPr lang="zh-TW" altLang="en-US" sz="2800" b="1" dirty="0" smtClean="0">
                <a:latin typeface="標楷體" panose="03000509000000000000" pitchFamily="65" charset="-120"/>
                <a:ea typeface="標楷體" panose="03000509000000000000" pitchFamily="65" charset="-120"/>
              </a:rPr>
              <a:t>顧客抱怨是否可補救</a:t>
            </a:r>
            <a:r>
              <a:rPr lang="en-US" altLang="zh-TW" sz="2800" b="1" dirty="0" smtClean="0">
                <a:latin typeface="標楷體" panose="03000509000000000000" pitchFamily="65" charset="-120"/>
                <a:ea typeface="標楷體" panose="03000509000000000000" pitchFamily="65" charset="-120"/>
              </a:rPr>
              <a:t>?</a:t>
            </a:r>
          </a:p>
        </p:txBody>
      </p:sp>
    </p:spTree>
    <p:extLst>
      <p:ext uri="{BB962C8B-B14F-4D97-AF65-F5344CB8AC3E}">
        <p14:creationId xmlns="" xmlns:p14="http://schemas.microsoft.com/office/powerpoint/2010/main" val="31201089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BEA64F01-6BF9-4724-9E65-A9C22E74F4F9}" type="slidenum">
              <a:rPr lang="zh-TW" altLang="en-US" smtClean="0"/>
              <a:pPr/>
              <a:t>6</a:t>
            </a:fld>
            <a:endParaRPr lang="zh-TW" altLang="en-US"/>
          </a:p>
        </p:txBody>
      </p:sp>
      <p:sp>
        <p:nvSpPr>
          <p:cNvPr id="5" name="Rectangle 2"/>
          <p:cNvSpPr txBox="1">
            <a:spLocks noChangeArrowheads="1"/>
          </p:cNvSpPr>
          <p:nvPr/>
        </p:nvSpPr>
        <p:spPr bwMode="auto">
          <a:xfrm>
            <a:off x="684213" y="2133600"/>
            <a:ext cx="7772400" cy="1470025"/>
          </a:xfrm>
          <a:prstGeom prst="rect">
            <a:avLst/>
          </a:prstGeom>
          <a:noFill/>
          <a:ln w="9525">
            <a:noFill/>
            <a:miter lim="800000"/>
            <a:headEnd/>
            <a:tailEnd/>
          </a:ln>
          <a:effectLst>
            <a:outerShdw dist="35921" dir="2700000" algn="ctr" rotWithShape="0">
              <a:srgbClr val="DDDDDD">
                <a:alpha val="50000"/>
              </a:srgbClr>
            </a:outerShdw>
          </a:effectLst>
        </p:spPr>
        <p:txBody>
          <a:bodyPr anchor="ctr"/>
          <a:lstStyle/>
          <a:p>
            <a:pPr algn="ctr">
              <a:defRPr/>
            </a:pPr>
            <a:r>
              <a:rPr lang="zh-TW" altLang="en-US" sz="4000" b="1" kern="0" dirty="0">
                <a:latin typeface="標楷體" pitchFamily="65" charset="-120"/>
                <a:ea typeface="標楷體" pitchFamily="65" charset="-120"/>
                <a:cs typeface="+mj-cs"/>
              </a:rPr>
              <a:t>第一</a:t>
            </a:r>
            <a:r>
              <a:rPr lang="zh-TW" altLang="en-US" sz="4000" b="1" kern="0" dirty="0" smtClean="0">
                <a:latin typeface="標楷體" pitchFamily="65" charset="-120"/>
                <a:ea typeface="標楷體" pitchFamily="65" charset="-120"/>
                <a:cs typeface="+mj-cs"/>
              </a:rPr>
              <a:t>章 </a:t>
            </a:r>
            <a:r>
              <a:rPr lang="zh-TW" altLang="en-US" sz="4000" b="1" dirty="0" smtClean="0">
                <a:latin typeface="標楷體" pitchFamily="65" charset="-120"/>
                <a:ea typeface="標楷體" pitchFamily="65" charset="-120"/>
              </a:rPr>
              <a:t>消費者決策模型</a:t>
            </a:r>
            <a:endParaRPr lang="zh-TW" altLang="en-US" sz="4400" b="1" kern="0" dirty="0">
              <a:solidFill>
                <a:schemeClr val="tx2"/>
              </a:solidFill>
              <a:latin typeface="標楷體" pitchFamily="65" charset="-120"/>
              <a:ea typeface="標楷體" pitchFamily="65" charset="-120"/>
              <a:cs typeface="+mj-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539750" y="404813"/>
            <a:ext cx="8229600" cy="1143000"/>
          </a:xfrm>
        </p:spPr>
        <p:txBody>
          <a:bodyPr>
            <a:normAutofit/>
          </a:bodyPr>
          <a:lstStyle/>
          <a:p>
            <a:pPr eaLnBrk="1" hangingPunct="1"/>
            <a:r>
              <a:rPr lang="en-US" altLang="zh-TW" sz="4000" b="1" dirty="0">
                <a:latin typeface="標楷體" panose="03000509000000000000" pitchFamily="65" charset="-120"/>
                <a:ea typeface="標楷體" panose="03000509000000000000" pitchFamily="65" charset="-120"/>
              </a:rPr>
              <a:t>4</a:t>
            </a:r>
            <a:r>
              <a:rPr lang="en-US" altLang="zh-TW" sz="4000" b="1" dirty="0" smtClean="0">
                <a:latin typeface="標楷體" panose="03000509000000000000" pitchFamily="65" charset="-120"/>
                <a:ea typeface="標楷體" panose="03000509000000000000" pitchFamily="65" charset="-120"/>
              </a:rPr>
              <a:t>.7 </a:t>
            </a:r>
            <a:r>
              <a:rPr lang="zh-TW" altLang="en-US" sz="4000" b="1" dirty="0" smtClean="0">
                <a:latin typeface="標楷體" panose="03000509000000000000" pitchFamily="65" charset="-120"/>
                <a:ea typeface="標楷體" panose="03000509000000000000" pitchFamily="65" charset="-120"/>
              </a:rPr>
              <a:t>顧客抱怨之補救率</a:t>
            </a:r>
          </a:p>
        </p:txBody>
      </p:sp>
      <p:sp>
        <p:nvSpPr>
          <p:cNvPr id="6" name="投影片編號版面配置區 5"/>
          <p:cNvSpPr>
            <a:spLocks noGrp="1"/>
          </p:cNvSpPr>
          <p:nvPr>
            <p:ph type="sldNum" sz="quarter" idx="12"/>
          </p:nvPr>
        </p:nvSpPr>
        <p:spPr/>
        <p:txBody>
          <a:bodyPr>
            <a:normAutofit/>
          </a:bodyPr>
          <a:lstStyle/>
          <a:p>
            <a:pPr>
              <a:defRPr/>
            </a:pPr>
            <a:fld id="{007CD819-486D-4221-BC14-4C5D1E5057A2}" type="slidenum">
              <a:rPr lang="en-US" altLang="zh-TW"/>
              <a:pPr>
                <a:defRPr/>
              </a:pPr>
              <a:t>60</a:t>
            </a:fld>
            <a:endParaRPr lang="en-US" altLang="zh-TW"/>
          </a:p>
        </p:txBody>
      </p:sp>
      <p:sp>
        <p:nvSpPr>
          <p:cNvPr id="99332" name="Rectangle 3"/>
          <p:cNvSpPr>
            <a:spLocks noGrp="1" noChangeArrowheads="1"/>
          </p:cNvSpPr>
          <p:nvPr>
            <p:ph sz="quarter" idx="1"/>
          </p:nvPr>
        </p:nvSpPr>
        <p:spPr>
          <a:xfrm>
            <a:off x="539552" y="1988840"/>
            <a:ext cx="8229600" cy="2836862"/>
          </a:xfrm>
        </p:spPr>
        <p:txBody>
          <a:bodyPr/>
          <a:lstStyle/>
          <a:p>
            <a:pPr eaLnBrk="1" hangingPunct="1">
              <a:buFont typeface="Wingdings" pitchFamily="2" charset="2"/>
              <a:buChar char="n"/>
            </a:pPr>
            <a:r>
              <a:rPr lang="zh-TW" altLang="en-US" sz="2800" dirty="0" smtClean="0">
                <a:latin typeface="標楷體" panose="03000509000000000000" pitchFamily="65" charset="-120"/>
                <a:ea typeface="標楷體" panose="03000509000000000000" pitchFamily="65" charset="-120"/>
              </a:rPr>
              <a:t>若公司能有效地處理申訴，</a:t>
            </a:r>
            <a:r>
              <a:rPr lang="en-US" altLang="zh-TW" sz="2800" dirty="0" smtClean="0">
                <a:latin typeface="標楷體" panose="03000509000000000000" pitchFamily="65" charset="-120"/>
                <a:ea typeface="標楷體" panose="03000509000000000000" pitchFamily="65" charset="-120"/>
              </a:rPr>
              <a:t>54-70% </a:t>
            </a:r>
            <a:r>
              <a:rPr lang="zh-TW" altLang="en-US" sz="2800" dirty="0" smtClean="0">
                <a:latin typeface="標楷體" panose="03000509000000000000" pitchFamily="65" charset="-120"/>
                <a:ea typeface="標楷體" panose="03000509000000000000" pitchFamily="65" charset="-120"/>
              </a:rPr>
              <a:t>的消費者會再度購買公司產品。</a:t>
            </a:r>
          </a:p>
          <a:p>
            <a:pPr eaLnBrk="1" hangingPunct="1">
              <a:buFont typeface="Wingdings" pitchFamily="2" charset="2"/>
              <a:buChar char="n"/>
            </a:pPr>
            <a:r>
              <a:rPr lang="zh-TW" altLang="en-US" sz="2800" dirty="0" smtClean="0">
                <a:latin typeface="標楷體" panose="03000509000000000000" pitchFamily="65" charset="-120"/>
                <a:ea typeface="標楷體" panose="03000509000000000000" pitchFamily="65" charset="-120"/>
              </a:rPr>
              <a:t>若不滿能快速地被解決，</a:t>
            </a:r>
            <a:r>
              <a:rPr lang="en-US" altLang="zh-TW" sz="2800" dirty="0" smtClean="0">
                <a:latin typeface="標楷體" panose="03000509000000000000" pitchFamily="65" charset="-120"/>
                <a:ea typeface="標楷體" panose="03000509000000000000" pitchFamily="65" charset="-120"/>
              </a:rPr>
              <a:t>95%</a:t>
            </a:r>
            <a:r>
              <a:rPr lang="zh-TW" altLang="en-US" sz="2800" dirty="0" smtClean="0">
                <a:latin typeface="標楷體" panose="03000509000000000000" pitchFamily="65" charset="-120"/>
                <a:ea typeface="標楷體" panose="03000509000000000000" pitchFamily="65" charset="-120"/>
              </a:rPr>
              <a:t>的埋怨顧客可被修補。</a:t>
            </a:r>
          </a:p>
          <a:p>
            <a:pPr eaLnBrk="1" hangingPunct="1"/>
            <a:endParaRPr lang="en-US" altLang="zh-TW" sz="3600" dirty="0" smtClean="0"/>
          </a:p>
        </p:txBody>
      </p:sp>
    </p:spTree>
    <p:extLst>
      <p:ext uri="{BB962C8B-B14F-4D97-AF65-F5344CB8AC3E}">
        <p14:creationId xmlns="" xmlns:p14="http://schemas.microsoft.com/office/powerpoint/2010/main" val="1224543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68313" y="115888"/>
            <a:ext cx="8229600" cy="1412875"/>
          </a:xfrm>
        </p:spPr>
        <p:txBody>
          <a:bodyPr>
            <a:normAutofit/>
          </a:bodyPr>
          <a:lstStyle/>
          <a:p>
            <a:pPr eaLnBrk="1" hangingPunct="1"/>
            <a:r>
              <a:rPr lang="en-US" altLang="zh-TW" sz="4000" b="1" dirty="0">
                <a:latin typeface="標楷體" panose="03000509000000000000" pitchFamily="65" charset="-120"/>
                <a:ea typeface="標楷體" panose="03000509000000000000" pitchFamily="65" charset="-120"/>
              </a:rPr>
              <a:t>4</a:t>
            </a:r>
            <a:r>
              <a:rPr lang="en-US" altLang="zh-TW" sz="4000" b="1" dirty="0" smtClean="0">
                <a:latin typeface="標楷體" panose="03000509000000000000" pitchFamily="65" charset="-120"/>
                <a:ea typeface="標楷體" panose="03000509000000000000" pitchFamily="65" charset="-120"/>
              </a:rPr>
              <a:t>.8 </a:t>
            </a:r>
            <a:r>
              <a:rPr lang="zh-TW" altLang="en-US" sz="4000" b="1" dirty="0" smtClean="0">
                <a:latin typeface="標楷體" panose="03000509000000000000" pitchFamily="65" charset="-120"/>
                <a:ea typeface="標楷體" panose="03000509000000000000" pitchFamily="65" charset="-120"/>
              </a:rPr>
              <a:t>顧客報怨之修補</a:t>
            </a:r>
          </a:p>
        </p:txBody>
      </p:sp>
      <p:sp>
        <p:nvSpPr>
          <p:cNvPr id="6" name="投影片編號版面配置區 5"/>
          <p:cNvSpPr>
            <a:spLocks noGrp="1"/>
          </p:cNvSpPr>
          <p:nvPr>
            <p:ph type="sldNum" sz="quarter" idx="12"/>
          </p:nvPr>
        </p:nvSpPr>
        <p:spPr/>
        <p:txBody>
          <a:bodyPr>
            <a:normAutofit/>
          </a:bodyPr>
          <a:lstStyle/>
          <a:p>
            <a:pPr>
              <a:defRPr/>
            </a:pPr>
            <a:fld id="{B2371862-7ADB-4245-97BB-B690F019FF70}" type="slidenum">
              <a:rPr lang="en-US" altLang="zh-TW"/>
              <a:pPr>
                <a:defRPr/>
              </a:pPr>
              <a:t>61</a:t>
            </a:fld>
            <a:endParaRPr lang="en-US" altLang="zh-TW"/>
          </a:p>
        </p:txBody>
      </p:sp>
      <p:sp>
        <p:nvSpPr>
          <p:cNvPr id="100356" name="Rectangle 3"/>
          <p:cNvSpPr>
            <a:spLocks noGrp="1" noChangeArrowheads="1"/>
          </p:cNvSpPr>
          <p:nvPr>
            <p:ph sz="quarter" idx="1"/>
          </p:nvPr>
        </p:nvSpPr>
        <p:spPr>
          <a:xfrm>
            <a:off x="1835696" y="1484784"/>
            <a:ext cx="5832648" cy="4754563"/>
          </a:xfrm>
        </p:spPr>
        <p:txBody>
          <a:bodyPr>
            <a:normAutofit/>
          </a:bodyPr>
          <a:lstStyle/>
          <a:p>
            <a:pPr eaLnBrk="1" hangingPunct="1">
              <a:lnSpc>
                <a:spcPct val="90000"/>
              </a:lnSpc>
              <a:buFont typeface="Wingdings" pitchFamily="2" charset="2"/>
              <a:buChar char="n"/>
            </a:pPr>
            <a:r>
              <a:rPr lang="zh-TW" altLang="en-US" sz="2800" b="1" dirty="0" smtClean="0">
                <a:latin typeface="標楷體" panose="03000509000000000000" pitchFamily="65" charset="-120"/>
                <a:ea typeface="標楷體" panose="03000509000000000000" pitchFamily="65" charset="-120"/>
              </a:rPr>
              <a:t>顧客抱怨之修補</a:t>
            </a:r>
          </a:p>
          <a:p>
            <a:pPr lvl="1" eaLnBrk="1" hangingPunct="1">
              <a:lnSpc>
                <a:spcPct val="90000"/>
              </a:lnSpc>
              <a:buFont typeface="Wingdings" pitchFamily="2" charset="2"/>
              <a:buChar char="n"/>
            </a:pPr>
            <a:r>
              <a:rPr lang="zh-TW" altLang="en-US" sz="2400" dirty="0" smtClean="0">
                <a:latin typeface="標楷體" panose="03000509000000000000" pitchFamily="65" charset="-120"/>
                <a:ea typeface="標楷體" panose="03000509000000000000" pitchFamily="65" charset="-120"/>
              </a:rPr>
              <a:t>得宜</a:t>
            </a:r>
          </a:p>
          <a:p>
            <a:pPr lvl="1" eaLnBrk="1" hangingPunct="1">
              <a:lnSpc>
                <a:spcPct val="90000"/>
              </a:lnSpc>
              <a:buFont typeface="Wingdings" pitchFamily="2" charset="2"/>
              <a:buChar char="n"/>
            </a:pPr>
            <a:r>
              <a:rPr lang="zh-TW" altLang="en-US" sz="2400" dirty="0" smtClean="0">
                <a:latin typeface="標楷體" panose="03000509000000000000" pitchFamily="65" charset="-120"/>
                <a:ea typeface="標楷體" panose="03000509000000000000" pitchFamily="65" charset="-120"/>
              </a:rPr>
              <a:t>即時</a:t>
            </a:r>
          </a:p>
          <a:p>
            <a:pPr lvl="1" eaLnBrk="1" hangingPunct="1">
              <a:lnSpc>
                <a:spcPct val="90000"/>
              </a:lnSpc>
              <a:buFont typeface="Wingdings" pitchFamily="2" charset="2"/>
              <a:buChar char="n"/>
            </a:pPr>
            <a:r>
              <a:rPr lang="zh-TW" altLang="en-US" sz="2400" dirty="0" smtClean="0">
                <a:latin typeface="標楷體" panose="03000509000000000000" pitchFamily="65" charset="-120"/>
                <a:ea typeface="標楷體" panose="03000509000000000000" pitchFamily="65" charset="-120"/>
              </a:rPr>
              <a:t>承擔責任的態度</a:t>
            </a:r>
          </a:p>
          <a:p>
            <a:pPr lvl="1" eaLnBrk="1" hangingPunct="1">
              <a:lnSpc>
                <a:spcPct val="90000"/>
              </a:lnSpc>
              <a:buFontTx/>
              <a:buNone/>
            </a:pPr>
            <a:endParaRPr lang="zh-TW" altLang="en-US" sz="1600" dirty="0" smtClean="0">
              <a:latin typeface="標楷體" panose="03000509000000000000" pitchFamily="65" charset="-120"/>
              <a:ea typeface="標楷體" panose="03000509000000000000" pitchFamily="65" charset="-120"/>
            </a:endParaRPr>
          </a:p>
          <a:p>
            <a:pPr eaLnBrk="1" hangingPunct="1">
              <a:lnSpc>
                <a:spcPct val="90000"/>
              </a:lnSpc>
              <a:buFont typeface="Wingdings" pitchFamily="2" charset="2"/>
              <a:buChar char="n"/>
            </a:pPr>
            <a:r>
              <a:rPr lang="zh-TW" altLang="en-US" sz="2800" b="1" dirty="0" smtClean="0">
                <a:latin typeface="標楷體" panose="03000509000000000000" pitchFamily="65" charset="-120"/>
                <a:ea typeface="標楷體" panose="03000509000000000000" pitchFamily="65" charset="-120"/>
              </a:rPr>
              <a:t>顧客抱怨之處理原則</a:t>
            </a:r>
          </a:p>
          <a:p>
            <a:pPr lvl="1" eaLnBrk="1" hangingPunct="1">
              <a:lnSpc>
                <a:spcPct val="90000"/>
              </a:lnSpc>
              <a:buFont typeface="Wingdings" pitchFamily="2" charset="2"/>
              <a:buChar char="n"/>
            </a:pPr>
            <a:r>
              <a:rPr lang="zh-TW" altLang="en-US" sz="2400" dirty="0" smtClean="0">
                <a:latin typeface="標楷體" panose="03000509000000000000" pitchFamily="65" charset="-120"/>
                <a:ea typeface="標楷體" panose="03000509000000000000" pitchFamily="65" charset="-120"/>
              </a:rPr>
              <a:t>先處理情緒</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再處理事情</a:t>
            </a:r>
          </a:p>
          <a:p>
            <a:pPr lvl="1" eaLnBrk="1" hangingPunct="1">
              <a:lnSpc>
                <a:spcPct val="90000"/>
              </a:lnSpc>
              <a:buFont typeface="Wingdings" pitchFamily="2" charset="2"/>
              <a:buChar char="n"/>
            </a:pPr>
            <a:r>
              <a:rPr lang="zh-TW" altLang="en-US" sz="2400" dirty="0" smtClean="0">
                <a:latin typeface="標楷體" panose="03000509000000000000" pitchFamily="65" charset="-120"/>
                <a:ea typeface="標楷體" panose="03000509000000000000" pitchFamily="65" charset="-120"/>
              </a:rPr>
              <a:t>先以顧客的立場看事情</a:t>
            </a:r>
          </a:p>
          <a:p>
            <a:pPr lvl="1" eaLnBrk="1" hangingPunct="1">
              <a:lnSpc>
                <a:spcPct val="90000"/>
              </a:lnSpc>
              <a:buFont typeface="Wingdings" pitchFamily="2" charset="2"/>
              <a:buChar char="n"/>
            </a:pPr>
            <a:r>
              <a:rPr lang="zh-TW" altLang="en-US" sz="2400" dirty="0" smtClean="0">
                <a:latin typeface="標楷體" panose="03000509000000000000" pitchFamily="65" charset="-120"/>
                <a:ea typeface="標楷體" panose="03000509000000000000" pitchFamily="65" charset="-120"/>
              </a:rPr>
              <a:t>願承擔責任的態度</a:t>
            </a:r>
          </a:p>
          <a:p>
            <a:pPr lvl="1" eaLnBrk="1" hangingPunct="1">
              <a:lnSpc>
                <a:spcPct val="90000"/>
              </a:lnSpc>
              <a:buFont typeface="Wingdings" pitchFamily="2" charset="2"/>
              <a:buChar char="n"/>
            </a:pPr>
            <a:r>
              <a:rPr lang="zh-TW" altLang="en-US" sz="2400" dirty="0" smtClean="0">
                <a:latin typeface="標楷體" panose="03000509000000000000" pitchFamily="65" charset="-120"/>
                <a:ea typeface="標楷體" panose="03000509000000000000" pitchFamily="65" charset="-120"/>
              </a:rPr>
              <a:t>理直</a:t>
            </a:r>
            <a:r>
              <a:rPr lang="zh-TW" altLang="en-US" sz="2400" b="1" dirty="0" smtClean="0">
                <a:solidFill>
                  <a:srgbClr val="CC3300"/>
                </a:solidFill>
                <a:latin typeface="標楷體" panose="03000509000000000000" pitchFamily="65" charset="-120"/>
                <a:ea typeface="標楷體" panose="03000509000000000000" pitchFamily="65" charset="-120"/>
              </a:rPr>
              <a:t>氣和</a:t>
            </a:r>
          </a:p>
          <a:p>
            <a:pPr lvl="1" eaLnBrk="1" hangingPunct="1">
              <a:lnSpc>
                <a:spcPct val="90000"/>
              </a:lnSpc>
              <a:buFont typeface="Wingdings" pitchFamily="2" charset="2"/>
              <a:buChar char="n"/>
            </a:pPr>
            <a:r>
              <a:rPr lang="zh-TW" altLang="en-US" sz="2400" b="1" dirty="0" smtClean="0">
                <a:solidFill>
                  <a:schemeClr val="hlink"/>
                </a:solidFill>
                <a:latin typeface="標楷體" panose="03000509000000000000" pitchFamily="65" charset="-120"/>
                <a:ea typeface="標楷體" panose="03000509000000000000" pitchFamily="65" charset="-120"/>
              </a:rPr>
              <a:t>避免挑釁意味的肢體語言或話語</a:t>
            </a:r>
          </a:p>
          <a:p>
            <a:pPr lvl="1" eaLnBrk="1" hangingPunct="1">
              <a:lnSpc>
                <a:spcPct val="90000"/>
              </a:lnSpc>
            </a:pPr>
            <a:endParaRPr lang="zh-TW" altLang="en-US" sz="2400" b="1" dirty="0" smtClean="0">
              <a:solidFill>
                <a:schemeClr val="hlink"/>
              </a:solidFill>
            </a:endParaRPr>
          </a:p>
          <a:p>
            <a:pPr lvl="1" eaLnBrk="1" hangingPunct="1">
              <a:lnSpc>
                <a:spcPct val="90000"/>
              </a:lnSpc>
            </a:pPr>
            <a:endParaRPr lang="zh-TW" altLang="en-US" sz="1600" dirty="0" smtClean="0"/>
          </a:p>
          <a:p>
            <a:pPr eaLnBrk="1" hangingPunct="1">
              <a:lnSpc>
                <a:spcPct val="90000"/>
              </a:lnSpc>
            </a:pPr>
            <a:endParaRPr lang="zh-TW" altLang="en-US" sz="1800" dirty="0" smtClean="0"/>
          </a:p>
          <a:p>
            <a:pPr eaLnBrk="1" hangingPunct="1">
              <a:lnSpc>
                <a:spcPct val="90000"/>
              </a:lnSpc>
            </a:pPr>
            <a:endParaRPr lang="en-US" altLang="zh-TW" sz="1800" dirty="0" smtClean="0"/>
          </a:p>
        </p:txBody>
      </p:sp>
    </p:spTree>
    <p:extLst>
      <p:ext uri="{BB962C8B-B14F-4D97-AF65-F5344CB8AC3E}">
        <p14:creationId xmlns="" xmlns:p14="http://schemas.microsoft.com/office/powerpoint/2010/main" val="30464164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612775" y="228600"/>
            <a:ext cx="8153400" cy="990600"/>
          </a:xfrm>
        </p:spPr>
        <p:txBody>
          <a:bodyPr>
            <a:normAutofit/>
          </a:bodyPr>
          <a:lstStyle/>
          <a:p>
            <a:pPr eaLnBrk="1" hangingPunct="1"/>
            <a:r>
              <a:rPr lang="en-US" altLang="zh-TW" sz="4000" b="1" dirty="0">
                <a:latin typeface="標楷體" panose="03000509000000000000" pitchFamily="65" charset="-120"/>
                <a:ea typeface="標楷體" panose="03000509000000000000" pitchFamily="65" charset="-120"/>
              </a:rPr>
              <a:t>4</a:t>
            </a:r>
            <a:r>
              <a:rPr lang="en-US" altLang="zh-TW" sz="4000" b="1" dirty="0" smtClean="0">
                <a:latin typeface="標楷體" panose="03000509000000000000" pitchFamily="65" charset="-120"/>
                <a:ea typeface="標楷體" panose="03000509000000000000" pitchFamily="65" charset="-120"/>
              </a:rPr>
              <a:t>.9 </a:t>
            </a:r>
            <a:r>
              <a:rPr lang="zh-TW" altLang="en-US" sz="4000" b="1" dirty="0" smtClean="0">
                <a:latin typeface="標楷體" panose="03000509000000000000" pitchFamily="65" charset="-120"/>
                <a:ea typeface="標楷體" panose="03000509000000000000" pitchFamily="65" charset="-120"/>
              </a:rPr>
              <a:t>顧客不滿</a:t>
            </a:r>
          </a:p>
        </p:txBody>
      </p:sp>
      <p:sp>
        <p:nvSpPr>
          <p:cNvPr id="6" name="投影片編號版面配置區 5"/>
          <p:cNvSpPr>
            <a:spLocks noGrp="1"/>
          </p:cNvSpPr>
          <p:nvPr>
            <p:ph type="sldNum" sz="quarter" idx="12"/>
          </p:nvPr>
        </p:nvSpPr>
        <p:spPr/>
        <p:txBody>
          <a:bodyPr>
            <a:normAutofit/>
          </a:bodyPr>
          <a:lstStyle/>
          <a:p>
            <a:pPr>
              <a:defRPr/>
            </a:pPr>
            <a:fld id="{2983BC80-6685-414D-BAEA-068A20F57C88}" type="slidenum">
              <a:rPr lang="en-US" altLang="zh-TW"/>
              <a:pPr>
                <a:defRPr/>
              </a:pPr>
              <a:t>62</a:t>
            </a:fld>
            <a:endParaRPr lang="en-US" altLang="zh-TW"/>
          </a:p>
        </p:txBody>
      </p:sp>
      <p:sp>
        <p:nvSpPr>
          <p:cNvPr id="101380" name="Rectangle 3"/>
          <p:cNvSpPr>
            <a:spLocks noGrp="1" noChangeArrowheads="1"/>
          </p:cNvSpPr>
          <p:nvPr>
            <p:ph sz="quarter" idx="1"/>
          </p:nvPr>
        </p:nvSpPr>
        <p:spPr>
          <a:xfrm>
            <a:off x="468313" y="1628775"/>
            <a:ext cx="8229600" cy="3268663"/>
          </a:xfrm>
        </p:spPr>
        <p:txBody>
          <a:bodyPr>
            <a:normAutofit/>
          </a:bodyPr>
          <a:lstStyle/>
          <a:p>
            <a:pPr eaLnBrk="1" hangingPunct="1">
              <a:buFont typeface="Wingdings" pitchFamily="2" charset="2"/>
              <a:buChar char="n"/>
            </a:pPr>
            <a:r>
              <a:rPr lang="zh-TW" altLang="en-US" sz="2800" b="1" dirty="0" smtClean="0">
                <a:latin typeface="標楷體" panose="03000509000000000000" pitchFamily="65" charset="-120"/>
                <a:ea typeface="標楷體" panose="03000509000000000000" pitchFamily="65" charset="-120"/>
              </a:rPr>
              <a:t>顧客抱怨分類</a:t>
            </a:r>
          </a:p>
          <a:p>
            <a:pPr lvl="1" eaLnBrk="1" hangingPunct="1">
              <a:buFont typeface="Wingdings" pitchFamily="2" charset="2"/>
              <a:buChar char="n"/>
            </a:pPr>
            <a:r>
              <a:rPr lang="zh-TW" altLang="en-US" sz="2400" dirty="0" smtClean="0">
                <a:latin typeface="標楷體" panose="03000509000000000000" pitchFamily="65" charset="-120"/>
                <a:ea typeface="標楷體" panose="03000509000000000000" pitchFamily="65" charset="-120"/>
              </a:rPr>
              <a:t>意見反應 </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潛在性</a:t>
            </a:r>
            <a:r>
              <a:rPr lang="en-US" altLang="zh-TW" sz="2400" dirty="0" smtClean="0">
                <a:latin typeface="標楷體" panose="03000509000000000000" pitchFamily="65" charset="-120"/>
                <a:ea typeface="標楷體" panose="03000509000000000000" pitchFamily="65" charset="-120"/>
              </a:rPr>
              <a:t>)</a:t>
            </a:r>
          </a:p>
          <a:p>
            <a:pPr lvl="1" eaLnBrk="1" hangingPunct="1">
              <a:buFont typeface="Wingdings" pitchFamily="2" charset="2"/>
              <a:buChar char="n"/>
            </a:pPr>
            <a:r>
              <a:rPr lang="zh-TW" altLang="en-US" sz="2400" dirty="0" smtClean="0">
                <a:latin typeface="標楷體" panose="03000509000000000000" pitchFamily="65" charset="-120"/>
                <a:ea typeface="標楷體" panose="03000509000000000000" pitchFamily="65" charset="-120"/>
              </a:rPr>
              <a:t>顯在性 </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通常可察覺出其不悅的情緒</a:t>
            </a:r>
            <a:r>
              <a:rPr lang="en-US" altLang="zh-TW" sz="2400" dirty="0" smtClean="0">
                <a:latin typeface="標楷體" panose="03000509000000000000" pitchFamily="65" charset="-120"/>
                <a:ea typeface="標楷體" panose="03000509000000000000" pitchFamily="65" charset="-120"/>
              </a:rPr>
              <a:t>)</a:t>
            </a:r>
          </a:p>
          <a:p>
            <a:pPr lvl="1" eaLnBrk="1" hangingPunct="1">
              <a:buFont typeface="Wingdings" pitchFamily="2" charset="2"/>
              <a:buChar char="n"/>
            </a:pPr>
            <a:r>
              <a:rPr lang="zh-TW" altLang="en-US" sz="2400" dirty="0" smtClean="0">
                <a:latin typeface="標楷體" panose="03000509000000000000" pitchFamily="65" charset="-120"/>
                <a:ea typeface="標楷體" panose="03000509000000000000" pitchFamily="65" charset="-120"/>
              </a:rPr>
              <a:t>索賠 </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法律訴訟</a:t>
            </a:r>
            <a:r>
              <a:rPr lang="en-US" altLang="zh-TW" sz="2400" dirty="0" smtClean="0">
                <a:latin typeface="標楷體" panose="03000509000000000000" pitchFamily="65" charset="-120"/>
                <a:ea typeface="標楷體" panose="03000509000000000000" pitchFamily="65" charset="-120"/>
              </a:rPr>
              <a:t>)</a:t>
            </a:r>
          </a:p>
        </p:txBody>
      </p:sp>
    </p:spTree>
    <p:extLst>
      <p:ext uri="{BB962C8B-B14F-4D97-AF65-F5344CB8AC3E}">
        <p14:creationId xmlns="" xmlns:p14="http://schemas.microsoft.com/office/powerpoint/2010/main" val="15641265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3"/>
          <p:cNvSpPr>
            <a:spLocks noGrp="1" noChangeArrowheads="1"/>
          </p:cNvSpPr>
          <p:nvPr>
            <p:ph type="title"/>
          </p:nvPr>
        </p:nvSpPr>
        <p:spPr>
          <a:xfrm>
            <a:off x="511175" y="-76200"/>
            <a:ext cx="8153400" cy="990600"/>
          </a:xfrm>
          <a:extLst>
            <a:ext uri="{909E8E84-426E-40DD-AFC4-6F175D3DCCD1}">
              <a14:hiddenFill xmlns="" xmlns:a14="http://schemas.microsoft.com/office/drawing/2010/main">
                <a:gradFill rotWithShape="1">
                  <a:gsLst>
                    <a:gs pos="0">
                      <a:srgbClr val="A81E10">
                        <a:gamma/>
                        <a:shade val="46275"/>
                        <a:invGamma/>
                      </a:srgbClr>
                    </a:gs>
                    <a:gs pos="100000">
                      <a:srgbClr val="A81E10"/>
                    </a:gs>
                  </a:gsLst>
                  <a:lin ang="5400000" scaled="1"/>
                </a:gradFill>
              </a14:hiddenFill>
            </a:ext>
          </a:extLst>
        </p:spPr>
        <p:txBody>
          <a:bodyPr tIns="0" bIns="0">
            <a:normAutofit/>
          </a:bodyPr>
          <a:lstStyle/>
          <a:p>
            <a:pPr>
              <a:lnSpc>
                <a:spcPct val="85000"/>
              </a:lnSpc>
              <a:defRPr/>
            </a:pPr>
            <a:r>
              <a:rPr lang="en-US" altLang="zh-TW" sz="4000" b="1" dirty="0">
                <a:latin typeface="標楷體" panose="03000509000000000000" pitchFamily="65" charset="-120"/>
                <a:ea typeface="標楷體" panose="03000509000000000000" pitchFamily="65" charset="-120"/>
                <a:cs typeface="Times New Roman" pitchFamily="18" charset="0"/>
              </a:rPr>
              <a:t>4</a:t>
            </a:r>
            <a:r>
              <a:rPr lang="en-US" altLang="zh-TW" sz="4000" b="1" dirty="0" smtClean="0">
                <a:latin typeface="標楷體" panose="03000509000000000000" pitchFamily="65" charset="-120"/>
                <a:ea typeface="標楷體" panose="03000509000000000000" pitchFamily="65" charset="-120"/>
                <a:cs typeface="Times New Roman" pitchFamily="18" charset="0"/>
              </a:rPr>
              <a:t>.10 </a:t>
            </a:r>
            <a:r>
              <a:rPr lang="zh-TW" altLang="en-US" sz="4000" b="1" dirty="0" smtClean="0">
                <a:latin typeface="標楷體" panose="03000509000000000000" pitchFamily="65" charset="-120"/>
                <a:ea typeface="標楷體" panose="03000509000000000000" pitchFamily="65" charset="-120"/>
                <a:cs typeface="Times New Roman" pitchFamily="18" charset="0"/>
              </a:rPr>
              <a:t>顧客</a:t>
            </a:r>
            <a:r>
              <a:rPr lang="zh-TW" altLang="en-US" sz="4000" b="1" dirty="0">
                <a:latin typeface="標楷體" panose="03000509000000000000" pitchFamily="65" charset="-120"/>
                <a:ea typeface="標楷體" panose="03000509000000000000" pitchFamily="65" charset="-120"/>
                <a:cs typeface="Times New Roman" pitchFamily="18" charset="0"/>
              </a:rPr>
              <a:t>資料庫</a:t>
            </a:r>
            <a:r>
              <a:rPr lang="zh-TW" altLang="en-US" sz="4000" b="1" dirty="0" smtClean="0">
                <a:latin typeface="標楷體" panose="03000509000000000000" pitchFamily="65" charset="-120"/>
                <a:ea typeface="標楷體" panose="03000509000000000000" pitchFamily="65" charset="-120"/>
                <a:cs typeface="Times New Roman" pitchFamily="18" charset="0"/>
              </a:rPr>
              <a:t>的建構</a:t>
            </a:r>
            <a:r>
              <a:rPr lang="en-US" altLang="zh-TW" sz="4000" b="1" dirty="0" smtClean="0">
                <a:latin typeface="標楷體" panose="03000509000000000000" pitchFamily="65" charset="-120"/>
                <a:ea typeface="標楷體" panose="03000509000000000000" pitchFamily="65" charset="-120"/>
                <a:cs typeface="Times New Roman" pitchFamily="18" charset="0"/>
              </a:rPr>
              <a:t>—B2C</a:t>
            </a:r>
            <a:endParaRPr lang="en-US" altLang="zh-TW" sz="4000" b="1" dirty="0">
              <a:latin typeface="標楷體" panose="03000509000000000000" pitchFamily="65" charset="-120"/>
              <a:ea typeface="標楷體" panose="03000509000000000000" pitchFamily="65" charset="-120"/>
              <a:cs typeface="Times New Roman" pitchFamily="18" charset="0"/>
            </a:endParaRPr>
          </a:p>
        </p:txBody>
      </p:sp>
      <p:sp>
        <p:nvSpPr>
          <p:cNvPr id="245" name="投影片編號版面配置區 4"/>
          <p:cNvSpPr>
            <a:spLocks noGrp="1"/>
          </p:cNvSpPr>
          <p:nvPr>
            <p:ph type="sldNum" sz="quarter" idx="12"/>
          </p:nvPr>
        </p:nvSpPr>
        <p:spPr/>
        <p:txBody>
          <a:bodyPr>
            <a:normAutofit/>
          </a:bodyPr>
          <a:lstStyle/>
          <a:p>
            <a:pPr>
              <a:defRPr/>
            </a:pPr>
            <a:fld id="{B4538C7B-C465-4B9A-84CA-DA69A522A8D2}" type="slidenum">
              <a:rPr lang="zh-TW" altLang="en-US"/>
              <a:pPr>
                <a:defRPr/>
              </a:pPr>
              <a:t>63</a:t>
            </a:fld>
            <a:endParaRPr lang="en-US" altLang="zh-TW"/>
          </a:p>
        </p:txBody>
      </p:sp>
      <p:sp>
        <p:nvSpPr>
          <p:cNvPr id="89092" name="Line 4"/>
          <p:cNvSpPr>
            <a:spLocks noChangeShapeType="1"/>
          </p:cNvSpPr>
          <p:nvPr/>
        </p:nvSpPr>
        <p:spPr bwMode="auto">
          <a:xfrm>
            <a:off x="0" y="762000"/>
            <a:ext cx="9144000" cy="0"/>
          </a:xfrm>
          <a:prstGeom prst="line">
            <a:avLst/>
          </a:prstGeom>
          <a:noFill/>
          <a:ln w="38100">
            <a:solidFill>
              <a:srgbClr val="A81E1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nvGrpSpPr>
          <p:cNvPr id="137714" name="Group 498"/>
          <p:cNvGrpSpPr>
            <a:grpSpLocks/>
          </p:cNvGrpSpPr>
          <p:nvPr/>
        </p:nvGrpSpPr>
        <p:grpSpPr bwMode="auto">
          <a:xfrm>
            <a:off x="914400" y="914400"/>
            <a:ext cx="2286000" cy="5257800"/>
            <a:chOff x="576" y="576"/>
            <a:chExt cx="1440" cy="3312"/>
          </a:xfrm>
        </p:grpSpPr>
        <p:grpSp>
          <p:nvGrpSpPr>
            <p:cNvPr id="89254" name="Group 495"/>
            <p:cNvGrpSpPr>
              <a:grpSpLocks/>
            </p:cNvGrpSpPr>
            <p:nvPr/>
          </p:nvGrpSpPr>
          <p:grpSpPr bwMode="auto">
            <a:xfrm>
              <a:off x="576" y="576"/>
              <a:ext cx="1440" cy="3312"/>
              <a:chOff x="576" y="576"/>
              <a:chExt cx="1440" cy="3312"/>
            </a:xfrm>
          </p:grpSpPr>
          <p:sp>
            <p:nvSpPr>
              <p:cNvPr id="89260" name="Rectangle 251"/>
              <p:cNvSpPr>
                <a:spLocks noChangeArrowheads="1"/>
              </p:cNvSpPr>
              <p:nvPr/>
            </p:nvSpPr>
            <p:spPr bwMode="auto">
              <a:xfrm>
                <a:off x="576" y="576"/>
                <a:ext cx="1440" cy="3312"/>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61" name="Oval 252"/>
              <p:cNvSpPr>
                <a:spLocks noChangeArrowheads="1"/>
              </p:cNvSpPr>
              <p:nvPr/>
            </p:nvSpPr>
            <p:spPr bwMode="auto">
              <a:xfrm>
                <a:off x="1957" y="59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62" name="Oval 253"/>
              <p:cNvSpPr>
                <a:spLocks noChangeArrowheads="1"/>
              </p:cNvSpPr>
              <p:nvPr/>
            </p:nvSpPr>
            <p:spPr bwMode="auto">
              <a:xfrm>
                <a:off x="1957" y="69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63" name="Oval 254"/>
              <p:cNvSpPr>
                <a:spLocks noChangeArrowheads="1"/>
              </p:cNvSpPr>
              <p:nvPr/>
            </p:nvSpPr>
            <p:spPr bwMode="auto">
              <a:xfrm flipH="1">
                <a:off x="1957" y="78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64" name="Oval 255"/>
              <p:cNvSpPr>
                <a:spLocks noChangeArrowheads="1"/>
              </p:cNvSpPr>
              <p:nvPr/>
            </p:nvSpPr>
            <p:spPr bwMode="auto">
              <a:xfrm flipH="1">
                <a:off x="1957" y="87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65" name="Oval 256"/>
              <p:cNvSpPr>
                <a:spLocks noChangeArrowheads="1"/>
              </p:cNvSpPr>
              <p:nvPr/>
            </p:nvSpPr>
            <p:spPr bwMode="auto">
              <a:xfrm flipH="1">
                <a:off x="1957" y="96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66" name="Oval 257"/>
              <p:cNvSpPr>
                <a:spLocks noChangeArrowheads="1"/>
              </p:cNvSpPr>
              <p:nvPr/>
            </p:nvSpPr>
            <p:spPr bwMode="auto">
              <a:xfrm flipH="1">
                <a:off x="1957" y="105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67" name="Oval 258"/>
              <p:cNvSpPr>
                <a:spLocks noChangeArrowheads="1"/>
              </p:cNvSpPr>
              <p:nvPr/>
            </p:nvSpPr>
            <p:spPr bwMode="auto">
              <a:xfrm flipH="1">
                <a:off x="1957" y="115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68" name="Oval 259"/>
              <p:cNvSpPr>
                <a:spLocks noChangeArrowheads="1"/>
              </p:cNvSpPr>
              <p:nvPr/>
            </p:nvSpPr>
            <p:spPr bwMode="auto">
              <a:xfrm flipH="1">
                <a:off x="1957" y="124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69" name="Oval 260"/>
              <p:cNvSpPr>
                <a:spLocks noChangeArrowheads="1"/>
              </p:cNvSpPr>
              <p:nvPr/>
            </p:nvSpPr>
            <p:spPr bwMode="auto">
              <a:xfrm flipH="1">
                <a:off x="1957" y="133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70" name="Oval 261"/>
              <p:cNvSpPr>
                <a:spLocks noChangeArrowheads="1"/>
              </p:cNvSpPr>
              <p:nvPr/>
            </p:nvSpPr>
            <p:spPr bwMode="auto">
              <a:xfrm flipH="1">
                <a:off x="1957" y="142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71" name="Oval 262"/>
              <p:cNvSpPr>
                <a:spLocks noChangeArrowheads="1"/>
              </p:cNvSpPr>
              <p:nvPr/>
            </p:nvSpPr>
            <p:spPr bwMode="auto">
              <a:xfrm flipH="1">
                <a:off x="1957" y="151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72" name="Oval 263"/>
              <p:cNvSpPr>
                <a:spLocks noChangeArrowheads="1"/>
              </p:cNvSpPr>
              <p:nvPr/>
            </p:nvSpPr>
            <p:spPr bwMode="auto">
              <a:xfrm flipH="1">
                <a:off x="1957" y="161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73" name="Oval 264"/>
              <p:cNvSpPr>
                <a:spLocks noChangeArrowheads="1"/>
              </p:cNvSpPr>
              <p:nvPr/>
            </p:nvSpPr>
            <p:spPr bwMode="auto">
              <a:xfrm flipH="1">
                <a:off x="1957" y="170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74" name="Oval 265"/>
              <p:cNvSpPr>
                <a:spLocks noChangeArrowheads="1"/>
              </p:cNvSpPr>
              <p:nvPr/>
            </p:nvSpPr>
            <p:spPr bwMode="auto">
              <a:xfrm flipH="1">
                <a:off x="1957" y="179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75" name="Oval 266"/>
              <p:cNvSpPr>
                <a:spLocks noChangeArrowheads="1"/>
              </p:cNvSpPr>
              <p:nvPr/>
            </p:nvSpPr>
            <p:spPr bwMode="auto">
              <a:xfrm flipH="1">
                <a:off x="1957" y="188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76" name="Oval 267"/>
              <p:cNvSpPr>
                <a:spLocks noChangeArrowheads="1"/>
              </p:cNvSpPr>
              <p:nvPr/>
            </p:nvSpPr>
            <p:spPr bwMode="auto">
              <a:xfrm flipH="1">
                <a:off x="1957" y="197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77" name="Oval 268"/>
              <p:cNvSpPr>
                <a:spLocks noChangeArrowheads="1"/>
              </p:cNvSpPr>
              <p:nvPr/>
            </p:nvSpPr>
            <p:spPr bwMode="auto">
              <a:xfrm flipH="1">
                <a:off x="1957" y="207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78" name="Oval 269"/>
              <p:cNvSpPr>
                <a:spLocks noChangeArrowheads="1"/>
              </p:cNvSpPr>
              <p:nvPr/>
            </p:nvSpPr>
            <p:spPr bwMode="auto">
              <a:xfrm flipH="1">
                <a:off x="1957" y="216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79" name="Oval 270"/>
              <p:cNvSpPr>
                <a:spLocks noChangeArrowheads="1"/>
              </p:cNvSpPr>
              <p:nvPr/>
            </p:nvSpPr>
            <p:spPr bwMode="auto">
              <a:xfrm flipH="1">
                <a:off x="1957" y="225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80" name="Oval 271"/>
              <p:cNvSpPr>
                <a:spLocks noChangeArrowheads="1"/>
              </p:cNvSpPr>
              <p:nvPr/>
            </p:nvSpPr>
            <p:spPr bwMode="auto">
              <a:xfrm flipH="1">
                <a:off x="1957" y="234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81" name="Oval 272"/>
              <p:cNvSpPr>
                <a:spLocks noChangeArrowheads="1"/>
              </p:cNvSpPr>
              <p:nvPr/>
            </p:nvSpPr>
            <p:spPr bwMode="auto">
              <a:xfrm flipH="1">
                <a:off x="1957" y="244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82" name="Oval 273"/>
              <p:cNvSpPr>
                <a:spLocks noChangeArrowheads="1"/>
              </p:cNvSpPr>
              <p:nvPr/>
            </p:nvSpPr>
            <p:spPr bwMode="auto">
              <a:xfrm flipH="1">
                <a:off x="1957" y="253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83" name="Oval 274"/>
              <p:cNvSpPr>
                <a:spLocks noChangeArrowheads="1"/>
              </p:cNvSpPr>
              <p:nvPr/>
            </p:nvSpPr>
            <p:spPr bwMode="auto">
              <a:xfrm flipH="1">
                <a:off x="1957" y="262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84" name="Oval 275"/>
              <p:cNvSpPr>
                <a:spLocks noChangeArrowheads="1"/>
              </p:cNvSpPr>
              <p:nvPr/>
            </p:nvSpPr>
            <p:spPr bwMode="auto">
              <a:xfrm flipH="1">
                <a:off x="1957" y="271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85" name="Oval 276"/>
              <p:cNvSpPr>
                <a:spLocks noChangeArrowheads="1"/>
              </p:cNvSpPr>
              <p:nvPr/>
            </p:nvSpPr>
            <p:spPr bwMode="auto">
              <a:xfrm flipH="1">
                <a:off x="1957" y="280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86" name="Oval 277"/>
              <p:cNvSpPr>
                <a:spLocks noChangeArrowheads="1"/>
              </p:cNvSpPr>
              <p:nvPr/>
            </p:nvSpPr>
            <p:spPr bwMode="auto">
              <a:xfrm flipH="1">
                <a:off x="1957" y="290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87" name="Oval 278"/>
              <p:cNvSpPr>
                <a:spLocks noChangeArrowheads="1"/>
              </p:cNvSpPr>
              <p:nvPr/>
            </p:nvSpPr>
            <p:spPr bwMode="auto">
              <a:xfrm flipH="1">
                <a:off x="1957" y="299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88" name="Oval 279"/>
              <p:cNvSpPr>
                <a:spLocks noChangeArrowheads="1"/>
              </p:cNvSpPr>
              <p:nvPr/>
            </p:nvSpPr>
            <p:spPr bwMode="auto">
              <a:xfrm flipH="1">
                <a:off x="1957" y="308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89" name="Oval 280"/>
              <p:cNvSpPr>
                <a:spLocks noChangeArrowheads="1"/>
              </p:cNvSpPr>
              <p:nvPr/>
            </p:nvSpPr>
            <p:spPr bwMode="auto">
              <a:xfrm flipH="1">
                <a:off x="1957" y="317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90" name="Oval 281"/>
              <p:cNvSpPr>
                <a:spLocks noChangeArrowheads="1"/>
              </p:cNvSpPr>
              <p:nvPr/>
            </p:nvSpPr>
            <p:spPr bwMode="auto">
              <a:xfrm flipH="1">
                <a:off x="1957" y="326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91" name="Oval 282"/>
              <p:cNvSpPr>
                <a:spLocks noChangeArrowheads="1"/>
              </p:cNvSpPr>
              <p:nvPr/>
            </p:nvSpPr>
            <p:spPr bwMode="auto">
              <a:xfrm flipH="1">
                <a:off x="1957" y="336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92" name="Oval 283"/>
              <p:cNvSpPr>
                <a:spLocks noChangeArrowheads="1"/>
              </p:cNvSpPr>
              <p:nvPr/>
            </p:nvSpPr>
            <p:spPr bwMode="auto">
              <a:xfrm flipH="1">
                <a:off x="1957" y="345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93" name="Oval 284"/>
              <p:cNvSpPr>
                <a:spLocks noChangeArrowheads="1"/>
              </p:cNvSpPr>
              <p:nvPr/>
            </p:nvSpPr>
            <p:spPr bwMode="auto">
              <a:xfrm flipH="1">
                <a:off x="1957" y="354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94" name="Oval 285"/>
              <p:cNvSpPr>
                <a:spLocks noChangeArrowheads="1"/>
              </p:cNvSpPr>
              <p:nvPr/>
            </p:nvSpPr>
            <p:spPr bwMode="auto">
              <a:xfrm flipH="1">
                <a:off x="1957" y="363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95" name="Oval 286"/>
              <p:cNvSpPr>
                <a:spLocks noChangeArrowheads="1"/>
              </p:cNvSpPr>
              <p:nvPr/>
            </p:nvSpPr>
            <p:spPr bwMode="auto">
              <a:xfrm flipH="1">
                <a:off x="1957" y="372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96" name="Oval 287"/>
              <p:cNvSpPr>
                <a:spLocks noChangeArrowheads="1"/>
              </p:cNvSpPr>
              <p:nvPr/>
            </p:nvSpPr>
            <p:spPr bwMode="auto">
              <a:xfrm flipH="1">
                <a:off x="1957" y="382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97" name="Oval 288"/>
              <p:cNvSpPr>
                <a:spLocks noChangeArrowheads="1"/>
              </p:cNvSpPr>
              <p:nvPr/>
            </p:nvSpPr>
            <p:spPr bwMode="auto">
              <a:xfrm>
                <a:off x="605" y="59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98" name="Oval 289"/>
              <p:cNvSpPr>
                <a:spLocks noChangeArrowheads="1"/>
              </p:cNvSpPr>
              <p:nvPr/>
            </p:nvSpPr>
            <p:spPr bwMode="auto">
              <a:xfrm>
                <a:off x="605" y="69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99" name="Oval 290"/>
              <p:cNvSpPr>
                <a:spLocks noChangeArrowheads="1"/>
              </p:cNvSpPr>
              <p:nvPr/>
            </p:nvSpPr>
            <p:spPr bwMode="auto">
              <a:xfrm flipH="1">
                <a:off x="605" y="78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00" name="Oval 291"/>
              <p:cNvSpPr>
                <a:spLocks noChangeArrowheads="1"/>
              </p:cNvSpPr>
              <p:nvPr/>
            </p:nvSpPr>
            <p:spPr bwMode="auto">
              <a:xfrm flipH="1">
                <a:off x="605" y="87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01" name="Oval 292"/>
              <p:cNvSpPr>
                <a:spLocks noChangeArrowheads="1"/>
              </p:cNvSpPr>
              <p:nvPr/>
            </p:nvSpPr>
            <p:spPr bwMode="auto">
              <a:xfrm flipH="1">
                <a:off x="605" y="96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02" name="Oval 293"/>
              <p:cNvSpPr>
                <a:spLocks noChangeArrowheads="1"/>
              </p:cNvSpPr>
              <p:nvPr/>
            </p:nvSpPr>
            <p:spPr bwMode="auto">
              <a:xfrm flipH="1">
                <a:off x="605" y="105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03" name="Oval 294"/>
              <p:cNvSpPr>
                <a:spLocks noChangeArrowheads="1"/>
              </p:cNvSpPr>
              <p:nvPr/>
            </p:nvSpPr>
            <p:spPr bwMode="auto">
              <a:xfrm flipH="1">
                <a:off x="605" y="115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04" name="Oval 295"/>
              <p:cNvSpPr>
                <a:spLocks noChangeArrowheads="1"/>
              </p:cNvSpPr>
              <p:nvPr/>
            </p:nvSpPr>
            <p:spPr bwMode="auto">
              <a:xfrm flipH="1">
                <a:off x="605" y="124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05" name="Oval 296"/>
              <p:cNvSpPr>
                <a:spLocks noChangeArrowheads="1"/>
              </p:cNvSpPr>
              <p:nvPr/>
            </p:nvSpPr>
            <p:spPr bwMode="auto">
              <a:xfrm flipH="1">
                <a:off x="605" y="133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06" name="Oval 297"/>
              <p:cNvSpPr>
                <a:spLocks noChangeArrowheads="1"/>
              </p:cNvSpPr>
              <p:nvPr/>
            </p:nvSpPr>
            <p:spPr bwMode="auto">
              <a:xfrm flipH="1">
                <a:off x="605" y="142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07" name="Oval 298"/>
              <p:cNvSpPr>
                <a:spLocks noChangeArrowheads="1"/>
              </p:cNvSpPr>
              <p:nvPr/>
            </p:nvSpPr>
            <p:spPr bwMode="auto">
              <a:xfrm flipH="1">
                <a:off x="605" y="151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08" name="Oval 299"/>
              <p:cNvSpPr>
                <a:spLocks noChangeArrowheads="1"/>
              </p:cNvSpPr>
              <p:nvPr/>
            </p:nvSpPr>
            <p:spPr bwMode="auto">
              <a:xfrm flipH="1">
                <a:off x="605" y="161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09" name="Oval 300"/>
              <p:cNvSpPr>
                <a:spLocks noChangeArrowheads="1"/>
              </p:cNvSpPr>
              <p:nvPr/>
            </p:nvSpPr>
            <p:spPr bwMode="auto">
              <a:xfrm flipH="1">
                <a:off x="605" y="170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10" name="Oval 301"/>
              <p:cNvSpPr>
                <a:spLocks noChangeArrowheads="1"/>
              </p:cNvSpPr>
              <p:nvPr/>
            </p:nvSpPr>
            <p:spPr bwMode="auto">
              <a:xfrm flipH="1">
                <a:off x="605" y="179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11" name="Oval 302"/>
              <p:cNvSpPr>
                <a:spLocks noChangeArrowheads="1"/>
              </p:cNvSpPr>
              <p:nvPr/>
            </p:nvSpPr>
            <p:spPr bwMode="auto">
              <a:xfrm flipH="1">
                <a:off x="605" y="188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12" name="Oval 303"/>
              <p:cNvSpPr>
                <a:spLocks noChangeArrowheads="1"/>
              </p:cNvSpPr>
              <p:nvPr/>
            </p:nvSpPr>
            <p:spPr bwMode="auto">
              <a:xfrm flipH="1">
                <a:off x="605" y="197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13" name="Oval 304"/>
              <p:cNvSpPr>
                <a:spLocks noChangeArrowheads="1"/>
              </p:cNvSpPr>
              <p:nvPr/>
            </p:nvSpPr>
            <p:spPr bwMode="auto">
              <a:xfrm flipH="1">
                <a:off x="605" y="207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14" name="Oval 305"/>
              <p:cNvSpPr>
                <a:spLocks noChangeArrowheads="1"/>
              </p:cNvSpPr>
              <p:nvPr/>
            </p:nvSpPr>
            <p:spPr bwMode="auto">
              <a:xfrm flipH="1">
                <a:off x="605" y="216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15" name="Oval 306"/>
              <p:cNvSpPr>
                <a:spLocks noChangeArrowheads="1"/>
              </p:cNvSpPr>
              <p:nvPr/>
            </p:nvSpPr>
            <p:spPr bwMode="auto">
              <a:xfrm flipH="1">
                <a:off x="605" y="225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16" name="Oval 307"/>
              <p:cNvSpPr>
                <a:spLocks noChangeArrowheads="1"/>
              </p:cNvSpPr>
              <p:nvPr/>
            </p:nvSpPr>
            <p:spPr bwMode="auto">
              <a:xfrm flipH="1">
                <a:off x="605" y="234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17" name="Oval 308"/>
              <p:cNvSpPr>
                <a:spLocks noChangeArrowheads="1"/>
              </p:cNvSpPr>
              <p:nvPr/>
            </p:nvSpPr>
            <p:spPr bwMode="auto">
              <a:xfrm flipH="1">
                <a:off x="605" y="244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18" name="Oval 309"/>
              <p:cNvSpPr>
                <a:spLocks noChangeArrowheads="1"/>
              </p:cNvSpPr>
              <p:nvPr/>
            </p:nvSpPr>
            <p:spPr bwMode="auto">
              <a:xfrm flipH="1">
                <a:off x="605" y="253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19" name="Oval 310"/>
              <p:cNvSpPr>
                <a:spLocks noChangeArrowheads="1"/>
              </p:cNvSpPr>
              <p:nvPr/>
            </p:nvSpPr>
            <p:spPr bwMode="auto">
              <a:xfrm flipH="1">
                <a:off x="605" y="262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20" name="Oval 311"/>
              <p:cNvSpPr>
                <a:spLocks noChangeArrowheads="1"/>
              </p:cNvSpPr>
              <p:nvPr/>
            </p:nvSpPr>
            <p:spPr bwMode="auto">
              <a:xfrm flipH="1">
                <a:off x="605" y="271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21" name="Oval 312"/>
              <p:cNvSpPr>
                <a:spLocks noChangeArrowheads="1"/>
              </p:cNvSpPr>
              <p:nvPr/>
            </p:nvSpPr>
            <p:spPr bwMode="auto">
              <a:xfrm flipH="1">
                <a:off x="605" y="280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22" name="Oval 313"/>
              <p:cNvSpPr>
                <a:spLocks noChangeArrowheads="1"/>
              </p:cNvSpPr>
              <p:nvPr/>
            </p:nvSpPr>
            <p:spPr bwMode="auto">
              <a:xfrm flipH="1">
                <a:off x="605" y="290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23" name="Oval 314"/>
              <p:cNvSpPr>
                <a:spLocks noChangeArrowheads="1"/>
              </p:cNvSpPr>
              <p:nvPr/>
            </p:nvSpPr>
            <p:spPr bwMode="auto">
              <a:xfrm flipH="1">
                <a:off x="605" y="299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24" name="Oval 315"/>
              <p:cNvSpPr>
                <a:spLocks noChangeArrowheads="1"/>
              </p:cNvSpPr>
              <p:nvPr/>
            </p:nvSpPr>
            <p:spPr bwMode="auto">
              <a:xfrm flipH="1">
                <a:off x="605" y="308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25" name="Oval 316"/>
              <p:cNvSpPr>
                <a:spLocks noChangeArrowheads="1"/>
              </p:cNvSpPr>
              <p:nvPr/>
            </p:nvSpPr>
            <p:spPr bwMode="auto">
              <a:xfrm flipH="1">
                <a:off x="605" y="317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26" name="Oval 317"/>
              <p:cNvSpPr>
                <a:spLocks noChangeArrowheads="1"/>
              </p:cNvSpPr>
              <p:nvPr/>
            </p:nvSpPr>
            <p:spPr bwMode="auto">
              <a:xfrm flipH="1">
                <a:off x="605" y="326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27" name="Oval 318"/>
              <p:cNvSpPr>
                <a:spLocks noChangeArrowheads="1"/>
              </p:cNvSpPr>
              <p:nvPr/>
            </p:nvSpPr>
            <p:spPr bwMode="auto">
              <a:xfrm flipH="1">
                <a:off x="605" y="336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28" name="Oval 319"/>
              <p:cNvSpPr>
                <a:spLocks noChangeArrowheads="1"/>
              </p:cNvSpPr>
              <p:nvPr/>
            </p:nvSpPr>
            <p:spPr bwMode="auto">
              <a:xfrm flipH="1">
                <a:off x="605" y="345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29" name="Oval 320"/>
              <p:cNvSpPr>
                <a:spLocks noChangeArrowheads="1"/>
              </p:cNvSpPr>
              <p:nvPr/>
            </p:nvSpPr>
            <p:spPr bwMode="auto">
              <a:xfrm flipH="1">
                <a:off x="605" y="354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30" name="Oval 321"/>
              <p:cNvSpPr>
                <a:spLocks noChangeArrowheads="1"/>
              </p:cNvSpPr>
              <p:nvPr/>
            </p:nvSpPr>
            <p:spPr bwMode="auto">
              <a:xfrm flipH="1">
                <a:off x="605" y="363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31" name="Oval 322"/>
              <p:cNvSpPr>
                <a:spLocks noChangeArrowheads="1"/>
              </p:cNvSpPr>
              <p:nvPr/>
            </p:nvSpPr>
            <p:spPr bwMode="auto">
              <a:xfrm flipH="1">
                <a:off x="605" y="372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332" name="Oval 323"/>
              <p:cNvSpPr>
                <a:spLocks noChangeArrowheads="1"/>
              </p:cNvSpPr>
              <p:nvPr/>
            </p:nvSpPr>
            <p:spPr bwMode="auto">
              <a:xfrm flipH="1">
                <a:off x="605" y="382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grpSp>
        <p:sp>
          <p:nvSpPr>
            <p:cNvPr id="89255" name="AutoShape 229"/>
            <p:cNvSpPr>
              <a:spLocks noChangeArrowheads="1"/>
            </p:cNvSpPr>
            <p:nvPr/>
          </p:nvSpPr>
          <p:spPr bwMode="auto">
            <a:xfrm>
              <a:off x="720" y="768"/>
              <a:ext cx="1178" cy="552"/>
            </a:xfrm>
            <a:prstGeom prst="roundRect">
              <a:avLst>
                <a:gd name="adj" fmla="val 16667"/>
              </a:avLst>
            </a:prstGeom>
            <a:solidFill>
              <a:srgbClr val="FDFAC7"/>
            </a:soli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spcBef>
                  <a:spcPct val="0"/>
                </a:spcBef>
                <a:buClrTx/>
                <a:buSzTx/>
                <a:buFontTx/>
                <a:buNone/>
              </a:pPr>
              <a:r>
                <a:rPr lang="en-US" altLang="zh-TW" sz="2000">
                  <a:latin typeface="Arial" charset="0"/>
                  <a:ea typeface="新細明體" pitchFamily="18" charset="-120"/>
                </a:rPr>
                <a:t>Name</a:t>
              </a:r>
            </a:p>
          </p:txBody>
        </p:sp>
        <p:sp>
          <p:nvSpPr>
            <p:cNvPr id="89256" name="AutoShape 230"/>
            <p:cNvSpPr>
              <a:spLocks noChangeArrowheads="1"/>
            </p:cNvSpPr>
            <p:nvPr/>
          </p:nvSpPr>
          <p:spPr bwMode="auto">
            <a:xfrm>
              <a:off x="720" y="1366"/>
              <a:ext cx="1178" cy="552"/>
            </a:xfrm>
            <a:prstGeom prst="roundRect">
              <a:avLst>
                <a:gd name="adj" fmla="val 16667"/>
              </a:avLst>
            </a:prstGeom>
            <a:solidFill>
              <a:srgbClr val="FDFAC7"/>
            </a:soli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spcBef>
                  <a:spcPct val="0"/>
                </a:spcBef>
                <a:buClrTx/>
                <a:buSzTx/>
                <a:buFontTx/>
                <a:buNone/>
              </a:pPr>
              <a:r>
                <a:rPr lang="en-US" altLang="zh-TW" sz="2000">
                  <a:latin typeface="Arial" charset="0"/>
                  <a:ea typeface="新細明體" pitchFamily="18" charset="-120"/>
                </a:rPr>
                <a:t>Address/</a:t>
              </a:r>
            </a:p>
            <a:p>
              <a:pPr>
                <a:spcBef>
                  <a:spcPct val="0"/>
                </a:spcBef>
                <a:buClrTx/>
                <a:buSzTx/>
                <a:buFontTx/>
                <a:buNone/>
              </a:pPr>
              <a:r>
                <a:rPr lang="en-US" altLang="zh-TW" sz="2000">
                  <a:latin typeface="Arial" charset="0"/>
                  <a:ea typeface="新細明體" pitchFamily="18" charset="-120"/>
                </a:rPr>
                <a:t>Zip Code</a:t>
              </a:r>
            </a:p>
          </p:txBody>
        </p:sp>
        <p:sp>
          <p:nvSpPr>
            <p:cNvPr id="89257" name="AutoShape 231"/>
            <p:cNvSpPr>
              <a:spLocks noChangeArrowheads="1"/>
            </p:cNvSpPr>
            <p:nvPr/>
          </p:nvSpPr>
          <p:spPr bwMode="auto">
            <a:xfrm>
              <a:off x="720" y="1964"/>
              <a:ext cx="1178" cy="553"/>
            </a:xfrm>
            <a:prstGeom prst="roundRect">
              <a:avLst>
                <a:gd name="adj" fmla="val 16667"/>
              </a:avLst>
            </a:prstGeom>
            <a:solidFill>
              <a:srgbClr val="FDFAC7"/>
            </a:soli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spcBef>
                  <a:spcPct val="0"/>
                </a:spcBef>
                <a:buClrTx/>
                <a:buSzTx/>
                <a:buFontTx/>
                <a:buNone/>
              </a:pPr>
              <a:r>
                <a:rPr lang="en-US" altLang="zh-TW" sz="2000">
                  <a:latin typeface="Arial" charset="0"/>
                  <a:ea typeface="新細明體" pitchFamily="18" charset="-120"/>
                </a:rPr>
                <a:t>Telephone</a:t>
              </a:r>
            </a:p>
            <a:p>
              <a:pPr>
                <a:spcBef>
                  <a:spcPct val="0"/>
                </a:spcBef>
                <a:buClrTx/>
                <a:buSzTx/>
                <a:buFontTx/>
                <a:buNone/>
              </a:pPr>
              <a:r>
                <a:rPr lang="en-US" altLang="zh-TW" sz="2000">
                  <a:latin typeface="Arial" charset="0"/>
                  <a:ea typeface="新細明體" pitchFamily="18" charset="-120"/>
                </a:rPr>
                <a:t>Number</a:t>
              </a:r>
            </a:p>
          </p:txBody>
        </p:sp>
        <p:sp>
          <p:nvSpPr>
            <p:cNvPr id="89258" name="AutoShape 232"/>
            <p:cNvSpPr>
              <a:spLocks noChangeArrowheads="1"/>
            </p:cNvSpPr>
            <p:nvPr/>
          </p:nvSpPr>
          <p:spPr bwMode="auto">
            <a:xfrm>
              <a:off x="720" y="2563"/>
              <a:ext cx="1178" cy="552"/>
            </a:xfrm>
            <a:prstGeom prst="roundRect">
              <a:avLst>
                <a:gd name="adj" fmla="val 16667"/>
              </a:avLst>
            </a:prstGeom>
            <a:solidFill>
              <a:srgbClr val="FDFAC7"/>
            </a:soli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spcBef>
                  <a:spcPct val="0"/>
                </a:spcBef>
                <a:buClrTx/>
                <a:buSzTx/>
                <a:buFontTx/>
                <a:buNone/>
              </a:pPr>
              <a:r>
                <a:rPr lang="en-US" altLang="zh-TW" sz="2000">
                  <a:latin typeface="Arial" charset="0"/>
                  <a:ea typeface="新細明體" pitchFamily="18" charset="-120"/>
                </a:rPr>
                <a:t>Length of</a:t>
              </a:r>
            </a:p>
            <a:p>
              <a:pPr>
                <a:spcBef>
                  <a:spcPct val="0"/>
                </a:spcBef>
                <a:buClrTx/>
                <a:buSzTx/>
                <a:buFontTx/>
                <a:buNone/>
              </a:pPr>
              <a:r>
                <a:rPr lang="en-US" altLang="zh-TW" sz="2000">
                  <a:latin typeface="Arial" charset="0"/>
                  <a:ea typeface="新細明體" pitchFamily="18" charset="-120"/>
                </a:rPr>
                <a:t>Residence</a:t>
              </a:r>
            </a:p>
          </p:txBody>
        </p:sp>
        <p:sp>
          <p:nvSpPr>
            <p:cNvPr id="89259" name="AutoShape 233"/>
            <p:cNvSpPr>
              <a:spLocks noChangeArrowheads="1"/>
            </p:cNvSpPr>
            <p:nvPr/>
          </p:nvSpPr>
          <p:spPr bwMode="auto">
            <a:xfrm>
              <a:off x="720" y="3161"/>
              <a:ext cx="1178" cy="552"/>
            </a:xfrm>
            <a:prstGeom prst="roundRect">
              <a:avLst>
                <a:gd name="adj" fmla="val 16667"/>
              </a:avLst>
            </a:prstGeom>
            <a:solidFill>
              <a:srgbClr val="FDFAC7"/>
            </a:soli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spcBef>
                  <a:spcPct val="0"/>
                </a:spcBef>
                <a:buClrTx/>
                <a:buSzTx/>
                <a:buFontTx/>
                <a:buNone/>
              </a:pPr>
              <a:r>
                <a:rPr lang="en-US" altLang="zh-TW" sz="2000">
                  <a:latin typeface="Arial" charset="0"/>
                  <a:ea typeface="新細明體" pitchFamily="18" charset="-120"/>
                </a:rPr>
                <a:t>Age</a:t>
              </a:r>
            </a:p>
          </p:txBody>
        </p:sp>
      </p:grpSp>
      <p:grpSp>
        <p:nvGrpSpPr>
          <p:cNvPr id="137715" name="Group 499"/>
          <p:cNvGrpSpPr>
            <a:grpSpLocks/>
          </p:cNvGrpSpPr>
          <p:nvPr/>
        </p:nvGrpSpPr>
        <p:grpSpPr bwMode="auto">
          <a:xfrm>
            <a:off x="3429000" y="914400"/>
            <a:ext cx="2286000" cy="5257800"/>
            <a:chOff x="2160" y="576"/>
            <a:chExt cx="1440" cy="3312"/>
          </a:xfrm>
        </p:grpSpPr>
        <p:grpSp>
          <p:nvGrpSpPr>
            <p:cNvPr id="89175" name="Group 496"/>
            <p:cNvGrpSpPr>
              <a:grpSpLocks/>
            </p:cNvGrpSpPr>
            <p:nvPr/>
          </p:nvGrpSpPr>
          <p:grpSpPr bwMode="auto">
            <a:xfrm>
              <a:off x="2160" y="576"/>
              <a:ext cx="1440" cy="3312"/>
              <a:chOff x="2160" y="576"/>
              <a:chExt cx="1440" cy="3312"/>
            </a:xfrm>
          </p:grpSpPr>
          <p:sp>
            <p:nvSpPr>
              <p:cNvPr id="89181" name="Rectangle 331"/>
              <p:cNvSpPr>
                <a:spLocks noChangeArrowheads="1"/>
              </p:cNvSpPr>
              <p:nvPr/>
            </p:nvSpPr>
            <p:spPr bwMode="auto">
              <a:xfrm>
                <a:off x="2160" y="576"/>
                <a:ext cx="1440" cy="3312"/>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82" name="Oval 332"/>
              <p:cNvSpPr>
                <a:spLocks noChangeArrowheads="1"/>
              </p:cNvSpPr>
              <p:nvPr/>
            </p:nvSpPr>
            <p:spPr bwMode="auto">
              <a:xfrm>
                <a:off x="3541" y="59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83" name="Oval 333"/>
              <p:cNvSpPr>
                <a:spLocks noChangeArrowheads="1"/>
              </p:cNvSpPr>
              <p:nvPr/>
            </p:nvSpPr>
            <p:spPr bwMode="auto">
              <a:xfrm>
                <a:off x="3541" y="69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84" name="Oval 334"/>
              <p:cNvSpPr>
                <a:spLocks noChangeArrowheads="1"/>
              </p:cNvSpPr>
              <p:nvPr/>
            </p:nvSpPr>
            <p:spPr bwMode="auto">
              <a:xfrm flipH="1">
                <a:off x="3541" y="78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85" name="Oval 335"/>
              <p:cNvSpPr>
                <a:spLocks noChangeArrowheads="1"/>
              </p:cNvSpPr>
              <p:nvPr/>
            </p:nvSpPr>
            <p:spPr bwMode="auto">
              <a:xfrm flipH="1">
                <a:off x="3541" y="87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86" name="Oval 336"/>
              <p:cNvSpPr>
                <a:spLocks noChangeArrowheads="1"/>
              </p:cNvSpPr>
              <p:nvPr/>
            </p:nvSpPr>
            <p:spPr bwMode="auto">
              <a:xfrm flipH="1">
                <a:off x="3541" y="96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87" name="Oval 337"/>
              <p:cNvSpPr>
                <a:spLocks noChangeArrowheads="1"/>
              </p:cNvSpPr>
              <p:nvPr/>
            </p:nvSpPr>
            <p:spPr bwMode="auto">
              <a:xfrm flipH="1">
                <a:off x="3541" y="105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88" name="Oval 338"/>
              <p:cNvSpPr>
                <a:spLocks noChangeArrowheads="1"/>
              </p:cNvSpPr>
              <p:nvPr/>
            </p:nvSpPr>
            <p:spPr bwMode="auto">
              <a:xfrm flipH="1">
                <a:off x="3541" y="115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89" name="Oval 339"/>
              <p:cNvSpPr>
                <a:spLocks noChangeArrowheads="1"/>
              </p:cNvSpPr>
              <p:nvPr/>
            </p:nvSpPr>
            <p:spPr bwMode="auto">
              <a:xfrm flipH="1">
                <a:off x="3541" y="124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90" name="Oval 340"/>
              <p:cNvSpPr>
                <a:spLocks noChangeArrowheads="1"/>
              </p:cNvSpPr>
              <p:nvPr/>
            </p:nvSpPr>
            <p:spPr bwMode="auto">
              <a:xfrm flipH="1">
                <a:off x="3541" y="133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91" name="Oval 341"/>
              <p:cNvSpPr>
                <a:spLocks noChangeArrowheads="1"/>
              </p:cNvSpPr>
              <p:nvPr/>
            </p:nvSpPr>
            <p:spPr bwMode="auto">
              <a:xfrm flipH="1">
                <a:off x="3541" y="142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92" name="Oval 342"/>
              <p:cNvSpPr>
                <a:spLocks noChangeArrowheads="1"/>
              </p:cNvSpPr>
              <p:nvPr/>
            </p:nvSpPr>
            <p:spPr bwMode="auto">
              <a:xfrm flipH="1">
                <a:off x="3541" y="151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93" name="Oval 343"/>
              <p:cNvSpPr>
                <a:spLocks noChangeArrowheads="1"/>
              </p:cNvSpPr>
              <p:nvPr/>
            </p:nvSpPr>
            <p:spPr bwMode="auto">
              <a:xfrm flipH="1">
                <a:off x="3541" y="161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94" name="Oval 344"/>
              <p:cNvSpPr>
                <a:spLocks noChangeArrowheads="1"/>
              </p:cNvSpPr>
              <p:nvPr/>
            </p:nvSpPr>
            <p:spPr bwMode="auto">
              <a:xfrm flipH="1">
                <a:off x="3541" y="170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95" name="Oval 345"/>
              <p:cNvSpPr>
                <a:spLocks noChangeArrowheads="1"/>
              </p:cNvSpPr>
              <p:nvPr/>
            </p:nvSpPr>
            <p:spPr bwMode="auto">
              <a:xfrm flipH="1">
                <a:off x="3541" y="179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96" name="Oval 346"/>
              <p:cNvSpPr>
                <a:spLocks noChangeArrowheads="1"/>
              </p:cNvSpPr>
              <p:nvPr/>
            </p:nvSpPr>
            <p:spPr bwMode="auto">
              <a:xfrm flipH="1">
                <a:off x="3541" y="188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97" name="Oval 347"/>
              <p:cNvSpPr>
                <a:spLocks noChangeArrowheads="1"/>
              </p:cNvSpPr>
              <p:nvPr/>
            </p:nvSpPr>
            <p:spPr bwMode="auto">
              <a:xfrm flipH="1">
                <a:off x="3541" y="197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98" name="Oval 348"/>
              <p:cNvSpPr>
                <a:spLocks noChangeArrowheads="1"/>
              </p:cNvSpPr>
              <p:nvPr/>
            </p:nvSpPr>
            <p:spPr bwMode="auto">
              <a:xfrm flipH="1">
                <a:off x="3541" y="207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99" name="Oval 349"/>
              <p:cNvSpPr>
                <a:spLocks noChangeArrowheads="1"/>
              </p:cNvSpPr>
              <p:nvPr/>
            </p:nvSpPr>
            <p:spPr bwMode="auto">
              <a:xfrm flipH="1">
                <a:off x="3541" y="216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00" name="Oval 350"/>
              <p:cNvSpPr>
                <a:spLocks noChangeArrowheads="1"/>
              </p:cNvSpPr>
              <p:nvPr/>
            </p:nvSpPr>
            <p:spPr bwMode="auto">
              <a:xfrm flipH="1">
                <a:off x="3541" y="225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01" name="Oval 351"/>
              <p:cNvSpPr>
                <a:spLocks noChangeArrowheads="1"/>
              </p:cNvSpPr>
              <p:nvPr/>
            </p:nvSpPr>
            <p:spPr bwMode="auto">
              <a:xfrm flipH="1">
                <a:off x="3541" y="234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02" name="Oval 352"/>
              <p:cNvSpPr>
                <a:spLocks noChangeArrowheads="1"/>
              </p:cNvSpPr>
              <p:nvPr/>
            </p:nvSpPr>
            <p:spPr bwMode="auto">
              <a:xfrm flipH="1">
                <a:off x="3541" y="244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03" name="Oval 353"/>
              <p:cNvSpPr>
                <a:spLocks noChangeArrowheads="1"/>
              </p:cNvSpPr>
              <p:nvPr/>
            </p:nvSpPr>
            <p:spPr bwMode="auto">
              <a:xfrm flipH="1">
                <a:off x="3541" y="253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04" name="Oval 354"/>
              <p:cNvSpPr>
                <a:spLocks noChangeArrowheads="1"/>
              </p:cNvSpPr>
              <p:nvPr/>
            </p:nvSpPr>
            <p:spPr bwMode="auto">
              <a:xfrm flipH="1">
                <a:off x="3541" y="262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05" name="Oval 355"/>
              <p:cNvSpPr>
                <a:spLocks noChangeArrowheads="1"/>
              </p:cNvSpPr>
              <p:nvPr/>
            </p:nvSpPr>
            <p:spPr bwMode="auto">
              <a:xfrm flipH="1">
                <a:off x="3541" y="271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06" name="Oval 356"/>
              <p:cNvSpPr>
                <a:spLocks noChangeArrowheads="1"/>
              </p:cNvSpPr>
              <p:nvPr/>
            </p:nvSpPr>
            <p:spPr bwMode="auto">
              <a:xfrm flipH="1">
                <a:off x="3541" y="280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07" name="Oval 357"/>
              <p:cNvSpPr>
                <a:spLocks noChangeArrowheads="1"/>
              </p:cNvSpPr>
              <p:nvPr/>
            </p:nvSpPr>
            <p:spPr bwMode="auto">
              <a:xfrm flipH="1">
                <a:off x="3541" y="290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08" name="Oval 358"/>
              <p:cNvSpPr>
                <a:spLocks noChangeArrowheads="1"/>
              </p:cNvSpPr>
              <p:nvPr/>
            </p:nvSpPr>
            <p:spPr bwMode="auto">
              <a:xfrm flipH="1">
                <a:off x="3541" y="299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09" name="Oval 359"/>
              <p:cNvSpPr>
                <a:spLocks noChangeArrowheads="1"/>
              </p:cNvSpPr>
              <p:nvPr/>
            </p:nvSpPr>
            <p:spPr bwMode="auto">
              <a:xfrm flipH="1">
                <a:off x="3541" y="308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10" name="Oval 360"/>
              <p:cNvSpPr>
                <a:spLocks noChangeArrowheads="1"/>
              </p:cNvSpPr>
              <p:nvPr/>
            </p:nvSpPr>
            <p:spPr bwMode="auto">
              <a:xfrm flipH="1">
                <a:off x="3541" y="317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11" name="Oval 361"/>
              <p:cNvSpPr>
                <a:spLocks noChangeArrowheads="1"/>
              </p:cNvSpPr>
              <p:nvPr/>
            </p:nvSpPr>
            <p:spPr bwMode="auto">
              <a:xfrm flipH="1">
                <a:off x="3541" y="326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12" name="Oval 362"/>
              <p:cNvSpPr>
                <a:spLocks noChangeArrowheads="1"/>
              </p:cNvSpPr>
              <p:nvPr/>
            </p:nvSpPr>
            <p:spPr bwMode="auto">
              <a:xfrm flipH="1">
                <a:off x="3541" y="336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13" name="Oval 363"/>
              <p:cNvSpPr>
                <a:spLocks noChangeArrowheads="1"/>
              </p:cNvSpPr>
              <p:nvPr/>
            </p:nvSpPr>
            <p:spPr bwMode="auto">
              <a:xfrm flipH="1">
                <a:off x="3541" y="345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14" name="Oval 364"/>
              <p:cNvSpPr>
                <a:spLocks noChangeArrowheads="1"/>
              </p:cNvSpPr>
              <p:nvPr/>
            </p:nvSpPr>
            <p:spPr bwMode="auto">
              <a:xfrm flipH="1">
                <a:off x="3541" y="354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15" name="Oval 365"/>
              <p:cNvSpPr>
                <a:spLocks noChangeArrowheads="1"/>
              </p:cNvSpPr>
              <p:nvPr/>
            </p:nvSpPr>
            <p:spPr bwMode="auto">
              <a:xfrm flipH="1">
                <a:off x="3541" y="363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16" name="Oval 366"/>
              <p:cNvSpPr>
                <a:spLocks noChangeArrowheads="1"/>
              </p:cNvSpPr>
              <p:nvPr/>
            </p:nvSpPr>
            <p:spPr bwMode="auto">
              <a:xfrm flipH="1">
                <a:off x="3541" y="372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17" name="Oval 367"/>
              <p:cNvSpPr>
                <a:spLocks noChangeArrowheads="1"/>
              </p:cNvSpPr>
              <p:nvPr/>
            </p:nvSpPr>
            <p:spPr bwMode="auto">
              <a:xfrm flipH="1">
                <a:off x="3541" y="382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18" name="Oval 368"/>
              <p:cNvSpPr>
                <a:spLocks noChangeArrowheads="1"/>
              </p:cNvSpPr>
              <p:nvPr/>
            </p:nvSpPr>
            <p:spPr bwMode="auto">
              <a:xfrm>
                <a:off x="2189" y="59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19" name="Oval 369"/>
              <p:cNvSpPr>
                <a:spLocks noChangeArrowheads="1"/>
              </p:cNvSpPr>
              <p:nvPr/>
            </p:nvSpPr>
            <p:spPr bwMode="auto">
              <a:xfrm>
                <a:off x="2189" y="69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20" name="Oval 370"/>
              <p:cNvSpPr>
                <a:spLocks noChangeArrowheads="1"/>
              </p:cNvSpPr>
              <p:nvPr/>
            </p:nvSpPr>
            <p:spPr bwMode="auto">
              <a:xfrm flipH="1">
                <a:off x="2189" y="78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21" name="Oval 371"/>
              <p:cNvSpPr>
                <a:spLocks noChangeArrowheads="1"/>
              </p:cNvSpPr>
              <p:nvPr/>
            </p:nvSpPr>
            <p:spPr bwMode="auto">
              <a:xfrm flipH="1">
                <a:off x="2189" y="87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22" name="Oval 372"/>
              <p:cNvSpPr>
                <a:spLocks noChangeArrowheads="1"/>
              </p:cNvSpPr>
              <p:nvPr/>
            </p:nvSpPr>
            <p:spPr bwMode="auto">
              <a:xfrm flipH="1">
                <a:off x="2189" y="96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23" name="Oval 373"/>
              <p:cNvSpPr>
                <a:spLocks noChangeArrowheads="1"/>
              </p:cNvSpPr>
              <p:nvPr/>
            </p:nvSpPr>
            <p:spPr bwMode="auto">
              <a:xfrm flipH="1">
                <a:off x="2189" y="105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24" name="Oval 374"/>
              <p:cNvSpPr>
                <a:spLocks noChangeArrowheads="1"/>
              </p:cNvSpPr>
              <p:nvPr/>
            </p:nvSpPr>
            <p:spPr bwMode="auto">
              <a:xfrm flipH="1">
                <a:off x="2189" y="115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25" name="Oval 375"/>
              <p:cNvSpPr>
                <a:spLocks noChangeArrowheads="1"/>
              </p:cNvSpPr>
              <p:nvPr/>
            </p:nvSpPr>
            <p:spPr bwMode="auto">
              <a:xfrm flipH="1">
                <a:off x="2189" y="124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26" name="Oval 376"/>
              <p:cNvSpPr>
                <a:spLocks noChangeArrowheads="1"/>
              </p:cNvSpPr>
              <p:nvPr/>
            </p:nvSpPr>
            <p:spPr bwMode="auto">
              <a:xfrm flipH="1">
                <a:off x="2189" y="133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27" name="Oval 377"/>
              <p:cNvSpPr>
                <a:spLocks noChangeArrowheads="1"/>
              </p:cNvSpPr>
              <p:nvPr/>
            </p:nvSpPr>
            <p:spPr bwMode="auto">
              <a:xfrm flipH="1">
                <a:off x="2189" y="142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28" name="Oval 378"/>
              <p:cNvSpPr>
                <a:spLocks noChangeArrowheads="1"/>
              </p:cNvSpPr>
              <p:nvPr/>
            </p:nvSpPr>
            <p:spPr bwMode="auto">
              <a:xfrm flipH="1">
                <a:off x="2189" y="151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29" name="Oval 379"/>
              <p:cNvSpPr>
                <a:spLocks noChangeArrowheads="1"/>
              </p:cNvSpPr>
              <p:nvPr/>
            </p:nvSpPr>
            <p:spPr bwMode="auto">
              <a:xfrm flipH="1">
                <a:off x="2189" y="161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30" name="Oval 380"/>
              <p:cNvSpPr>
                <a:spLocks noChangeArrowheads="1"/>
              </p:cNvSpPr>
              <p:nvPr/>
            </p:nvSpPr>
            <p:spPr bwMode="auto">
              <a:xfrm flipH="1">
                <a:off x="2189" y="170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31" name="Oval 381"/>
              <p:cNvSpPr>
                <a:spLocks noChangeArrowheads="1"/>
              </p:cNvSpPr>
              <p:nvPr/>
            </p:nvSpPr>
            <p:spPr bwMode="auto">
              <a:xfrm flipH="1">
                <a:off x="2189" y="179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32" name="Oval 382"/>
              <p:cNvSpPr>
                <a:spLocks noChangeArrowheads="1"/>
              </p:cNvSpPr>
              <p:nvPr/>
            </p:nvSpPr>
            <p:spPr bwMode="auto">
              <a:xfrm flipH="1">
                <a:off x="2189" y="188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33" name="Oval 383"/>
              <p:cNvSpPr>
                <a:spLocks noChangeArrowheads="1"/>
              </p:cNvSpPr>
              <p:nvPr/>
            </p:nvSpPr>
            <p:spPr bwMode="auto">
              <a:xfrm flipH="1">
                <a:off x="2189" y="197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34" name="Oval 384"/>
              <p:cNvSpPr>
                <a:spLocks noChangeArrowheads="1"/>
              </p:cNvSpPr>
              <p:nvPr/>
            </p:nvSpPr>
            <p:spPr bwMode="auto">
              <a:xfrm flipH="1">
                <a:off x="2189" y="207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35" name="Oval 385"/>
              <p:cNvSpPr>
                <a:spLocks noChangeArrowheads="1"/>
              </p:cNvSpPr>
              <p:nvPr/>
            </p:nvSpPr>
            <p:spPr bwMode="auto">
              <a:xfrm flipH="1">
                <a:off x="2189" y="216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36" name="Oval 386"/>
              <p:cNvSpPr>
                <a:spLocks noChangeArrowheads="1"/>
              </p:cNvSpPr>
              <p:nvPr/>
            </p:nvSpPr>
            <p:spPr bwMode="auto">
              <a:xfrm flipH="1">
                <a:off x="2189" y="225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37" name="Oval 387"/>
              <p:cNvSpPr>
                <a:spLocks noChangeArrowheads="1"/>
              </p:cNvSpPr>
              <p:nvPr/>
            </p:nvSpPr>
            <p:spPr bwMode="auto">
              <a:xfrm flipH="1">
                <a:off x="2189" y="234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38" name="Oval 388"/>
              <p:cNvSpPr>
                <a:spLocks noChangeArrowheads="1"/>
              </p:cNvSpPr>
              <p:nvPr/>
            </p:nvSpPr>
            <p:spPr bwMode="auto">
              <a:xfrm flipH="1">
                <a:off x="2189" y="244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39" name="Oval 389"/>
              <p:cNvSpPr>
                <a:spLocks noChangeArrowheads="1"/>
              </p:cNvSpPr>
              <p:nvPr/>
            </p:nvSpPr>
            <p:spPr bwMode="auto">
              <a:xfrm flipH="1">
                <a:off x="2189" y="253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40" name="Oval 390"/>
              <p:cNvSpPr>
                <a:spLocks noChangeArrowheads="1"/>
              </p:cNvSpPr>
              <p:nvPr/>
            </p:nvSpPr>
            <p:spPr bwMode="auto">
              <a:xfrm flipH="1">
                <a:off x="2189" y="262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41" name="Oval 391"/>
              <p:cNvSpPr>
                <a:spLocks noChangeArrowheads="1"/>
              </p:cNvSpPr>
              <p:nvPr/>
            </p:nvSpPr>
            <p:spPr bwMode="auto">
              <a:xfrm flipH="1">
                <a:off x="2189" y="271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42" name="Oval 392"/>
              <p:cNvSpPr>
                <a:spLocks noChangeArrowheads="1"/>
              </p:cNvSpPr>
              <p:nvPr/>
            </p:nvSpPr>
            <p:spPr bwMode="auto">
              <a:xfrm flipH="1">
                <a:off x="2189" y="280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43" name="Oval 393"/>
              <p:cNvSpPr>
                <a:spLocks noChangeArrowheads="1"/>
              </p:cNvSpPr>
              <p:nvPr/>
            </p:nvSpPr>
            <p:spPr bwMode="auto">
              <a:xfrm flipH="1">
                <a:off x="2189" y="290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44" name="Oval 394"/>
              <p:cNvSpPr>
                <a:spLocks noChangeArrowheads="1"/>
              </p:cNvSpPr>
              <p:nvPr/>
            </p:nvSpPr>
            <p:spPr bwMode="auto">
              <a:xfrm flipH="1">
                <a:off x="2189" y="299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45" name="Oval 395"/>
              <p:cNvSpPr>
                <a:spLocks noChangeArrowheads="1"/>
              </p:cNvSpPr>
              <p:nvPr/>
            </p:nvSpPr>
            <p:spPr bwMode="auto">
              <a:xfrm flipH="1">
                <a:off x="2189" y="308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46" name="Oval 396"/>
              <p:cNvSpPr>
                <a:spLocks noChangeArrowheads="1"/>
              </p:cNvSpPr>
              <p:nvPr/>
            </p:nvSpPr>
            <p:spPr bwMode="auto">
              <a:xfrm flipH="1">
                <a:off x="2189" y="317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47" name="Oval 397"/>
              <p:cNvSpPr>
                <a:spLocks noChangeArrowheads="1"/>
              </p:cNvSpPr>
              <p:nvPr/>
            </p:nvSpPr>
            <p:spPr bwMode="auto">
              <a:xfrm flipH="1">
                <a:off x="2189" y="326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48" name="Oval 398"/>
              <p:cNvSpPr>
                <a:spLocks noChangeArrowheads="1"/>
              </p:cNvSpPr>
              <p:nvPr/>
            </p:nvSpPr>
            <p:spPr bwMode="auto">
              <a:xfrm flipH="1">
                <a:off x="2189" y="336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49" name="Oval 399"/>
              <p:cNvSpPr>
                <a:spLocks noChangeArrowheads="1"/>
              </p:cNvSpPr>
              <p:nvPr/>
            </p:nvSpPr>
            <p:spPr bwMode="auto">
              <a:xfrm flipH="1">
                <a:off x="2189" y="345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50" name="Oval 400"/>
              <p:cNvSpPr>
                <a:spLocks noChangeArrowheads="1"/>
              </p:cNvSpPr>
              <p:nvPr/>
            </p:nvSpPr>
            <p:spPr bwMode="auto">
              <a:xfrm flipH="1">
                <a:off x="2189" y="354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51" name="Oval 401"/>
              <p:cNvSpPr>
                <a:spLocks noChangeArrowheads="1"/>
              </p:cNvSpPr>
              <p:nvPr/>
            </p:nvSpPr>
            <p:spPr bwMode="auto">
              <a:xfrm flipH="1">
                <a:off x="2189" y="363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52" name="Oval 402"/>
              <p:cNvSpPr>
                <a:spLocks noChangeArrowheads="1"/>
              </p:cNvSpPr>
              <p:nvPr/>
            </p:nvSpPr>
            <p:spPr bwMode="auto">
              <a:xfrm flipH="1">
                <a:off x="2189" y="372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253" name="Oval 403"/>
              <p:cNvSpPr>
                <a:spLocks noChangeArrowheads="1"/>
              </p:cNvSpPr>
              <p:nvPr/>
            </p:nvSpPr>
            <p:spPr bwMode="auto">
              <a:xfrm flipH="1">
                <a:off x="2189" y="382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grpSp>
        <p:sp>
          <p:nvSpPr>
            <p:cNvPr id="89176" name="AutoShape 234"/>
            <p:cNvSpPr>
              <a:spLocks noChangeArrowheads="1"/>
            </p:cNvSpPr>
            <p:nvPr/>
          </p:nvSpPr>
          <p:spPr bwMode="auto">
            <a:xfrm>
              <a:off x="2301" y="768"/>
              <a:ext cx="1178" cy="552"/>
            </a:xfrm>
            <a:prstGeom prst="roundRect">
              <a:avLst>
                <a:gd name="adj" fmla="val 16667"/>
              </a:avLst>
            </a:prstGeom>
            <a:solidFill>
              <a:srgbClr val="FDFAC7"/>
            </a:soli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spcBef>
                  <a:spcPct val="0"/>
                </a:spcBef>
                <a:buClrTx/>
                <a:buSzTx/>
                <a:buFontTx/>
                <a:buNone/>
              </a:pPr>
              <a:r>
                <a:rPr lang="en-US" altLang="zh-TW" sz="2000">
                  <a:latin typeface="Arial" charset="0"/>
                  <a:ea typeface="新細明體" pitchFamily="18" charset="-120"/>
                </a:rPr>
                <a:t>Gender</a:t>
              </a:r>
            </a:p>
          </p:txBody>
        </p:sp>
        <p:sp>
          <p:nvSpPr>
            <p:cNvPr id="89177" name="AutoShape 235"/>
            <p:cNvSpPr>
              <a:spLocks noChangeArrowheads="1"/>
            </p:cNvSpPr>
            <p:nvPr/>
          </p:nvSpPr>
          <p:spPr bwMode="auto">
            <a:xfrm>
              <a:off x="2301" y="1366"/>
              <a:ext cx="1178" cy="552"/>
            </a:xfrm>
            <a:prstGeom prst="roundRect">
              <a:avLst>
                <a:gd name="adj" fmla="val 16667"/>
              </a:avLst>
            </a:prstGeom>
            <a:solidFill>
              <a:srgbClr val="FDFAC7"/>
            </a:soli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spcBef>
                  <a:spcPct val="0"/>
                </a:spcBef>
                <a:buClrTx/>
                <a:buSzTx/>
                <a:buFontTx/>
                <a:buNone/>
              </a:pPr>
              <a:r>
                <a:rPr lang="en-US" altLang="zh-TW" sz="2000">
                  <a:latin typeface="Arial" charset="0"/>
                  <a:ea typeface="新細明體" pitchFamily="18" charset="-120"/>
                </a:rPr>
                <a:t>Marital</a:t>
              </a:r>
            </a:p>
            <a:p>
              <a:pPr>
                <a:spcBef>
                  <a:spcPct val="0"/>
                </a:spcBef>
                <a:buClrTx/>
                <a:buSzTx/>
                <a:buFontTx/>
                <a:buNone/>
              </a:pPr>
              <a:r>
                <a:rPr lang="en-US" altLang="zh-TW" sz="2000">
                  <a:latin typeface="Arial" charset="0"/>
                  <a:ea typeface="新細明體" pitchFamily="18" charset="-120"/>
                </a:rPr>
                <a:t>Status</a:t>
              </a:r>
            </a:p>
          </p:txBody>
        </p:sp>
        <p:sp>
          <p:nvSpPr>
            <p:cNvPr id="89178" name="AutoShape 236"/>
            <p:cNvSpPr>
              <a:spLocks noChangeArrowheads="1"/>
            </p:cNvSpPr>
            <p:nvPr/>
          </p:nvSpPr>
          <p:spPr bwMode="auto">
            <a:xfrm>
              <a:off x="2301" y="1964"/>
              <a:ext cx="1178" cy="553"/>
            </a:xfrm>
            <a:prstGeom prst="roundRect">
              <a:avLst>
                <a:gd name="adj" fmla="val 16667"/>
              </a:avLst>
            </a:prstGeom>
            <a:solidFill>
              <a:srgbClr val="FDFAC7"/>
            </a:soli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spcBef>
                  <a:spcPct val="0"/>
                </a:spcBef>
                <a:buClrTx/>
                <a:buSzTx/>
                <a:buFontTx/>
                <a:buNone/>
              </a:pPr>
              <a:r>
                <a:rPr lang="en-US" altLang="zh-TW" sz="2000">
                  <a:latin typeface="Arial" charset="0"/>
                  <a:ea typeface="新細明體" pitchFamily="18" charset="-120"/>
                </a:rPr>
                <a:t>Family</a:t>
              </a:r>
            </a:p>
            <a:p>
              <a:pPr>
                <a:spcBef>
                  <a:spcPct val="0"/>
                </a:spcBef>
                <a:buClrTx/>
                <a:buSzTx/>
                <a:buFontTx/>
                <a:buNone/>
              </a:pPr>
              <a:r>
                <a:rPr lang="en-US" altLang="zh-TW" sz="2000">
                  <a:latin typeface="Arial" charset="0"/>
                  <a:ea typeface="新細明體" pitchFamily="18" charset="-120"/>
                </a:rPr>
                <a:t>Data</a:t>
              </a:r>
            </a:p>
          </p:txBody>
        </p:sp>
        <p:sp>
          <p:nvSpPr>
            <p:cNvPr id="89179" name="AutoShape 237"/>
            <p:cNvSpPr>
              <a:spLocks noChangeArrowheads="1"/>
            </p:cNvSpPr>
            <p:nvPr/>
          </p:nvSpPr>
          <p:spPr bwMode="auto">
            <a:xfrm>
              <a:off x="2301" y="2563"/>
              <a:ext cx="1178" cy="552"/>
            </a:xfrm>
            <a:prstGeom prst="roundRect">
              <a:avLst>
                <a:gd name="adj" fmla="val 16667"/>
              </a:avLst>
            </a:prstGeom>
            <a:solidFill>
              <a:srgbClr val="FDFAC7"/>
            </a:soli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spcBef>
                  <a:spcPct val="0"/>
                </a:spcBef>
                <a:buClrTx/>
                <a:buSzTx/>
                <a:buFontTx/>
                <a:buNone/>
              </a:pPr>
              <a:r>
                <a:rPr lang="en-US" altLang="zh-TW" sz="2000">
                  <a:latin typeface="Arial" charset="0"/>
                  <a:ea typeface="新細明體" pitchFamily="18" charset="-120"/>
                </a:rPr>
                <a:t>Education</a:t>
              </a:r>
            </a:p>
          </p:txBody>
        </p:sp>
        <p:sp>
          <p:nvSpPr>
            <p:cNvPr id="89180" name="AutoShape 238"/>
            <p:cNvSpPr>
              <a:spLocks noChangeArrowheads="1"/>
            </p:cNvSpPr>
            <p:nvPr/>
          </p:nvSpPr>
          <p:spPr bwMode="auto">
            <a:xfrm>
              <a:off x="2301" y="3161"/>
              <a:ext cx="1178" cy="552"/>
            </a:xfrm>
            <a:prstGeom prst="roundRect">
              <a:avLst>
                <a:gd name="adj" fmla="val 16667"/>
              </a:avLst>
            </a:prstGeom>
            <a:solidFill>
              <a:srgbClr val="FDFAC7"/>
            </a:soli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spcBef>
                  <a:spcPct val="0"/>
                </a:spcBef>
                <a:buClrTx/>
                <a:buSzTx/>
                <a:buFontTx/>
                <a:buNone/>
              </a:pPr>
              <a:r>
                <a:rPr lang="en-US" altLang="zh-TW" sz="2000">
                  <a:latin typeface="Arial" charset="0"/>
                  <a:ea typeface="新細明體" pitchFamily="18" charset="-120"/>
                </a:rPr>
                <a:t>Income</a:t>
              </a:r>
            </a:p>
          </p:txBody>
        </p:sp>
      </p:grpSp>
      <p:grpSp>
        <p:nvGrpSpPr>
          <p:cNvPr id="137716" name="Group 500"/>
          <p:cNvGrpSpPr>
            <a:grpSpLocks/>
          </p:cNvGrpSpPr>
          <p:nvPr/>
        </p:nvGrpSpPr>
        <p:grpSpPr bwMode="auto">
          <a:xfrm>
            <a:off x="5943600" y="914400"/>
            <a:ext cx="2286000" cy="5257800"/>
            <a:chOff x="3744" y="576"/>
            <a:chExt cx="1440" cy="3312"/>
          </a:xfrm>
        </p:grpSpPr>
        <p:grpSp>
          <p:nvGrpSpPr>
            <p:cNvPr id="89096" name="Group 497"/>
            <p:cNvGrpSpPr>
              <a:grpSpLocks/>
            </p:cNvGrpSpPr>
            <p:nvPr/>
          </p:nvGrpSpPr>
          <p:grpSpPr bwMode="auto">
            <a:xfrm>
              <a:off x="3744" y="576"/>
              <a:ext cx="1440" cy="3312"/>
              <a:chOff x="3744" y="576"/>
              <a:chExt cx="1440" cy="3312"/>
            </a:xfrm>
          </p:grpSpPr>
          <p:sp>
            <p:nvSpPr>
              <p:cNvPr id="89102" name="Rectangle 411"/>
              <p:cNvSpPr>
                <a:spLocks noChangeArrowheads="1"/>
              </p:cNvSpPr>
              <p:nvPr/>
            </p:nvSpPr>
            <p:spPr bwMode="auto">
              <a:xfrm>
                <a:off x="3744" y="576"/>
                <a:ext cx="1440" cy="3312"/>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03" name="Oval 412"/>
              <p:cNvSpPr>
                <a:spLocks noChangeArrowheads="1"/>
              </p:cNvSpPr>
              <p:nvPr/>
            </p:nvSpPr>
            <p:spPr bwMode="auto">
              <a:xfrm>
                <a:off x="5125" y="59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04" name="Oval 413"/>
              <p:cNvSpPr>
                <a:spLocks noChangeArrowheads="1"/>
              </p:cNvSpPr>
              <p:nvPr/>
            </p:nvSpPr>
            <p:spPr bwMode="auto">
              <a:xfrm>
                <a:off x="5125" y="69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05" name="Oval 414"/>
              <p:cNvSpPr>
                <a:spLocks noChangeArrowheads="1"/>
              </p:cNvSpPr>
              <p:nvPr/>
            </p:nvSpPr>
            <p:spPr bwMode="auto">
              <a:xfrm flipH="1">
                <a:off x="5125" y="78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06" name="Oval 415"/>
              <p:cNvSpPr>
                <a:spLocks noChangeArrowheads="1"/>
              </p:cNvSpPr>
              <p:nvPr/>
            </p:nvSpPr>
            <p:spPr bwMode="auto">
              <a:xfrm flipH="1">
                <a:off x="5125" y="87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07" name="Oval 416"/>
              <p:cNvSpPr>
                <a:spLocks noChangeArrowheads="1"/>
              </p:cNvSpPr>
              <p:nvPr/>
            </p:nvSpPr>
            <p:spPr bwMode="auto">
              <a:xfrm flipH="1">
                <a:off x="5125" y="96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08" name="Oval 417"/>
              <p:cNvSpPr>
                <a:spLocks noChangeArrowheads="1"/>
              </p:cNvSpPr>
              <p:nvPr/>
            </p:nvSpPr>
            <p:spPr bwMode="auto">
              <a:xfrm flipH="1">
                <a:off x="5125" y="105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09" name="Oval 418"/>
              <p:cNvSpPr>
                <a:spLocks noChangeArrowheads="1"/>
              </p:cNvSpPr>
              <p:nvPr/>
            </p:nvSpPr>
            <p:spPr bwMode="auto">
              <a:xfrm flipH="1">
                <a:off x="5125" y="115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10" name="Oval 419"/>
              <p:cNvSpPr>
                <a:spLocks noChangeArrowheads="1"/>
              </p:cNvSpPr>
              <p:nvPr/>
            </p:nvSpPr>
            <p:spPr bwMode="auto">
              <a:xfrm flipH="1">
                <a:off x="5125" y="124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11" name="Oval 420"/>
              <p:cNvSpPr>
                <a:spLocks noChangeArrowheads="1"/>
              </p:cNvSpPr>
              <p:nvPr/>
            </p:nvSpPr>
            <p:spPr bwMode="auto">
              <a:xfrm flipH="1">
                <a:off x="5125" y="133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12" name="Oval 421"/>
              <p:cNvSpPr>
                <a:spLocks noChangeArrowheads="1"/>
              </p:cNvSpPr>
              <p:nvPr/>
            </p:nvSpPr>
            <p:spPr bwMode="auto">
              <a:xfrm flipH="1">
                <a:off x="5125" y="142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13" name="Oval 422"/>
              <p:cNvSpPr>
                <a:spLocks noChangeArrowheads="1"/>
              </p:cNvSpPr>
              <p:nvPr/>
            </p:nvSpPr>
            <p:spPr bwMode="auto">
              <a:xfrm flipH="1">
                <a:off x="5125" y="151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14" name="Oval 423"/>
              <p:cNvSpPr>
                <a:spLocks noChangeArrowheads="1"/>
              </p:cNvSpPr>
              <p:nvPr/>
            </p:nvSpPr>
            <p:spPr bwMode="auto">
              <a:xfrm flipH="1">
                <a:off x="5125" y="161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15" name="Oval 424"/>
              <p:cNvSpPr>
                <a:spLocks noChangeArrowheads="1"/>
              </p:cNvSpPr>
              <p:nvPr/>
            </p:nvSpPr>
            <p:spPr bwMode="auto">
              <a:xfrm flipH="1">
                <a:off x="5125" y="170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16" name="Oval 425"/>
              <p:cNvSpPr>
                <a:spLocks noChangeArrowheads="1"/>
              </p:cNvSpPr>
              <p:nvPr/>
            </p:nvSpPr>
            <p:spPr bwMode="auto">
              <a:xfrm flipH="1">
                <a:off x="5125" y="179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17" name="Oval 426"/>
              <p:cNvSpPr>
                <a:spLocks noChangeArrowheads="1"/>
              </p:cNvSpPr>
              <p:nvPr/>
            </p:nvSpPr>
            <p:spPr bwMode="auto">
              <a:xfrm flipH="1">
                <a:off x="5125" y="188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18" name="Oval 427"/>
              <p:cNvSpPr>
                <a:spLocks noChangeArrowheads="1"/>
              </p:cNvSpPr>
              <p:nvPr/>
            </p:nvSpPr>
            <p:spPr bwMode="auto">
              <a:xfrm flipH="1">
                <a:off x="5125" y="197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19" name="Oval 428"/>
              <p:cNvSpPr>
                <a:spLocks noChangeArrowheads="1"/>
              </p:cNvSpPr>
              <p:nvPr/>
            </p:nvSpPr>
            <p:spPr bwMode="auto">
              <a:xfrm flipH="1">
                <a:off x="5125" y="207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20" name="Oval 429"/>
              <p:cNvSpPr>
                <a:spLocks noChangeArrowheads="1"/>
              </p:cNvSpPr>
              <p:nvPr/>
            </p:nvSpPr>
            <p:spPr bwMode="auto">
              <a:xfrm flipH="1">
                <a:off x="5125" y="216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21" name="Oval 430"/>
              <p:cNvSpPr>
                <a:spLocks noChangeArrowheads="1"/>
              </p:cNvSpPr>
              <p:nvPr/>
            </p:nvSpPr>
            <p:spPr bwMode="auto">
              <a:xfrm flipH="1">
                <a:off x="5125" y="225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22" name="Oval 431"/>
              <p:cNvSpPr>
                <a:spLocks noChangeArrowheads="1"/>
              </p:cNvSpPr>
              <p:nvPr/>
            </p:nvSpPr>
            <p:spPr bwMode="auto">
              <a:xfrm flipH="1">
                <a:off x="5125" y="234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23" name="Oval 432"/>
              <p:cNvSpPr>
                <a:spLocks noChangeArrowheads="1"/>
              </p:cNvSpPr>
              <p:nvPr/>
            </p:nvSpPr>
            <p:spPr bwMode="auto">
              <a:xfrm flipH="1">
                <a:off x="5125" y="244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24" name="Oval 433"/>
              <p:cNvSpPr>
                <a:spLocks noChangeArrowheads="1"/>
              </p:cNvSpPr>
              <p:nvPr/>
            </p:nvSpPr>
            <p:spPr bwMode="auto">
              <a:xfrm flipH="1">
                <a:off x="5125" y="253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25" name="Oval 434"/>
              <p:cNvSpPr>
                <a:spLocks noChangeArrowheads="1"/>
              </p:cNvSpPr>
              <p:nvPr/>
            </p:nvSpPr>
            <p:spPr bwMode="auto">
              <a:xfrm flipH="1">
                <a:off x="5125" y="262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26" name="Oval 435"/>
              <p:cNvSpPr>
                <a:spLocks noChangeArrowheads="1"/>
              </p:cNvSpPr>
              <p:nvPr/>
            </p:nvSpPr>
            <p:spPr bwMode="auto">
              <a:xfrm flipH="1">
                <a:off x="5125" y="271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27" name="Oval 436"/>
              <p:cNvSpPr>
                <a:spLocks noChangeArrowheads="1"/>
              </p:cNvSpPr>
              <p:nvPr/>
            </p:nvSpPr>
            <p:spPr bwMode="auto">
              <a:xfrm flipH="1">
                <a:off x="5125" y="280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28" name="Oval 437"/>
              <p:cNvSpPr>
                <a:spLocks noChangeArrowheads="1"/>
              </p:cNvSpPr>
              <p:nvPr/>
            </p:nvSpPr>
            <p:spPr bwMode="auto">
              <a:xfrm flipH="1">
                <a:off x="5125" y="290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29" name="Oval 438"/>
              <p:cNvSpPr>
                <a:spLocks noChangeArrowheads="1"/>
              </p:cNvSpPr>
              <p:nvPr/>
            </p:nvSpPr>
            <p:spPr bwMode="auto">
              <a:xfrm flipH="1">
                <a:off x="5125" y="299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30" name="Oval 439"/>
              <p:cNvSpPr>
                <a:spLocks noChangeArrowheads="1"/>
              </p:cNvSpPr>
              <p:nvPr/>
            </p:nvSpPr>
            <p:spPr bwMode="auto">
              <a:xfrm flipH="1">
                <a:off x="5125" y="308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31" name="Oval 440"/>
              <p:cNvSpPr>
                <a:spLocks noChangeArrowheads="1"/>
              </p:cNvSpPr>
              <p:nvPr/>
            </p:nvSpPr>
            <p:spPr bwMode="auto">
              <a:xfrm flipH="1">
                <a:off x="5125" y="317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32" name="Oval 441"/>
              <p:cNvSpPr>
                <a:spLocks noChangeArrowheads="1"/>
              </p:cNvSpPr>
              <p:nvPr/>
            </p:nvSpPr>
            <p:spPr bwMode="auto">
              <a:xfrm flipH="1">
                <a:off x="5125" y="326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33" name="Oval 442"/>
              <p:cNvSpPr>
                <a:spLocks noChangeArrowheads="1"/>
              </p:cNvSpPr>
              <p:nvPr/>
            </p:nvSpPr>
            <p:spPr bwMode="auto">
              <a:xfrm flipH="1">
                <a:off x="5125" y="336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34" name="Oval 443"/>
              <p:cNvSpPr>
                <a:spLocks noChangeArrowheads="1"/>
              </p:cNvSpPr>
              <p:nvPr/>
            </p:nvSpPr>
            <p:spPr bwMode="auto">
              <a:xfrm flipH="1">
                <a:off x="5125" y="345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35" name="Oval 444"/>
              <p:cNvSpPr>
                <a:spLocks noChangeArrowheads="1"/>
              </p:cNvSpPr>
              <p:nvPr/>
            </p:nvSpPr>
            <p:spPr bwMode="auto">
              <a:xfrm flipH="1">
                <a:off x="5125" y="354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36" name="Oval 445"/>
              <p:cNvSpPr>
                <a:spLocks noChangeArrowheads="1"/>
              </p:cNvSpPr>
              <p:nvPr/>
            </p:nvSpPr>
            <p:spPr bwMode="auto">
              <a:xfrm flipH="1">
                <a:off x="5125" y="363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37" name="Oval 446"/>
              <p:cNvSpPr>
                <a:spLocks noChangeArrowheads="1"/>
              </p:cNvSpPr>
              <p:nvPr/>
            </p:nvSpPr>
            <p:spPr bwMode="auto">
              <a:xfrm flipH="1">
                <a:off x="5125" y="372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38" name="Oval 447"/>
              <p:cNvSpPr>
                <a:spLocks noChangeArrowheads="1"/>
              </p:cNvSpPr>
              <p:nvPr/>
            </p:nvSpPr>
            <p:spPr bwMode="auto">
              <a:xfrm flipH="1">
                <a:off x="5125" y="382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39" name="Oval 448"/>
              <p:cNvSpPr>
                <a:spLocks noChangeArrowheads="1"/>
              </p:cNvSpPr>
              <p:nvPr/>
            </p:nvSpPr>
            <p:spPr bwMode="auto">
              <a:xfrm>
                <a:off x="3773" y="59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40" name="Oval 449"/>
              <p:cNvSpPr>
                <a:spLocks noChangeArrowheads="1"/>
              </p:cNvSpPr>
              <p:nvPr/>
            </p:nvSpPr>
            <p:spPr bwMode="auto">
              <a:xfrm>
                <a:off x="3773" y="69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41" name="Oval 450"/>
              <p:cNvSpPr>
                <a:spLocks noChangeArrowheads="1"/>
              </p:cNvSpPr>
              <p:nvPr/>
            </p:nvSpPr>
            <p:spPr bwMode="auto">
              <a:xfrm flipH="1">
                <a:off x="3773" y="78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42" name="Oval 451"/>
              <p:cNvSpPr>
                <a:spLocks noChangeArrowheads="1"/>
              </p:cNvSpPr>
              <p:nvPr/>
            </p:nvSpPr>
            <p:spPr bwMode="auto">
              <a:xfrm flipH="1">
                <a:off x="3773" y="87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43" name="Oval 452"/>
              <p:cNvSpPr>
                <a:spLocks noChangeArrowheads="1"/>
              </p:cNvSpPr>
              <p:nvPr/>
            </p:nvSpPr>
            <p:spPr bwMode="auto">
              <a:xfrm flipH="1">
                <a:off x="3773" y="96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44" name="Oval 453"/>
              <p:cNvSpPr>
                <a:spLocks noChangeArrowheads="1"/>
              </p:cNvSpPr>
              <p:nvPr/>
            </p:nvSpPr>
            <p:spPr bwMode="auto">
              <a:xfrm flipH="1">
                <a:off x="3773" y="105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45" name="Oval 454"/>
              <p:cNvSpPr>
                <a:spLocks noChangeArrowheads="1"/>
              </p:cNvSpPr>
              <p:nvPr/>
            </p:nvSpPr>
            <p:spPr bwMode="auto">
              <a:xfrm flipH="1">
                <a:off x="3773" y="115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46" name="Oval 455"/>
              <p:cNvSpPr>
                <a:spLocks noChangeArrowheads="1"/>
              </p:cNvSpPr>
              <p:nvPr/>
            </p:nvSpPr>
            <p:spPr bwMode="auto">
              <a:xfrm flipH="1">
                <a:off x="3773" y="124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47" name="Oval 456"/>
              <p:cNvSpPr>
                <a:spLocks noChangeArrowheads="1"/>
              </p:cNvSpPr>
              <p:nvPr/>
            </p:nvSpPr>
            <p:spPr bwMode="auto">
              <a:xfrm flipH="1">
                <a:off x="3773" y="133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48" name="Oval 457"/>
              <p:cNvSpPr>
                <a:spLocks noChangeArrowheads="1"/>
              </p:cNvSpPr>
              <p:nvPr/>
            </p:nvSpPr>
            <p:spPr bwMode="auto">
              <a:xfrm flipH="1">
                <a:off x="3773" y="142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49" name="Oval 458"/>
              <p:cNvSpPr>
                <a:spLocks noChangeArrowheads="1"/>
              </p:cNvSpPr>
              <p:nvPr/>
            </p:nvSpPr>
            <p:spPr bwMode="auto">
              <a:xfrm flipH="1">
                <a:off x="3773" y="151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50" name="Oval 459"/>
              <p:cNvSpPr>
                <a:spLocks noChangeArrowheads="1"/>
              </p:cNvSpPr>
              <p:nvPr/>
            </p:nvSpPr>
            <p:spPr bwMode="auto">
              <a:xfrm flipH="1">
                <a:off x="3773" y="161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51" name="Oval 460"/>
              <p:cNvSpPr>
                <a:spLocks noChangeArrowheads="1"/>
              </p:cNvSpPr>
              <p:nvPr/>
            </p:nvSpPr>
            <p:spPr bwMode="auto">
              <a:xfrm flipH="1">
                <a:off x="3773" y="170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52" name="Oval 461"/>
              <p:cNvSpPr>
                <a:spLocks noChangeArrowheads="1"/>
              </p:cNvSpPr>
              <p:nvPr/>
            </p:nvSpPr>
            <p:spPr bwMode="auto">
              <a:xfrm flipH="1">
                <a:off x="3773" y="179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53" name="Oval 462"/>
              <p:cNvSpPr>
                <a:spLocks noChangeArrowheads="1"/>
              </p:cNvSpPr>
              <p:nvPr/>
            </p:nvSpPr>
            <p:spPr bwMode="auto">
              <a:xfrm flipH="1">
                <a:off x="3773" y="188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54" name="Oval 463"/>
              <p:cNvSpPr>
                <a:spLocks noChangeArrowheads="1"/>
              </p:cNvSpPr>
              <p:nvPr/>
            </p:nvSpPr>
            <p:spPr bwMode="auto">
              <a:xfrm flipH="1">
                <a:off x="3773" y="197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55" name="Oval 464"/>
              <p:cNvSpPr>
                <a:spLocks noChangeArrowheads="1"/>
              </p:cNvSpPr>
              <p:nvPr/>
            </p:nvSpPr>
            <p:spPr bwMode="auto">
              <a:xfrm flipH="1">
                <a:off x="3773" y="207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56" name="Oval 465"/>
              <p:cNvSpPr>
                <a:spLocks noChangeArrowheads="1"/>
              </p:cNvSpPr>
              <p:nvPr/>
            </p:nvSpPr>
            <p:spPr bwMode="auto">
              <a:xfrm flipH="1">
                <a:off x="3773" y="216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57" name="Oval 466"/>
              <p:cNvSpPr>
                <a:spLocks noChangeArrowheads="1"/>
              </p:cNvSpPr>
              <p:nvPr/>
            </p:nvSpPr>
            <p:spPr bwMode="auto">
              <a:xfrm flipH="1">
                <a:off x="3773" y="225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58" name="Oval 467"/>
              <p:cNvSpPr>
                <a:spLocks noChangeArrowheads="1"/>
              </p:cNvSpPr>
              <p:nvPr/>
            </p:nvSpPr>
            <p:spPr bwMode="auto">
              <a:xfrm flipH="1">
                <a:off x="3773" y="234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59" name="Oval 468"/>
              <p:cNvSpPr>
                <a:spLocks noChangeArrowheads="1"/>
              </p:cNvSpPr>
              <p:nvPr/>
            </p:nvSpPr>
            <p:spPr bwMode="auto">
              <a:xfrm flipH="1">
                <a:off x="3773" y="244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60" name="Oval 469"/>
              <p:cNvSpPr>
                <a:spLocks noChangeArrowheads="1"/>
              </p:cNvSpPr>
              <p:nvPr/>
            </p:nvSpPr>
            <p:spPr bwMode="auto">
              <a:xfrm flipH="1">
                <a:off x="3773" y="253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61" name="Oval 470"/>
              <p:cNvSpPr>
                <a:spLocks noChangeArrowheads="1"/>
              </p:cNvSpPr>
              <p:nvPr/>
            </p:nvSpPr>
            <p:spPr bwMode="auto">
              <a:xfrm flipH="1">
                <a:off x="3773" y="262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62" name="Oval 471"/>
              <p:cNvSpPr>
                <a:spLocks noChangeArrowheads="1"/>
              </p:cNvSpPr>
              <p:nvPr/>
            </p:nvSpPr>
            <p:spPr bwMode="auto">
              <a:xfrm flipH="1">
                <a:off x="3773" y="271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63" name="Oval 472"/>
              <p:cNvSpPr>
                <a:spLocks noChangeArrowheads="1"/>
              </p:cNvSpPr>
              <p:nvPr/>
            </p:nvSpPr>
            <p:spPr bwMode="auto">
              <a:xfrm flipH="1">
                <a:off x="3773" y="280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64" name="Oval 473"/>
              <p:cNvSpPr>
                <a:spLocks noChangeArrowheads="1"/>
              </p:cNvSpPr>
              <p:nvPr/>
            </p:nvSpPr>
            <p:spPr bwMode="auto">
              <a:xfrm flipH="1">
                <a:off x="3773" y="290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65" name="Oval 474"/>
              <p:cNvSpPr>
                <a:spLocks noChangeArrowheads="1"/>
              </p:cNvSpPr>
              <p:nvPr/>
            </p:nvSpPr>
            <p:spPr bwMode="auto">
              <a:xfrm flipH="1">
                <a:off x="3773" y="299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66" name="Oval 475"/>
              <p:cNvSpPr>
                <a:spLocks noChangeArrowheads="1"/>
              </p:cNvSpPr>
              <p:nvPr/>
            </p:nvSpPr>
            <p:spPr bwMode="auto">
              <a:xfrm flipH="1">
                <a:off x="3773" y="308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67" name="Oval 476"/>
              <p:cNvSpPr>
                <a:spLocks noChangeArrowheads="1"/>
              </p:cNvSpPr>
              <p:nvPr/>
            </p:nvSpPr>
            <p:spPr bwMode="auto">
              <a:xfrm flipH="1">
                <a:off x="3773" y="317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68" name="Oval 477"/>
              <p:cNvSpPr>
                <a:spLocks noChangeArrowheads="1"/>
              </p:cNvSpPr>
              <p:nvPr/>
            </p:nvSpPr>
            <p:spPr bwMode="auto">
              <a:xfrm flipH="1">
                <a:off x="3773" y="326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69" name="Oval 478"/>
              <p:cNvSpPr>
                <a:spLocks noChangeArrowheads="1"/>
              </p:cNvSpPr>
              <p:nvPr/>
            </p:nvSpPr>
            <p:spPr bwMode="auto">
              <a:xfrm flipH="1">
                <a:off x="3773" y="336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70" name="Oval 479"/>
              <p:cNvSpPr>
                <a:spLocks noChangeArrowheads="1"/>
              </p:cNvSpPr>
              <p:nvPr/>
            </p:nvSpPr>
            <p:spPr bwMode="auto">
              <a:xfrm flipH="1">
                <a:off x="3773" y="345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71" name="Oval 480"/>
              <p:cNvSpPr>
                <a:spLocks noChangeArrowheads="1"/>
              </p:cNvSpPr>
              <p:nvPr/>
            </p:nvSpPr>
            <p:spPr bwMode="auto">
              <a:xfrm flipH="1">
                <a:off x="3773" y="354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72" name="Oval 481"/>
              <p:cNvSpPr>
                <a:spLocks noChangeArrowheads="1"/>
              </p:cNvSpPr>
              <p:nvPr/>
            </p:nvSpPr>
            <p:spPr bwMode="auto">
              <a:xfrm flipH="1">
                <a:off x="3773" y="363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73" name="Oval 482"/>
              <p:cNvSpPr>
                <a:spLocks noChangeArrowheads="1"/>
              </p:cNvSpPr>
              <p:nvPr/>
            </p:nvSpPr>
            <p:spPr bwMode="auto">
              <a:xfrm flipH="1">
                <a:off x="3773" y="372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89174" name="Oval 483"/>
              <p:cNvSpPr>
                <a:spLocks noChangeArrowheads="1"/>
              </p:cNvSpPr>
              <p:nvPr/>
            </p:nvSpPr>
            <p:spPr bwMode="auto">
              <a:xfrm flipH="1">
                <a:off x="3773" y="382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grpSp>
        <p:sp>
          <p:nvSpPr>
            <p:cNvPr id="89097" name="AutoShape 239"/>
            <p:cNvSpPr>
              <a:spLocks noChangeArrowheads="1"/>
            </p:cNvSpPr>
            <p:nvPr/>
          </p:nvSpPr>
          <p:spPr bwMode="auto">
            <a:xfrm>
              <a:off x="3891" y="768"/>
              <a:ext cx="1178" cy="552"/>
            </a:xfrm>
            <a:prstGeom prst="roundRect">
              <a:avLst>
                <a:gd name="adj" fmla="val 16667"/>
              </a:avLst>
            </a:prstGeom>
            <a:solidFill>
              <a:srgbClr val="FDFAC7"/>
            </a:soli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spcBef>
                  <a:spcPct val="0"/>
                </a:spcBef>
                <a:buClrTx/>
                <a:buSzTx/>
                <a:buFontTx/>
                <a:buNone/>
              </a:pPr>
              <a:r>
                <a:rPr lang="en-US" altLang="zh-TW" sz="2000">
                  <a:latin typeface="Arial" charset="0"/>
                  <a:ea typeface="新細明體" pitchFamily="18" charset="-120"/>
                </a:rPr>
                <a:t>Occupation</a:t>
              </a:r>
            </a:p>
          </p:txBody>
        </p:sp>
        <p:sp>
          <p:nvSpPr>
            <p:cNvPr id="89098" name="AutoShape 240"/>
            <p:cNvSpPr>
              <a:spLocks noChangeArrowheads="1"/>
            </p:cNvSpPr>
            <p:nvPr/>
          </p:nvSpPr>
          <p:spPr bwMode="auto">
            <a:xfrm>
              <a:off x="3891" y="1366"/>
              <a:ext cx="1178" cy="552"/>
            </a:xfrm>
            <a:prstGeom prst="roundRect">
              <a:avLst>
                <a:gd name="adj" fmla="val 16667"/>
              </a:avLst>
            </a:prstGeom>
            <a:solidFill>
              <a:srgbClr val="FDFAC7"/>
            </a:soli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spcBef>
                  <a:spcPct val="0"/>
                </a:spcBef>
                <a:buClrTx/>
                <a:buSzTx/>
                <a:buFontTx/>
                <a:buNone/>
              </a:pPr>
              <a:r>
                <a:rPr lang="en-US" altLang="zh-TW" sz="2000">
                  <a:latin typeface="Arial" charset="0"/>
                  <a:ea typeface="新細明體" pitchFamily="18" charset="-120"/>
                </a:rPr>
                <a:t>Transaction</a:t>
              </a:r>
            </a:p>
            <a:p>
              <a:pPr>
                <a:spcBef>
                  <a:spcPct val="0"/>
                </a:spcBef>
                <a:buClrTx/>
                <a:buSzTx/>
                <a:buFontTx/>
                <a:buNone/>
              </a:pPr>
              <a:r>
                <a:rPr lang="en-US" altLang="zh-TW" sz="2000">
                  <a:latin typeface="Arial" charset="0"/>
                  <a:ea typeface="新細明體" pitchFamily="18" charset="-120"/>
                </a:rPr>
                <a:t>History</a:t>
              </a:r>
            </a:p>
          </p:txBody>
        </p:sp>
        <p:sp>
          <p:nvSpPr>
            <p:cNvPr id="89099" name="AutoShape 241"/>
            <p:cNvSpPr>
              <a:spLocks noChangeArrowheads="1"/>
            </p:cNvSpPr>
            <p:nvPr/>
          </p:nvSpPr>
          <p:spPr bwMode="auto">
            <a:xfrm>
              <a:off x="3891" y="1964"/>
              <a:ext cx="1178" cy="553"/>
            </a:xfrm>
            <a:prstGeom prst="roundRect">
              <a:avLst>
                <a:gd name="adj" fmla="val 16667"/>
              </a:avLst>
            </a:prstGeom>
            <a:solidFill>
              <a:srgbClr val="FDFAC7"/>
            </a:soli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spcBef>
                  <a:spcPct val="0"/>
                </a:spcBef>
                <a:buClrTx/>
                <a:buSzTx/>
                <a:buFontTx/>
                <a:buNone/>
              </a:pPr>
              <a:r>
                <a:rPr lang="en-US" altLang="zh-TW" sz="2000">
                  <a:latin typeface="Arial" charset="0"/>
                  <a:ea typeface="新細明體" pitchFamily="18" charset="-120"/>
                </a:rPr>
                <a:t>Promotion</a:t>
              </a:r>
            </a:p>
            <a:p>
              <a:pPr>
                <a:spcBef>
                  <a:spcPct val="0"/>
                </a:spcBef>
                <a:buClrTx/>
                <a:buSzTx/>
                <a:buFontTx/>
                <a:buNone/>
              </a:pPr>
              <a:r>
                <a:rPr lang="en-US" altLang="zh-TW" sz="2000">
                  <a:latin typeface="Arial" charset="0"/>
                  <a:ea typeface="新細明體" pitchFamily="18" charset="-120"/>
                </a:rPr>
                <a:t>History</a:t>
              </a:r>
            </a:p>
          </p:txBody>
        </p:sp>
        <p:sp>
          <p:nvSpPr>
            <p:cNvPr id="89100" name="AutoShape 242"/>
            <p:cNvSpPr>
              <a:spLocks noChangeArrowheads="1"/>
            </p:cNvSpPr>
            <p:nvPr/>
          </p:nvSpPr>
          <p:spPr bwMode="auto">
            <a:xfrm>
              <a:off x="3891" y="2563"/>
              <a:ext cx="1178" cy="552"/>
            </a:xfrm>
            <a:prstGeom prst="roundRect">
              <a:avLst>
                <a:gd name="adj" fmla="val 16667"/>
              </a:avLst>
            </a:prstGeom>
            <a:solidFill>
              <a:srgbClr val="FDFAC7"/>
            </a:soli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spcBef>
                  <a:spcPct val="0"/>
                </a:spcBef>
                <a:buClrTx/>
                <a:buSzTx/>
                <a:buFontTx/>
                <a:buNone/>
              </a:pPr>
              <a:r>
                <a:rPr lang="en-US" altLang="zh-TW" sz="2000">
                  <a:latin typeface="Arial" charset="0"/>
                  <a:ea typeface="新細明體" pitchFamily="18" charset="-120"/>
                </a:rPr>
                <a:t>Inquiry</a:t>
              </a:r>
            </a:p>
            <a:p>
              <a:pPr>
                <a:spcBef>
                  <a:spcPct val="0"/>
                </a:spcBef>
                <a:buClrTx/>
                <a:buSzTx/>
                <a:buFontTx/>
                <a:buNone/>
              </a:pPr>
              <a:r>
                <a:rPr lang="en-US" altLang="zh-TW" sz="2000">
                  <a:latin typeface="Arial" charset="0"/>
                  <a:ea typeface="新細明體" pitchFamily="18" charset="-120"/>
                </a:rPr>
                <a:t>History</a:t>
              </a:r>
            </a:p>
          </p:txBody>
        </p:sp>
        <p:sp>
          <p:nvSpPr>
            <p:cNvPr id="89101" name="AutoShape 243"/>
            <p:cNvSpPr>
              <a:spLocks noChangeArrowheads="1"/>
            </p:cNvSpPr>
            <p:nvPr/>
          </p:nvSpPr>
          <p:spPr bwMode="auto">
            <a:xfrm>
              <a:off x="3891" y="3161"/>
              <a:ext cx="1178" cy="552"/>
            </a:xfrm>
            <a:prstGeom prst="roundRect">
              <a:avLst>
                <a:gd name="adj" fmla="val 16667"/>
              </a:avLst>
            </a:prstGeom>
            <a:solidFill>
              <a:srgbClr val="FDFAC7"/>
            </a:soli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spcBef>
                  <a:spcPct val="0"/>
                </a:spcBef>
                <a:buClrTx/>
                <a:buSzTx/>
                <a:buFontTx/>
                <a:buNone/>
              </a:pPr>
              <a:r>
                <a:rPr lang="en-US" altLang="zh-TW" sz="2000">
                  <a:latin typeface="Arial" charset="0"/>
                  <a:ea typeface="新細明體" pitchFamily="18" charset="-120"/>
                </a:rPr>
                <a:t>Unique</a:t>
              </a:r>
            </a:p>
            <a:p>
              <a:pPr>
                <a:spcBef>
                  <a:spcPct val="0"/>
                </a:spcBef>
                <a:buClrTx/>
                <a:buSzTx/>
                <a:buFontTx/>
                <a:buNone/>
              </a:pPr>
              <a:r>
                <a:rPr lang="en-US" altLang="zh-TW" sz="2000">
                  <a:latin typeface="Arial" charset="0"/>
                  <a:ea typeface="新細明體" pitchFamily="18" charset="-120"/>
                </a:rPr>
                <a:t>Identifier</a:t>
              </a:r>
            </a:p>
          </p:txBody>
        </p:sp>
      </p:grpSp>
    </p:spTree>
    <p:extLst>
      <p:ext uri="{BB962C8B-B14F-4D97-AF65-F5344CB8AC3E}">
        <p14:creationId xmlns="" xmlns:p14="http://schemas.microsoft.com/office/powerpoint/2010/main" val="20669409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137714"/>
                                        </p:tgtEl>
                                        <p:attrNameLst>
                                          <p:attrName>style.visibility</p:attrName>
                                        </p:attrNameLst>
                                      </p:cBhvr>
                                      <p:to>
                                        <p:strVal val="visible"/>
                                      </p:to>
                                    </p:set>
                                    <p:animEffect transition="in" filter="blinds(horizontal)">
                                      <p:cBhvr>
                                        <p:cTn id="7" dur="1000"/>
                                        <p:tgtEl>
                                          <p:spTgt spid="137714"/>
                                        </p:tgtEl>
                                      </p:cBhvr>
                                    </p:animEffect>
                                  </p:childTnLst>
                                </p:cTn>
                              </p:par>
                            </p:childTnLst>
                          </p:cTn>
                        </p:par>
                        <p:par>
                          <p:cTn id="8" fill="hold" nodeType="afterGroup">
                            <p:stCondLst>
                              <p:cond delay="1000"/>
                            </p:stCondLst>
                            <p:childTnLst>
                              <p:par>
                                <p:cTn id="9" presetID="3" presetClass="entr" presetSubtype="10" fill="hold" nodeType="afterEffect">
                                  <p:stCondLst>
                                    <p:cond delay="0"/>
                                  </p:stCondLst>
                                  <p:childTnLst>
                                    <p:set>
                                      <p:cBhvr>
                                        <p:cTn id="10" dur="1" fill="hold">
                                          <p:stCondLst>
                                            <p:cond delay="0"/>
                                          </p:stCondLst>
                                        </p:cTn>
                                        <p:tgtEl>
                                          <p:spTgt spid="137715"/>
                                        </p:tgtEl>
                                        <p:attrNameLst>
                                          <p:attrName>style.visibility</p:attrName>
                                        </p:attrNameLst>
                                      </p:cBhvr>
                                      <p:to>
                                        <p:strVal val="visible"/>
                                      </p:to>
                                    </p:set>
                                    <p:animEffect transition="in" filter="blinds(horizontal)">
                                      <p:cBhvr>
                                        <p:cTn id="11" dur="1000"/>
                                        <p:tgtEl>
                                          <p:spTgt spid="137715"/>
                                        </p:tgtEl>
                                      </p:cBhvr>
                                    </p:animEffect>
                                  </p:childTnLst>
                                </p:cTn>
                              </p:par>
                            </p:childTnLst>
                          </p:cTn>
                        </p:par>
                        <p:par>
                          <p:cTn id="12" fill="hold" nodeType="afterGroup">
                            <p:stCondLst>
                              <p:cond delay="2000"/>
                            </p:stCondLst>
                            <p:childTnLst>
                              <p:par>
                                <p:cTn id="13" presetID="3" presetClass="entr" presetSubtype="10" fill="hold" nodeType="afterEffect">
                                  <p:stCondLst>
                                    <p:cond delay="0"/>
                                  </p:stCondLst>
                                  <p:childTnLst>
                                    <p:set>
                                      <p:cBhvr>
                                        <p:cTn id="14" dur="1" fill="hold">
                                          <p:stCondLst>
                                            <p:cond delay="0"/>
                                          </p:stCondLst>
                                        </p:cTn>
                                        <p:tgtEl>
                                          <p:spTgt spid="137716"/>
                                        </p:tgtEl>
                                        <p:attrNameLst>
                                          <p:attrName>style.visibility</p:attrName>
                                        </p:attrNameLst>
                                      </p:cBhvr>
                                      <p:to>
                                        <p:strVal val="visible"/>
                                      </p:to>
                                    </p:set>
                                    <p:animEffect transition="in" filter="blinds(horizontal)">
                                      <p:cBhvr>
                                        <p:cTn id="15" dur="1000"/>
                                        <p:tgtEl>
                                          <p:spTgt spid="137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Grp="1" noChangeArrowheads="1"/>
          </p:cNvSpPr>
          <p:nvPr>
            <p:ph type="title"/>
          </p:nvPr>
        </p:nvSpPr>
        <p:spPr>
          <a:xfrm>
            <a:off x="495300" y="111125"/>
            <a:ext cx="8153400" cy="990600"/>
          </a:xfrm>
          <a:extLst>
            <a:ext uri="{909E8E84-426E-40DD-AFC4-6F175D3DCCD1}">
              <a14:hiddenFill xmlns="" xmlns:a14="http://schemas.microsoft.com/office/drawing/2010/main">
                <a:gradFill rotWithShape="1">
                  <a:gsLst>
                    <a:gs pos="0">
                      <a:srgbClr val="4E0E07"/>
                    </a:gs>
                    <a:gs pos="100000">
                      <a:srgbClr val="A81E10"/>
                    </a:gs>
                  </a:gsLst>
                  <a:lin ang="5400000" scaled="1"/>
                </a:gradFill>
              </a14:hiddenFill>
            </a:ext>
          </a:extLst>
        </p:spPr>
        <p:txBody>
          <a:bodyPr tIns="0" bIns="0">
            <a:normAutofit/>
          </a:bodyPr>
          <a:lstStyle/>
          <a:p>
            <a:pPr>
              <a:lnSpc>
                <a:spcPct val="85000"/>
              </a:lnSpc>
            </a:pPr>
            <a:r>
              <a:rPr lang="en-US" altLang="zh-TW" sz="4000" b="1" dirty="0">
                <a:solidFill>
                  <a:srgbClr val="775F55"/>
                </a:solidFill>
                <a:latin typeface="標楷體" panose="03000509000000000000" pitchFamily="65" charset="-120"/>
                <a:ea typeface="標楷體" panose="03000509000000000000" pitchFamily="65" charset="-120"/>
                <a:cs typeface="Times New Roman" pitchFamily="18" charset="0"/>
              </a:rPr>
              <a:t>4</a:t>
            </a:r>
            <a:r>
              <a:rPr lang="en-US" altLang="zh-TW" sz="4000" b="1" dirty="0" smtClean="0">
                <a:solidFill>
                  <a:srgbClr val="775F55"/>
                </a:solidFill>
                <a:latin typeface="標楷體" panose="03000509000000000000" pitchFamily="65" charset="-120"/>
                <a:ea typeface="標楷體" panose="03000509000000000000" pitchFamily="65" charset="-120"/>
                <a:cs typeface="Times New Roman" pitchFamily="18" charset="0"/>
              </a:rPr>
              <a:t>.11 </a:t>
            </a:r>
            <a:r>
              <a:rPr lang="zh-TW" altLang="en-US" sz="4000" b="1" dirty="0" smtClean="0">
                <a:solidFill>
                  <a:srgbClr val="775F55"/>
                </a:solidFill>
                <a:latin typeface="標楷體" panose="03000509000000000000" pitchFamily="65" charset="-120"/>
                <a:ea typeface="標楷體" panose="03000509000000000000" pitchFamily="65" charset="-120"/>
                <a:cs typeface="Times New Roman" pitchFamily="18" charset="0"/>
              </a:rPr>
              <a:t>顧客資料庫的建構</a:t>
            </a:r>
            <a:r>
              <a:rPr lang="en-US" altLang="zh-TW" sz="4000" b="1" dirty="0" smtClean="0">
                <a:solidFill>
                  <a:srgbClr val="775F55"/>
                </a:solidFill>
                <a:latin typeface="標楷體" panose="03000509000000000000" pitchFamily="65" charset="-120"/>
                <a:ea typeface="標楷體" panose="03000509000000000000" pitchFamily="65" charset="-120"/>
                <a:cs typeface="Times New Roman" pitchFamily="18" charset="0"/>
              </a:rPr>
              <a:t>—B2B</a:t>
            </a:r>
            <a:endParaRPr lang="en-US" altLang="zh-TW" sz="4000" b="1" dirty="0" smtClean="0">
              <a:latin typeface="標楷體" panose="03000509000000000000" pitchFamily="65" charset="-120"/>
              <a:ea typeface="標楷體" panose="03000509000000000000" pitchFamily="65" charset="-120"/>
              <a:cs typeface="Times New Roman" pitchFamily="18" charset="0"/>
            </a:endParaRPr>
          </a:p>
        </p:txBody>
      </p:sp>
      <p:sp>
        <p:nvSpPr>
          <p:cNvPr id="245" name="投影片編號版面配置區 4"/>
          <p:cNvSpPr>
            <a:spLocks noGrp="1"/>
          </p:cNvSpPr>
          <p:nvPr>
            <p:ph type="sldNum" sz="quarter" idx="12"/>
          </p:nvPr>
        </p:nvSpPr>
        <p:spPr/>
        <p:txBody>
          <a:bodyPr>
            <a:normAutofit/>
          </a:bodyPr>
          <a:lstStyle/>
          <a:p>
            <a:pPr>
              <a:defRPr/>
            </a:pPr>
            <a:fld id="{E652CCCB-8FAF-4425-AB2F-8B6EA2A082FE}" type="slidenum">
              <a:rPr lang="zh-TW" altLang="en-US"/>
              <a:pPr>
                <a:defRPr/>
              </a:pPr>
              <a:t>64</a:t>
            </a:fld>
            <a:endParaRPr lang="en-US" altLang="zh-TW"/>
          </a:p>
        </p:txBody>
      </p:sp>
      <p:sp>
        <p:nvSpPr>
          <p:cNvPr id="90116" name="Line 4"/>
          <p:cNvSpPr>
            <a:spLocks noChangeShapeType="1"/>
          </p:cNvSpPr>
          <p:nvPr/>
        </p:nvSpPr>
        <p:spPr bwMode="auto">
          <a:xfrm>
            <a:off x="0" y="914400"/>
            <a:ext cx="9144000" cy="0"/>
          </a:xfrm>
          <a:prstGeom prst="line">
            <a:avLst/>
          </a:prstGeom>
          <a:noFill/>
          <a:ln w="38100">
            <a:solidFill>
              <a:srgbClr val="A81E1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nvGrpSpPr>
          <p:cNvPr id="139515" name="Group 251"/>
          <p:cNvGrpSpPr>
            <a:grpSpLocks/>
          </p:cNvGrpSpPr>
          <p:nvPr/>
        </p:nvGrpSpPr>
        <p:grpSpPr bwMode="auto">
          <a:xfrm>
            <a:off x="1225229" y="1305766"/>
            <a:ext cx="2338659" cy="4713662"/>
            <a:chOff x="576" y="576"/>
            <a:chExt cx="1440" cy="3312"/>
          </a:xfrm>
        </p:grpSpPr>
        <p:grpSp>
          <p:nvGrpSpPr>
            <p:cNvPr id="90278" name="Group 248"/>
            <p:cNvGrpSpPr>
              <a:grpSpLocks/>
            </p:cNvGrpSpPr>
            <p:nvPr/>
          </p:nvGrpSpPr>
          <p:grpSpPr bwMode="auto">
            <a:xfrm>
              <a:off x="576" y="576"/>
              <a:ext cx="1440" cy="3312"/>
              <a:chOff x="576" y="576"/>
              <a:chExt cx="1440" cy="3312"/>
            </a:xfrm>
          </p:grpSpPr>
          <p:sp>
            <p:nvSpPr>
              <p:cNvPr id="90284" name="Rectangle 9"/>
              <p:cNvSpPr>
                <a:spLocks noChangeArrowheads="1"/>
              </p:cNvSpPr>
              <p:nvPr/>
            </p:nvSpPr>
            <p:spPr bwMode="auto">
              <a:xfrm>
                <a:off x="576" y="576"/>
                <a:ext cx="1440" cy="3312"/>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85" name="Oval 10"/>
              <p:cNvSpPr>
                <a:spLocks noChangeArrowheads="1"/>
              </p:cNvSpPr>
              <p:nvPr/>
            </p:nvSpPr>
            <p:spPr bwMode="auto">
              <a:xfrm>
                <a:off x="1957" y="59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86" name="Oval 11"/>
              <p:cNvSpPr>
                <a:spLocks noChangeArrowheads="1"/>
              </p:cNvSpPr>
              <p:nvPr/>
            </p:nvSpPr>
            <p:spPr bwMode="auto">
              <a:xfrm>
                <a:off x="1957" y="69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87" name="Oval 12"/>
              <p:cNvSpPr>
                <a:spLocks noChangeArrowheads="1"/>
              </p:cNvSpPr>
              <p:nvPr/>
            </p:nvSpPr>
            <p:spPr bwMode="auto">
              <a:xfrm flipH="1">
                <a:off x="1957" y="78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88" name="Oval 13"/>
              <p:cNvSpPr>
                <a:spLocks noChangeArrowheads="1"/>
              </p:cNvSpPr>
              <p:nvPr/>
            </p:nvSpPr>
            <p:spPr bwMode="auto">
              <a:xfrm flipH="1">
                <a:off x="1957" y="87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89" name="Oval 14"/>
              <p:cNvSpPr>
                <a:spLocks noChangeArrowheads="1"/>
              </p:cNvSpPr>
              <p:nvPr/>
            </p:nvSpPr>
            <p:spPr bwMode="auto">
              <a:xfrm flipH="1">
                <a:off x="1957" y="96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90" name="Oval 15"/>
              <p:cNvSpPr>
                <a:spLocks noChangeArrowheads="1"/>
              </p:cNvSpPr>
              <p:nvPr/>
            </p:nvSpPr>
            <p:spPr bwMode="auto">
              <a:xfrm flipH="1">
                <a:off x="1957" y="105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91" name="Oval 16"/>
              <p:cNvSpPr>
                <a:spLocks noChangeArrowheads="1"/>
              </p:cNvSpPr>
              <p:nvPr/>
            </p:nvSpPr>
            <p:spPr bwMode="auto">
              <a:xfrm flipH="1">
                <a:off x="1957" y="115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92" name="Oval 17"/>
              <p:cNvSpPr>
                <a:spLocks noChangeArrowheads="1"/>
              </p:cNvSpPr>
              <p:nvPr/>
            </p:nvSpPr>
            <p:spPr bwMode="auto">
              <a:xfrm flipH="1">
                <a:off x="1957" y="124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93" name="Oval 18"/>
              <p:cNvSpPr>
                <a:spLocks noChangeArrowheads="1"/>
              </p:cNvSpPr>
              <p:nvPr/>
            </p:nvSpPr>
            <p:spPr bwMode="auto">
              <a:xfrm flipH="1">
                <a:off x="1957" y="133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94" name="Oval 19"/>
              <p:cNvSpPr>
                <a:spLocks noChangeArrowheads="1"/>
              </p:cNvSpPr>
              <p:nvPr/>
            </p:nvSpPr>
            <p:spPr bwMode="auto">
              <a:xfrm flipH="1">
                <a:off x="1957" y="142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95" name="Oval 20"/>
              <p:cNvSpPr>
                <a:spLocks noChangeArrowheads="1"/>
              </p:cNvSpPr>
              <p:nvPr/>
            </p:nvSpPr>
            <p:spPr bwMode="auto">
              <a:xfrm flipH="1">
                <a:off x="1957" y="151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96" name="Oval 21"/>
              <p:cNvSpPr>
                <a:spLocks noChangeArrowheads="1"/>
              </p:cNvSpPr>
              <p:nvPr/>
            </p:nvSpPr>
            <p:spPr bwMode="auto">
              <a:xfrm flipH="1">
                <a:off x="1957" y="161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97" name="Oval 22"/>
              <p:cNvSpPr>
                <a:spLocks noChangeArrowheads="1"/>
              </p:cNvSpPr>
              <p:nvPr/>
            </p:nvSpPr>
            <p:spPr bwMode="auto">
              <a:xfrm flipH="1">
                <a:off x="1957" y="170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98" name="Oval 23"/>
              <p:cNvSpPr>
                <a:spLocks noChangeArrowheads="1"/>
              </p:cNvSpPr>
              <p:nvPr/>
            </p:nvSpPr>
            <p:spPr bwMode="auto">
              <a:xfrm flipH="1">
                <a:off x="1957" y="179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99" name="Oval 24"/>
              <p:cNvSpPr>
                <a:spLocks noChangeArrowheads="1"/>
              </p:cNvSpPr>
              <p:nvPr/>
            </p:nvSpPr>
            <p:spPr bwMode="auto">
              <a:xfrm flipH="1">
                <a:off x="1957" y="188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00" name="Oval 25"/>
              <p:cNvSpPr>
                <a:spLocks noChangeArrowheads="1"/>
              </p:cNvSpPr>
              <p:nvPr/>
            </p:nvSpPr>
            <p:spPr bwMode="auto">
              <a:xfrm flipH="1">
                <a:off x="1957" y="197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01" name="Oval 26"/>
              <p:cNvSpPr>
                <a:spLocks noChangeArrowheads="1"/>
              </p:cNvSpPr>
              <p:nvPr/>
            </p:nvSpPr>
            <p:spPr bwMode="auto">
              <a:xfrm flipH="1">
                <a:off x="1957" y="207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02" name="Oval 27"/>
              <p:cNvSpPr>
                <a:spLocks noChangeArrowheads="1"/>
              </p:cNvSpPr>
              <p:nvPr/>
            </p:nvSpPr>
            <p:spPr bwMode="auto">
              <a:xfrm flipH="1">
                <a:off x="1957" y="216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03" name="Oval 28"/>
              <p:cNvSpPr>
                <a:spLocks noChangeArrowheads="1"/>
              </p:cNvSpPr>
              <p:nvPr/>
            </p:nvSpPr>
            <p:spPr bwMode="auto">
              <a:xfrm flipH="1">
                <a:off x="1957" y="225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04" name="Oval 29"/>
              <p:cNvSpPr>
                <a:spLocks noChangeArrowheads="1"/>
              </p:cNvSpPr>
              <p:nvPr/>
            </p:nvSpPr>
            <p:spPr bwMode="auto">
              <a:xfrm flipH="1">
                <a:off x="1957" y="234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05" name="Oval 30"/>
              <p:cNvSpPr>
                <a:spLocks noChangeArrowheads="1"/>
              </p:cNvSpPr>
              <p:nvPr/>
            </p:nvSpPr>
            <p:spPr bwMode="auto">
              <a:xfrm flipH="1">
                <a:off x="1957" y="244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06" name="Oval 31"/>
              <p:cNvSpPr>
                <a:spLocks noChangeArrowheads="1"/>
              </p:cNvSpPr>
              <p:nvPr/>
            </p:nvSpPr>
            <p:spPr bwMode="auto">
              <a:xfrm flipH="1">
                <a:off x="1957" y="253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07" name="Oval 32"/>
              <p:cNvSpPr>
                <a:spLocks noChangeArrowheads="1"/>
              </p:cNvSpPr>
              <p:nvPr/>
            </p:nvSpPr>
            <p:spPr bwMode="auto">
              <a:xfrm flipH="1">
                <a:off x="1957" y="262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08" name="Oval 33"/>
              <p:cNvSpPr>
                <a:spLocks noChangeArrowheads="1"/>
              </p:cNvSpPr>
              <p:nvPr/>
            </p:nvSpPr>
            <p:spPr bwMode="auto">
              <a:xfrm flipH="1">
                <a:off x="1957" y="271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09" name="Oval 34"/>
              <p:cNvSpPr>
                <a:spLocks noChangeArrowheads="1"/>
              </p:cNvSpPr>
              <p:nvPr/>
            </p:nvSpPr>
            <p:spPr bwMode="auto">
              <a:xfrm flipH="1">
                <a:off x="1957" y="280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10" name="Oval 35"/>
              <p:cNvSpPr>
                <a:spLocks noChangeArrowheads="1"/>
              </p:cNvSpPr>
              <p:nvPr/>
            </p:nvSpPr>
            <p:spPr bwMode="auto">
              <a:xfrm flipH="1">
                <a:off x="1957" y="290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11" name="Oval 36"/>
              <p:cNvSpPr>
                <a:spLocks noChangeArrowheads="1"/>
              </p:cNvSpPr>
              <p:nvPr/>
            </p:nvSpPr>
            <p:spPr bwMode="auto">
              <a:xfrm flipH="1">
                <a:off x="1957" y="299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12" name="Oval 37"/>
              <p:cNvSpPr>
                <a:spLocks noChangeArrowheads="1"/>
              </p:cNvSpPr>
              <p:nvPr/>
            </p:nvSpPr>
            <p:spPr bwMode="auto">
              <a:xfrm flipH="1">
                <a:off x="1957" y="308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13" name="Oval 38"/>
              <p:cNvSpPr>
                <a:spLocks noChangeArrowheads="1"/>
              </p:cNvSpPr>
              <p:nvPr/>
            </p:nvSpPr>
            <p:spPr bwMode="auto">
              <a:xfrm flipH="1">
                <a:off x="1957" y="317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14" name="Oval 39"/>
              <p:cNvSpPr>
                <a:spLocks noChangeArrowheads="1"/>
              </p:cNvSpPr>
              <p:nvPr/>
            </p:nvSpPr>
            <p:spPr bwMode="auto">
              <a:xfrm flipH="1">
                <a:off x="1957" y="326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15" name="Oval 40"/>
              <p:cNvSpPr>
                <a:spLocks noChangeArrowheads="1"/>
              </p:cNvSpPr>
              <p:nvPr/>
            </p:nvSpPr>
            <p:spPr bwMode="auto">
              <a:xfrm flipH="1">
                <a:off x="1957" y="336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16" name="Oval 41"/>
              <p:cNvSpPr>
                <a:spLocks noChangeArrowheads="1"/>
              </p:cNvSpPr>
              <p:nvPr/>
            </p:nvSpPr>
            <p:spPr bwMode="auto">
              <a:xfrm flipH="1">
                <a:off x="1957" y="345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17" name="Oval 42"/>
              <p:cNvSpPr>
                <a:spLocks noChangeArrowheads="1"/>
              </p:cNvSpPr>
              <p:nvPr/>
            </p:nvSpPr>
            <p:spPr bwMode="auto">
              <a:xfrm flipH="1">
                <a:off x="1957" y="354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18" name="Oval 43"/>
              <p:cNvSpPr>
                <a:spLocks noChangeArrowheads="1"/>
              </p:cNvSpPr>
              <p:nvPr/>
            </p:nvSpPr>
            <p:spPr bwMode="auto">
              <a:xfrm flipH="1">
                <a:off x="1957" y="363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19" name="Oval 44"/>
              <p:cNvSpPr>
                <a:spLocks noChangeArrowheads="1"/>
              </p:cNvSpPr>
              <p:nvPr/>
            </p:nvSpPr>
            <p:spPr bwMode="auto">
              <a:xfrm flipH="1">
                <a:off x="1957" y="372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20" name="Oval 45"/>
              <p:cNvSpPr>
                <a:spLocks noChangeArrowheads="1"/>
              </p:cNvSpPr>
              <p:nvPr/>
            </p:nvSpPr>
            <p:spPr bwMode="auto">
              <a:xfrm flipH="1">
                <a:off x="1957" y="382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21" name="Oval 46"/>
              <p:cNvSpPr>
                <a:spLocks noChangeArrowheads="1"/>
              </p:cNvSpPr>
              <p:nvPr/>
            </p:nvSpPr>
            <p:spPr bwMode="auto">
              <a:xfrm>
                <a:off x="605" y="59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22" name="Oval 47"/>
              <p:cNvSpPr>
                <a:spLocks noChangeArrowheads="1"/>
              </p:cNvSpPr>
              <p:nvPr/>
            </p:nvSpPr>
            <p:spPr bwMode="auto">
              <a:xfrm>
                <a:off x="605" y="69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23" name="Oval 48"/>
              <p:cNvSpPr>
                <a:spLocks noChangeArrowheads="1"/>
              </p:cNvSpPr>
              <p:nvPr/>
            </p:nvSpPr>
            <p:spPr bwMode="auto">
              <a:xfrm flipH="1">
                <a:off x="605" y="78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24" name="Oval 49"/>
              <p:cNvSpPr>
                <a:spLocks noChangeArrowheads="1"/>
              </p:cNvSpPr>
              <p:nvPr/>
            </p:nvSpPr>
            <p:spPr bwMode="auto">
              <a:xfrm flipH="1">
                <a:off x="605" y="87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25" name="Oval 50"/>
              <p:cNvSpPr>
                <a:spLocks noChangeArrowheads="1"/>
              </p:cNvSpPr>
              <p:nvPr/>
            </p:nvSpPr>
            <p:spPr bwMode="auto">
              <a:xfrm flipH="1">
                <a:off x="605" y="96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26" name="Oval 51"/>
              <p:cNvSpPr>
                <a:spLocks noChangeArrowheads="1"/>
              </p:cNvSpPr>
              <p:nvPr/>
            </p:nvSpPr>
            <p:spPr bwMode="auto">
              <a:xfrm flipH="1">
                <a:off x="605" y="105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27" name="Oval 52"/>
              <p:cNvSpPr>
                <a:spLocks noChangeArrowheads="1"/>
              </p:cNvSpPr>
              <p:nvPr/>
            </p:nvSpPr>
            <p:spPr bwMode="auto">
              <a:xfrm flipH="1">
                <a:off x="605" y="115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28" name="Oval 53"/>
              <p:cNvSpPr>
                <a:spLocks noChangeArrowheads="1"/>
              </p:cNvSpPr>
              <p:nvPr/>
            </p:nvSpPr>
            <p:spPr bwMode="auto">
              <a:xfrm flipH="1">
                <a:off x="605" y="124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29" name="Oval 54"/>
              <p:cNvSpPr>
                <a:spLocks noChangeArrowheads="1"/>
              </p:cNvSpPr>
              <p:nvPr/>
            </p:nvSpPr>
            <p:spPr bwMode="auto">
              <a:xfrm flipH="1">
                <a:off x="605" y="133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30" name="Oval 55"/>
              <p:cNvSpPr>
                <a:spLocks noChangeArrowheads="1"/>
              </p:cNvSpPr>
              <p:nvPr/>
            </p:nvSpPr>
            <p:spPr bwMode="auto">
              <a:xfrm flipH="1">
                <a:off x="605" y="142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31" name="Oval 56"/>
              <p:cNvSpPr>
                <a:spLocks noChangeArrowheads="1"/>
              </p:cNvSpPr>
              <p:nvPr/>
            </p:nvSpPr>
            <p:spPr bwMode="auto">
              <a:xfrm flipH="1">
                <a:off x="605" y="151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32" name="Oval 57"/>
              <p:cNvSpPr>
                <a:spLocks noChangeArrowheads="1"/>
              </p:cNvSpPr>
              <p:nvPr/>
            </p:nvSpPr>
            <p:spPr bwMode="auto">
              <a:xfrm flipH="1">
                <a:off x="605" y="161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33" name="Oval 58"/>
              <p:cNvSpPr>
                <a:spLocks noChangeArrowheads="1"/>
              </p:cNvSpPr>
              <p:nvPr/>
            </p:nvSpPr>
            <p:spPr bwMode="auto">
              <a:xfrm flipH="1">
                <a:off x="605" y="170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34" name="Oval 59"/>
              <p:cNvSpPr>
                <a:spLocks noChangeArrowheads="1"/>
              </p:cNvSpPr>
              <p:nvPr/>
            </p:nvSpPr>
            <p:spPr bwMode="auto">
              <a:xfrm flipH="1">
                <a:off x="605" y="179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35" name="Oval 60"/>
              <p:cNvSpPr>
                <a:spLocks noChangeArrowheads="1"/>
              </p:cNvSpPr>
              <p:nvPr/>
            </p:nvSpPr>
            <p:spPr bwMode="auto">
              <a:xfrm flipH="1">
                <a:off x="605" y="188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36" name="Oval 61"/>
              <p:cNvSpPr>
                <a:spLocks noChangeArrowheads="1"/>
              </p:cNvSpPr>
              <p:nvPr/>
            </p:nvSpPr>
            <p:spPr bwMode="auto">
              <a:xfrm flipH="1">
                <a:off x="605" y="197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37" name="Oval 62"/>
              <p:cNvSpPr>
                <a:spLocks noChangeArrowheads="1"/>
              </p:cNvSpPr>
              <p:nvPr/>
            </p:nvSpPr>
            <p:spPr bwMode="auto">
              <a:xfrm flipH="1">
                <a:off x="605" y="207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38" name="Oval 63"/>
              <p:cNvSpPr>
                <a:spLocks noChangeArrowheads="1"/>
              </p:cNvSpPr>
              <p:nvPr/>
            </p:nvSpPr>
            <p:spPr bwMode="auto">
              <a:xfrm flipH="1">
                <a:off x="605" y="216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39" name="Oval 64"/>
              <p:cNvSpPr>
                <a:spLocks noChangeArrowheads="1"/>
              </p:cNvSpPr>
              <p:nvPr/>
            </p:nvSpPr>
            <p:spPr bwMode="auto">
              <a:xfrm flipH="1">
                <a:off x="605" y="225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40" name="Oval 65"/>
              <p:cNvSpPr>
                <a:spLocks noChangeArrowheads="1"/>
              </p:cNvSpPr>
              <p:nvPr/>
            </p:nvSpPr>
            <p:spPr bwMode="auto">
              <a:xfrm flipH="1">
                <a:off x="605" y="234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41" name="Oval 66"/>
              <p:cNvSpPr>
                <a:spLocks noChangeArrowheads="1"/>
              </p:cNvSpPr>
              <p:nvPr/>
            </p:nvSpPr>
            <p:spPr bwMode="auto">
              <a:xfrm flipH="1">
                <a:off x="605" y="244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42" name="Oval 67"/>
              <p:cNvSpPr>
                <a:spLocks noChangeArrowheads="1"/>
              </p:cNvSpPr>
              <p:nvPr/>
            </p:nvSpPr>
            <p:spPr bwMode="auto">
              <a:xfrm flipH="1">
                <a:off x="605" y="253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43" name="Oval 68"/>
              <p:cNvSpPr>
                <a:spLocks noChangeArrowheads="1"/>
              </p:cNvSpPr>
              <p:nvPr/>
            </p:nvSpPr>
            <p:spPr bwMode="auto">
              <a:xfrm flipH="1">
                <a:off x="605" y="262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44" name="Oval 69"/>
              <p:cNvSpPr>
                <a:spLocks noChangeArrowheads="1"/>
              </p:cNvSpPr>
              <p:nvPr/>
            </p:nvSpPr>
            <p:spPr bwMode="auto">
              <a:xfrm flipH="1">
                <a:off x="605" y="271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45" name="Oval 70"/>
              <p:cNvSpPr>
                <a:spLocks noChangeArrowheads="1"/>
              </p:cNvSpPr>
              <p:nvPr/>
            </p:nvSpPr>
            <p:spPr bwMode="auto">
              <a:xfrm flipH="1">
                <a:off x="605" y="280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46" name="Oval 71"/>
              <p:cNvSpPr>
                <a:spLocks noChangeArrowheads="1"/>
              </p:cNvSpPr>
              <p:nvPr/>
            </p:nvSpPr>
            <p:spPr bwMode="auto">
              <a:xfrm flipH="1">
                <a:off x="605" y="290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47" name="Oval 72"/>
              <p:cNvSpPr>
                <a:spLocks noChangeArrowheads="1"/>
              </p:cNvSpPr>
              <p:nvPr/>
            </p:nvSpPr>
            <p:spPr bwMode="auto">
              <a:xfrm flipH="1">
                <a:off x="605" y="299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48" name="Oval 73"/>
              <p:cNvSpPr>
                <a:spLocks noChangeArrowheads="1"/>
              </p:cNvSpPr>
              <p:nvPr/>
            </p:nvSpPr>
            <p:spPr bwMode="auto">
              <a:xfrm flipH="1">
                <a:off x="605" y="308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49" name="Oval 74"/>
              <p:cNvSpPr>
                <a:spLocks noChangeArrowheads="1"/>
              </p:cNvSpPr>
              <p:nvPr/>
            </p:nvSpPr>
            <p:spPr bwMode="auto">
              <a:xfrm flipH="1">
                <a:off x="605" y="317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50" name="Oval 75"/>
              <p:cNvSpPr>
                <a:spLocks noChangeArrowheads="1"/>
              </p:cNvSpPr>
              <p:nvPr/>
            </p:nvSpPr>
            <p:spPr bwMode="auto">
              <a:xfrm flipH="1">
                <a:off x="605" y="326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51" name="Oval 76"/>
              <p:cNvSpPr>
                <a:spLocks noChangeArrowheads="1"/>
              </p:cNvSpPr>
              <p:nvPr/>
            </p:nvSpPr>
            <p:spPr bwMode="auto">
              <a:xfrm flipH="1">
                <a:off x="605" y="336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52" name="Oval 77"/>
              <p:cNvSpPr>
                <a:spLocks noChangeArrowheads="1"/>
              </p:cNvSpPr>
              <p:nvPr/>
            </p:nvSpPr>
            <p:spPr bwMode="auto">
              <a:xfrm flipH="1">
                <a:off x="605" y="345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53" name="Oval 78"/>
              <p:cNvSpPr>
                <a:spLocks noChangeArrowheads="1"/>
              </p:cNvSpPr>
              <p:nvPr/>
            </p:nvSpPr>
            <p:spPr bwMode="auto">
              <a:xfrm flipH="1">
                <a:off x="605" y="354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54" name="Oval 79"/>
              <p:cNvSpPr>
                <a:spLocks noChangeArrowheads="1"/>
              </p:cNvSpPr>
              <p:nvPr/>
            </p:nvSpPr>
            <p:spPr bwMode="auto">
              <a:xfrm flipH="1">
                <a:off x="605" y="363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55" name="Oval 80"/>
              <p:cNvSpPr>
                <a:spLocks noChangeArrowheads="1"/>
              </p:cNvSpPr>
              <p:nvPr/>
            </p:nvSpPr>
            <p:spPr bwMode="auto">
              <a:xfrm flipH="1">
                <a:off x="605" y="372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356" name="Oval 81"/>
              <p:cNvSpPr>
                <a:spLocks noChangeArrowheads="1"/>
              </p:cNvSpPr>
              <p:nvPr/>
            </p:nvSpPr>
            <p:spPr bwMode="auto">
              <a:xfrm flipH="1">
                <a:off x="605" y="382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grpSp>
        <p:sp>
          <p:nvSpPr>
            <p:cNvPr id="90279" name="AutoShape 82"/>
            <p:cNvSpPr>
              <a:spLocks noChangeArrowheads="1"/>
            </p:cNvSpPr>
            <p:nvPr/>
          </p:nvSpPr>
          <p:spPr bwMode="auto">
            <a:xfrm>
              <a:off x="707" y="760"/>
              <a:ext cx="1178" cy="552"/>
            </a:xfrm>
            <a:prstGeom prst="roundRect">
              <a:avLst>
                <a:gd name="adj" fmla="val 16667"/>
              </a:avLst>
            </a:prstGeom>
            <a:solidFill>
              <a:srgbClr val="FDFAC7"/>
            </a:soli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spcBef>
                  <a:spcPct val="0"/>
                </a:spcBef>
                <a:buClrTx/>
                <a:buSzTx/>
                <a:buFontTx/>
                <a:buNone/>
              </a:pPr>
              <a:r>
                <a:rPr lang="en-US" altLang="zh-TW" sz="2000">
                  <a:latin typeface="Arial" charset="0"/>
                  <a:ea typeface="新細明體" pitchFamily="18" charset="-120"/>
                </a:rPr>
                <a:t>Contact Info</a:t>
              </a:r>
            </a:p>
          </p:txBody>
        </p:sp>
        <p:sp>
          <p:nvSpPr>
            <p:cNvPr id="90280" name="AutoShape 83"/>
            <p:cNvSpPr>
              <a:spLocks noChangeArrowheads="1"/>
            </p:cNvSpPr>
            <p:nvPr/>
          </p:nvSpPr>
          <p:spPr bwMode="auto">
            <a:xfrm>
              <a:off x="707" y="1358"/>
              <a:ext cx="1178" cy="552"/>
            </a:xfrm>
            <a:prstGeom prst="roundRect">
              <a:avLst>
                <a:gd name="adj" fmla="val 16667"/>
              </a:avLst>
            </a:prstGeom>
            <a:solidFill>
              <a:srgbClr val="FDFAC7"/>
            </a:soli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spcBef>
                  <a:spcPct val="0"/>
                </a:spcBef>
                <a:buClrTx/>
                <a:buSzTx/>
                <a:buFontTx/>
                <a:buNone/>
              </a:pPr>
              <a:r>
                <a:rPr lang="en-US" altLang="zh-TW" sz="2000">
                  <a:latin typeface="Arial" charset="0"/>
                  <a:ea typeface="新細明體" pitchFamily="18" charset="-120"/>
                </a:rPr>
                <a:t>Contact </a:t>
              </a:r>
              <a:br>
                <a:rPr lang="en-US" altLang="zh-TW" sz="2000">
                  <a:latin typeface="Arial" charset="0"/>
                  <a:ea typeface="新細明體" pitchFamily="18" charset="-120"/>
                </a:rPr>
              </a:br>
              <a:r>
                <a:rPr lang="en-US" altLang="zh-TW" sz="2000">
                  <a:latin typeface="Arial" charset="0"/>
                  <a:ea typeface="新細明體" pitchFamily="18" charset="-120"/>
                </a:rPr>
                <a:t>Title</a:t>
              </a:r>
            </a:p>
          </p:txBody>
        </p:sp>
        <p:sp>
          <p:nvSpPr>
            <p:cNvPr id="90281" name="AutoShape 84"/>
            <p:cNvSpPr>
              <a:spLocks noChangeArrowheads="1"/>
            </p:cNvSpPr>
            <p:nvPr/>
          </p:nvSpPr>
          <p:spPr bwMode="auto">
            <a:xfrm>
              <a:off x="707" y="1956"/>
              <a:ext cx="1178" cy="553"/>
            </a:xfrm>
            <a:prstGeom prst="roundRect">
              <a:avLst>
                <a:gd name="adj" fmla="val 16667"/>
              </a:avLst>
            </a:prstGeom>
            <a:solidFill>
              <a:srgbClr val="FDFAC7"/>
            </a:soli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spcBef>
                  <a:spcPct val="0"/>
                </a:spcBef>
                <a:buClrTx/>
                <a:buSzTx/>
                <a:buFontTx/>
                <a:buNone/>
              </a:pPr>
              <a:r>
                <a:rPr lang="en-US" altLang="zh-TW" sz="2000">
                  <a:latin typeface="Arial" charset="0"/>
                  <a:ea typeface="新細明體" pitchFamily="18" charset="-120"/>
                </a:rPr>
                <a:t>Telephone</a:t>
              </a:r>
            </a:p>
            <a:p>
              <a:pPr>
                <a:spcBef>
                  <a:spcPct val="0"/>
                </a:spcBef>
                <a:buClrTx/>
                <a:buSzTx/>
                <a:buFontTx/>
                <a:buNone/>
              </a:pPr>
              <a:r>
                <a:rPr lang="en-US" altLang="zh-TW" sz="2000">
                  <a:latin typeface="Arial" charset="0"/>
                  <a:ea typeface="新細明體" pitchFamily="18" charset="-120"/>
                </a:rPr>
                <a:t>Number</a:t>
              </a:r>
            </a:p>
          </p:txBody>
        </p:sp>
        <p:sp>
          <p:nvSpPr>
            <p:cNvPr id="90282" name="AutoShape 85"/>
            <p:cNvSpPr>
              <a:spLocks noChangeArrowheads="1"/>
            </p:cNvSpPr>
            <p:nvPr/>
          </p:nvSpPr>
          <p:spPr bwMode="auto">
            <a:xfrm>
              <a:off x="707" y="2555"/>
              <a:ext cx="1178" cy="552"/>
            </a:xfrm>
            <a:prstGeom prst="roundRect">
              <a:avLst>
                <a:gd name="adj" fmla="val 16667"/>
              </a:avLst>
            </a:prstGeom>
            <a:solidFill>
              <a:srgbClr val="FDFAC7"/>
            </a:soli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spcBef>
                  <a:spcPct val="0"/>
                </a:spcBef>
                <a:buClrTx/>
                <a:buSzTx/>
                <a:buFontTx/>
                <a:buNone/>
              </a:pPr>
              <a:r>
                <a:rPr lang="en-US" altLang="zh-TW" sz="1800" dirty="0">
                  <a:latin typeface="Arial" charset="0"/>
                  <a:ea typeface="新細明體" pitchFamily="18" charset="-120"/>
                </a:rPr>
                <a:t>Source of</a:t>
              </a:r>
              <a:br>
                <a:rPr lang="en-US" altLang="zh-TW" sz="1800" dirty="0">
                  <a:latin typeface="Arial" charset="0"/>
                  <a:ea typeface="新細明體" pitchFamily="18" charset="-120"/>
                </a:rPr>
              </a:br>
              <a:r>
                <a:rPr lang="en-US" altLang="zh-TW" sz="1800" dirty="0">
                  <a:latin typeface="Arial" charset="0"/>
                  <a:ea typeface="新細明體" pitchFamily="18" charset="-120"/>
                </a:rPr>
                <a:t>order, inquiry,</a:t>
              </a:r>
              <a:br>
                <a:rPr lang="en-US" altLang="zh-TW" sz="1800" dirty="0">
                  <a:latin typeface="Arial" charset="0"/>
                  <a:ea typeface="新細明體" pitchFamily="18" charset="-120"/>
                </a:rPr>
              </a:br>
              <a:r>
                <a:rPr lang="en-US" altLang="zh-TW" sz="1800" dirty="0">
                  <a:latin typeface="Arial" charset="0"/>
                  <a:ea typeface="新細明體" pitchFamily="18" charset="-120"/>
                </a:rPr>
                <a:t> referral</a:t>
              </a:r>
            </a:p>
          </p:txBody>
        </p:sp>
        <p:sp>
          <p:nvSpPr>
            <p:cNvPr id="90283" name="AutoShape 86"/>
            <p:cNvSpPr>
              <a:spLocks noChangeArrowheads="1"/>
            </p:cNvSpPr>
            <p:nvPr/>
          </p:nvSpPr>
          <p:spPr bwMode="auto">
            <a:xfrm>
              <a:off x="707" y="3153"/>
              <a:ext cx="1178" cy="552"/>
            </a:xfrm>
            <a:prstGeom prst="roundRect">
              <a:avLst>
                <a:gd name="adj" fmla="val 16667"/>
              </a:avLst>
            </a:prstGeom>
            <a:solidFill>
              <a:srgbClr val="FDFAC7"/>
            </a:soli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spcBef>
                  <a:spcPct val="0"/>
                </a:spcBef>
                <a:buClrTx/>
                <a:buSzTx/>
                <a:buFontTx/>
                <a:buNone/>
              </a:pPr>
              <a:r>
                <a:rPr lang="en-US" altLang="zh-TW" sz="2000">
                  <a:latin typeface="Arial" charset="0"/>
                  <a:ea typeface="新細明體" pitchFamily="18" charset="-120"/>
                </a:rPr>
                <a:t>Credit</a:t>
              </a:r>
              <a:br>
                <a:rPr lang="en-US" altLang="zh-TW" sz="2000">
                  <a:latin typeface="Arial" charset="0"/>
                  <a:ea typeface="新細明體" pitchFamily="18" charset="-120"/>
                </a:rPr>
              </a:br>
              <a:r>
                <a:rPr lang="en-US" altLang="zh-TW" sz="2000">
                  <a:latin typeface="Arial" charset="0"/>
                  <a:ea typeface="新細明體" pitchFamily="18" charset="-120"/>
                </a:rPr>
                <a:t>History</a:t>
              </a:r>
            </a:p>
          </p:txBody>
        </p:sp>
      </p:grpSp>
      <p:grpSp>
        <p:nvGrpSpPr>
          <p:cNvPr id="139516" name="Group 252"/>
          <p:cNvGrpSpPr>
            <a:grpSpLocks/>
          </p:cNvGrpSpPr>
          <p:nvPr/>
        </p:nvGrpSpPr>
        <p:grpSpPr bwMode="auto">
          <a:xfrm>
            <a:off x="3722988" y="1305767"/>
            <a:ext cx="2145156" cy="4713662"/>
            <a:chOff x="2160" y="576"/>
            <a:chExt cx="1440" cy="3312"/>
          </a:xfrm>
        </p:grpSpPr>
        <p:grpSp>
          <p:nvGrpSpPr>
            <p:cNvPr id="90199" name="Group 249"/>
            <p:cNvGrpSpPr>
              <a:grpSpLocks/>
            </p:cNvGrpSpPr>
            <p:nvPr/>
          </p:nvGrpSpPr>
          <p:grpSpPr bwMode="auto">
            <a:xfrm>
              <a:off x="2160" y="576"/>
              <a:ext cx="1440" cy="3312"/>
              <a:chOff x="2160" y="576"/>
              <a:chExt cx="1440" cy="3312"/>
            </a:xfrm>
          </p:grpSpPr>
          <p:sp>
            <p:nvSpPr>
              <p:cNvPr id="90205" name="Rectangle 89"/>
              <p:cNvSpPr>
                <a:spLocks noChangeArrowheads="1"/>
              </p:cNvSpPr>
              <p:nvPr/>
            </p:nvSpPr>
            <p:spPr bwMode="auto">
              <a:xfrm>
                <a:off x="2160" y="576"/>
                <a:ext cx="1440" cy="3312"/>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06" name="Oval 90"/>
              <p:cNvSpPr>
                <a:spLocks noChangeArrowheads="1"/>
              </p:cNvSpPr>
              <p:nvPr/>
            </p:nvSpPr>
            <p:spPr bwMode="auto">
              <a:xfrm>
                <a:off x="3541" y="59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07" name="Oval 91"/>
              <p:cNvSpPr>
                <a:spLocks noChangeArrowheads="1"/>
              </p:cNvSpPr>
              <p:nvPr/>
            </p:nvSpPr>
            <p:spPr bwMode="auto">
              <a:xfrm>
                <a:off x="3541" y="69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08" name="Oval 92"/>
              <p:cNvSpPr>
                <a:spLocks noChangeArrowheads="1"/>
              </p:cNvSpPr>
              <p:nvPr/>
            </p:nvSpPr>
            <p:spPr bwMode="auto">
              <a:xfrm flipH="1">
                <a:off x="3541" y="78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09" name="Oval 93"/>
              <p:cNvSpPr>
                <a:spLocks noChangeArrowheads="1"/>
              </p:cNvSpPr>
              <p:nvPr/>
            </p:nvSpPr>
            <p:spPr bwMode="auto">
              <a:xfrm flipH="1">
                <a:off x="3541" y="87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10" name="Oval 94"/>
              <p:cNvSpPr>
                <a:spLocks noChangeArrowheads="1"/>
              </p:cNvSpPr>
              <p:nvPr/>
            </p:nvSpPr>
            <p:spPr bwMode="auto">
              <a:xfrm flipH="1">
                <a:off x="3541" y="96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11" name="Oval 95"/>
              <p:cNvSpPr>
                <a:spLocks noChangeArrowheads="1"/>
              </p:cNvSpPr>
              <p:nvPr/>
            </p:nvSpPr>
            <p:spPr bwMode="auto">
              <a:xfrm flipH="1">
                <a:off x="3541" y="105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12" name="Oval 96"/>
              <p:cNvSpPr>
                <a:spLocks noChangeArrowheads="1"/>
              </p:cNvSpPr>
              <p:nvPr/>
            </p:nvSpPr>
            <p:spPr bwMode="auto">
              <a:xfrm flipH="1">
                <a:off x="3541" y="115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13" name="Oval 97"/>
              <p:cNvSpPr>
                <a:spLocks noChangeArrowheads="1"/>
              </p:cNvSpPr>
              <p:nvPr/>
            </p:nvSpPr>
            <p:spPr bwMode="auto">
              <a:xfrm flipH="1">
                <a:off x="3541" y="124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14" name="Oval 98"/>
              <p:cNvSpPr>
                <a:spLocks noChangeArrowheads="1"/>
              </p:cNvSpPr>
              <p:nvPr/>
            </p:nvSpPr>
            <p:spPr bwMode="auto">
              <a:xfrm flipH="1">
                <a:off x="3541" y="133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15" name="Oval 99"/>
              <p:cNvSpPr>
                <a:spLocks noChangeArrowheads="1"/>
              </p:cNvSpPr>
              <p:nvPr/>
            </p:nvSpPr>
            <p:spPr bwMode="auto">
              <a:xfrm flipH="1">
                <a:off x="3541" y="142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16" name="Oval 100"/>
              <p:cNvSpPr>
                <a:spLocks noChangeArrowheads="1"/>
              </p:cNvSpPr>
              <p:nvPr/>
            </p:nvSpPr>
            <p:spPr bwMode="auto">
              <a:xfrm flipH="1">
                <a:off x="3541" y="151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17" name="Oval 101"/>
              <p:cNvSpPr>
                <a:spLocks noChangeArrowheads="1"/>
              </p:cNvSpPr>
              <p:nvPr/>
            </p:nvSpPr>
            <p:spPr bwMode="auto">
              <a:xfrm flipH="1">
                <a:off x="3541" y="161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18" name="Oval 102"/>
              <p:cNvSpPr>
                <a:spLocks noChangeArrowheads="1"/>
              </p:cNvSpPr>
              <p:nvPr/>
            </p:nvSpPr>
            <p:spPr bwMode="auto">
              <a:xfrm flipH="1">
                <a:off x="3541" y="170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19" name="Oval 103"/>
              <p:cNvSpPr>
                <a:spLocks noChangeArrowheads="1"/>
              </p:cNvSpPr>
              <p:nvPr/>
            </p:nvSpPr>
            <p:spPr bwMode="auto">
              <a:xfrm flipH="1">
                <a:off x="3541" y="179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20" name="Oval 104"/>
              <p:cNvSpPr>
                <a:spLocks noChangeArrowheads="1"/>
              </p:cNvSpPr>
              <p:nvPr/>
            </p:nvSpPr>
            <p:spPr bwMode="auto">
              <a:xfrm flipH="1">
                <a:off x="3541" y="188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21" name="Oval 105"/>
              <p:cNvSpPr>
                <a:spLocks noChangeArrowheads="1"/>
              </p:cNvSpPr>
              <p:nvPr/>
            </p:nvSpPr>
            <p:spPr bwMode="auto">
              <a:xfrm flipH="1">
                <a:off x="3541" y="197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22" name="Oval 106"/>
              <p:cNvSpPr>
                <a:spLocks noChangeArrowheads="1"/>
              </p:cNvSpPr>
              <p:nvPr/>
            </p:nvSpPr>
            <p:spPr bwMode="auto">
              <a:xfrm flipH="1">
                <a:off x="3541" y="207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23" name="Oval 107"/>
              <p:cNvSpPr>
                <a:spLocks noChangeArrowheads="1"/>
              </p:cNvSpPr>
              <p:nvPr/>
            </p:nvSpPr>
            <p:spPr bwMode="auto">
              <a:xfrm flipH="1">
                <a:off x="3541" y="216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24" name="Oval 108"/>
              <p:cNvSpPr>
                <a:spLocks noChangeArrowheads="1"/>
              </p:cNvSpPr>
              <p:nvPr/>
            </p:nvSpPr>
            <p:spPr bwMode="auto">
              <a:xfrm flipH="1">
                <a:off x="3541" y="225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25" name="Oval 109"/>
              <p:cNvSpPr>
                <a:spLocks noChangeArrowheads="1"/>
              </p:cNvSpPr>
              <p:nvPr/>
            </p:nvSpPr>
            <p:spPr bwMode="auto">
              <a:xfrm flipH="1">
                <a:off x="3541" y="234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26" name="Oval 110"/>
              <p:cNvSpPr>
                <a:spLocks noChangeArrowheads="1"/>
              </p:cNvSpPr>
              <p:nvPr/>
            </p:nvSpPr>
            <p:spPr bwMode="auto">
              <a:xfrm flipH="1">
                <a:off x="3541" y="244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27" name="Oval 111"/>
              <p:cNvSpPr>
                <a:spLocks noChangeArrowheads="1"/>
              </p:cNvSpPr>
              <p:nvPr/>
            </p:nvSpPr>
            <p:spPr bwMode="auto">
              <a:xfrm flipH="1">
                <a:off x="3541" y="253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28" name="Oval 112"/>
              <p:cNvSpPr>
                <a:spLocks noChangeArrowheads="1"/>
              </p:cNvSpPr>
              <p:nvPr/>
            </p:nvSpPr>
            <p:spPr bwMode="auto">
              <a:xfrm flipH="1">
                <a:off x="3541" y="262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29" name="Oval 113"/>
              <p:cNvSpPr>
                <a:spLocks noChangeArrowheads="1"/>
              </p:cNvSpPr>
              <p:nvPr/>
            </p:nvSpPr>
            <p:spPr bwMode="auto">
              <a:xfrm flipH="1">
                <a:off x="3541" y="271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30" name="Oval 114"/>
              <p:cNvSpPr>
                <a:spLocks noChangeArrowheads="1"/>
              </p:cNvSpPr>
              <p:nvPr/>
            </p:nvSpPr>
            <p:spPr bwMode="auto">
              <a:xfrm flipH="1">
                <a:off x="3541" y="280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31" name="Oval 115"/>
              <p:cNvSpPr>
                <a:spLocks noChangeArrowheads="1"/>
              </p:cNvSpPr>
              <p:nvPr/>
            </p:nvSpPr>
            <p:spPr bwMode="auto">
              <a:xfrm flipH="1">
                <a:off x="3541" y="290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32" name="Oval 116"/>
              <p:cNvSpPr>
                <a:spLocks noChangeArrowheads="1"/>
              </p:cNvSpPr>
              <p:nvPr/>
            </p:nvSpPr>
            <p:spPr bwMode="auto">
              <a:xfrm flipH="1">
                <a:off x="3541" y="299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33" name="Oval 117"/>
              <p:cNvSpPr>
                <a:spLocks noChangeArrowheads="1"/>
              </p:cNvSpPr>
              <p:nvPr/>
            </p:nvSpPr>
            <p:spPr bwMode="auto">
              <a:xfrm flipH="1">
                <a:off x="3541" y="308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34" name="Oval 118"/>
              <p:cNvSpPr>
                <a:spLocks noChangeArrowheads="1"/>
              </p:cNvSpPr>
              <p:nvPr/>
            </p:nvSpPr>
            <p:spPr bwMode="auto">
              <a:xfrm flipH="1">
                <a:off x="3541" y="317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35" name="Oval 119"/>
              <p:cNvSpPr>
                <a:spLocks noChangeArrowheads="1"/>
              </p:cNvSpPr>
              <p:nvPr/>
            </p:nvSpPr>
            <p:spPr bwMode="auto">
              <a:xfrm flipH="1">
                <a:off x="3541" y="326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36" name="Oval 120"/>
              <p:cNvSpPr>
                <a:spLocks noChangeArrowheads="1"/>
              </p:cNvSpPr>
              <p:nvPr/>
            </p:nvSpPr>
            <p:spPr bwMode="auto">
              <a:xfrm flipH="1">
                <a:off x="3541" y="336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37" name="Oval 121"/>
              <p:cNvSpPr>
                <a:spLocks noChangeArrowheads="1"/>
              </p:cNvSpPr>
              <p:nvPr/>
            </p:nvSpPr>
            <p:spPr bwMode="auto">
              <a:xfrm flipH="1">
                <a:off x="3541" y="345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38" name="Oval 122"/>
              <p:cNvSpPr>
                <a:spLocks noChangeArrowheads="1"/>
              </p:cNvSpPr>
              <p:nvPr/>
            </p:nvSpPr>
            <p:spPr bwMode="auto">
              <a:xfrm flipH="1">
                <a:off x="3541" y="354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39" name="Oval 123"/>
              <p:cNvSpPr>
                <a:spLocks noChangeArrowheads="1"/>
              </p:cNvSpPr>
              <p:nvPr/>
            </p:nvSpPr>
            <p:spPr bwMode="auto">
              <a:xfrm flipH="1">
                <a:off x="3541" y="363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40" name="Oval 124"/>
              <p:cNvSpPr>
                <a:spLocks noChangeArrowheads="1"/>
              </p:cNvSpPr>
              <p:nvPr/>
            </p:nvSpPr>
            <p:spPr bwMode="auto">
              <a:xfrm flipH="1">
                <a:off x="3541" y="372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41" name="Oval 125"/>
              <p:cNvSpPr>
                <a:spLocks noChangeArrowheads="1"/>
              </p:cNvSpPr>
              <p:nvPr/>
            </p:nvSpPr>
            <p:spPr bwMode="auto">
              <a:xfrm flipH="1">
                <a:off x="3541" y="382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42" name="Oval 126"/>
              <p:cNvSpPr>
                <a:spLocks noChangeArrowheads="1"/>
              </p:cNvSpPr>
              <p:nvPr/>
            </p:nvSpPr>
            <p:spPr bwMode="auto">
              <a:xfrm>
                <a:off x="2189" y="59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43" name="Oval 127"/>
              <p:cNvSpPr>
                <a:spLocks noChangeArrowheads="1"/>
              </p:cNvSpPr>
              <p:nvPr/>
            </p:nvSpPr>
            <p:spPr bwMode="auto">
              <a:xfrm>
                <a:off x="2189" y="69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44" name="Oval 128"/>
              <p:cNvSpPr>
                <a:spLocks noChangeArrowheads="1"/>
              </p:cNvSpPr>
              <p:nvPr/>
            </p:nvSpPr>
            <p:spPr bwMode="auto">
              <a:xfrm flipH="1">
                <a:off x="2189" y="78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45" name="Oval 129"/>
              <p:cNvSpPr>
                <a:spLocks noChangeArrowheads="1"/>
              </p:cNvSpPr>
              <p:nvPr/>
            </p:nvSpPr>
            <p:spPr bwMode="auto">
              <a:xfrm flipH="1">
                <a:off x="2189" y="87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46" name="Oval 130"/>
              <p:cNvSpPr>
                <a:spLocks noChangeArrowheads="1"/>
              </p:cNvSpPr>
              <p:nvPr/>
            </p:nvSpPr>
            <p:spPr bwMode="auto">
              <a:xfrm flipH="1">
                <a:off x="2189" y="96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47" name="Oval 131"/>
              <p:cNvSpPr>
                <a:spLocks noChangeArrowheads="1"/>
              </p:cNvSpPr>
              <p:nvPr/>
            </p:nvSpPr>
            <p:spPr bwMode="auto">
              <a:xfrm flipH="1">
                <a:off x="2189" y="105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48" name="Oval 132"/>
              <p:cNvSpPr>
                <a:spLocks noChangeArrowheads="1"/>
              </p:cNvSpPr>
              <p:nvPr/>
            </p:nvSpPr>
            <p:spPr bwMode="auto">
              <a:xfrm flipH="1">
                <a:off x="2189" y="115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49" name="Oval 133"/>
              <p:cNvSpPr>
                <a:spLocks noChangeArrowheads="1"/>
              </p:cNvSpPr>
              <p:nvPr/>
            </p:nvSpPr>
            <p:spPr bwMode="auto">
              <a:xfrm flipH="1">
                <a:off x="2189" y="124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50" name="Oval 134"/>
              <p:cNvSpPr>
                <a:spLocks noChangeArrowheads="1"/>
              </p:cNvSpPr>
              <p:nvPr/>
            </p:nvSpPr>
            <p:spPr bwMode="auto">
              <a:xfrm flipH="1">
                <a:off x="2189" y="133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51" name="Oval 135"/>
              <p:cNvSpPr>
                <a:spLocks noChangeArrowheads="1"/>
              </p:cNvSpPr>
              <p:nvPr/>
            </p:nvSpPr>
            <p:spPr bwMode="auto">
              <a:xfrm flipH="1">
                <a:off x="2189" y="142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52" name="Oval 136"/>
              <p:cNvSpPr>
                <a:spLocks noChangeArrowheads="1"/>
              </p:cNvSpPr>
              <p:nvPr/>
            </p:nvSpPr>
            <p:spPr bwMode="auto">
              <a:xfrm flipH="1">
                <a:off x="2189" y="151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53" name="Oval 137"/>
              <p:cNvSpPr>
                <a:spLocks noChangeArrowheads="1"/>
              </p:cNvSpPr>
              <p:nvPr/>
            </p:nvSpPr>
            <p:spPr bwMode="auto">
              <a:xfrm flipH="1">
                <a:off x="2189" y="161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54" name="Oval 138"/>
              <p:cNvSpPr>
                <a:spLocks noChangeArrowheads="1"/>
              </p:cNvSpPr>
              <p:nvPr/>
            </p:nvSpPr>
            <p:spPr bwMode="auto">
              <a:xfrm flipH="1">
                <a:off x="2189" y="170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55" name="Oval 139"/>
              <p:cNvSpPr>
                <a:spLocks noChangeArrowheads="1"/>
              </p:cNvSpPr>
              <p:nvPr/>
            </p:nvSpPr>
            <p:spPr bwMode="auto">
              <a:xfrm flipH="1">
                <a:off x="2189" y="179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56" name="Oval 140"/>
              <p:cNvSpPr>
                <a:spLocks noChangeArrowheads="1"/>
              </p:cNvSpPr>
              <p:nvPr/>
            </p:nvSpPr>
            <p:spPr bwMode="auto">
              <a:xfrm flipH="1">
                <a:off x="2189" y="188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57" name="Oval 141"/>
              <p:cNvSpPr>
                <a:spLocks noChangeArrowheads="1"/>
              </p:cNvSpPr>
              <p:nvPr/>
            </p:nvSpPr>
            <p:spPr bwMode="auto">
              <a:xfrm flipH="1">
                <a:off x="2189" y="197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58" name="Oval 142"/>
              <p:cNvSpPr>
                <a:spLocks noChangeArrowheads="1"/>
              </p:cNvSpPr>
              <p:nvPr/>
            </p:nvSpPr>
            <p:spPr bwMode="auto">
              <a:xfrm flipH="1">
                <a:off x="2189" y="207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59" name="Oval 143"/>
              <p:cNvSpPr>
                <a:spLocks noChangeArrowheads="1"/>
              </p:cNvSpPr>
              <p:nvPr/>
            </p:nvSpPr>
            <p:spPr bwMode="auto">
              <a:xfrm flipH="1">
                <a:off x="2189" y="216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60" name="Oval 144"/>
              <p:cNvSpPr>
                <a:spLocks noChangeArrowheads="1"/>
              </p:cNvSpPr>
              <p:nvPr/>
            </p:nvSpPr>
            <p:spPr bwMode="auto">
              <a:xfrm flipH="1">
                <a:off x="2189" y="225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61" name="Oval 145"/>
              <p:cNvSpPr>
                <a:spLocks noChangeArrowheads="1"/>
              </p:cNvSpPr>
              <p:nvPr/>
            </p:nvSpPr>
            <p:spPr bwMode="auto">
              <a:xfrm flipH="1">
                <a:off x="2189" y="234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62" name="Oval 146"/>
              <p:cNvSpPr>
                <a:spLocks noChangeArrowheads="1"/>
              </p:cNvSpPr>
              <p:nvPr/>
            </p:nvSpPr>
            <p:spPr bwMode="auto">
              <a:xfrm flipH="1">
                <a:off x="2189" y="244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63" name="Oval 147"/>
              <p:cNvSpPr>
                <a:spLocks noChangeArrowheads="1"/>
              </p:cNvSpPr>
              <p:nvPr/>
            </p:nvSpPr>
            <p:spPr bwMode="auto">
              <a:xfrm flipH="1">
                <a:off x="2189" y="253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64" name="Oval 148"/>
              <p:cNvSpPr>
                <a:spLocks noChangeArrowheads="1"/>
              </p:cNvSpPr>
              <p:nvPr/>
            </p:nvSpPr>
            <p:spPr bwMode="auto">
              <a:xfrm flipH="1">
                <a:off x="2189" y="262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65" name="Oval 149"/>
              <p:cNvSpPr>
                <a:spLocks noChangeArrowheads="1"/>
              </p:cNvSpPr>
              <p:nvPr/>
            </p:nvSpPr>
            <p:spPr bwMode="auto">
              <a:xfrm flipH="1">
                <a:off x="2189" y="271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66" name="Oval 150"/>
              <p:cNvSpPr>
                <a:spLocks noChangeArrowheads="1"/>
              </p:cNvSpPr>
              <p:nvPr/>
            </p:nvSpPr>
            <p:spPr bwMode="auto">
              <a:xfrm flipH="1">
                <a:off x="2189" y="280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67" name="Oval 151"/>
              <p:cNvSpPr>
                <a:spLocks noChangeArrowheads="1"/>
              </p:cNvSpPr>
              <p:nvPr/>
            </p:nvSpPr>
            <p:spPr bwMode="auto">
              <a:xfrm flipH="1">
                <a:off x="2189" y="290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68" name="Oval 152"/>
              <p:cNvSpPr>
                <a:spLocks noChangeArrowheads="1"/>
              </p:cNvSpPr>
              <p:nvPr/>
            </p:nvSpPr>
            <p:spPr bwMode="auto">
              <a:xfrm flipH="1">
                <a:off x="2189" y="299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69" name="Oval 153"/>
              <p:cNvSpPr>
                <a:spLocks noChangeArrowheads="1"/>
              </p:cNvSpPr>
              <p:nvPr/>
            </p:nvSpPr>
            <p:spPr bwMode="auto">
              <a:xfrm flipH="1">
                <a:off x="2189" y="308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70" name="Oval 154"/>
              <p:cNvSpPr>
                <a:spLocks noChangeArrowheads="1"/>
              </p:cNvSpPr>
              <p:nvPr/>
            </p:nvSpPr>
            <p:spPr bwMode="auto">
              <a:xfrm flipH="1">
                <a:off x="2189" y="317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71" name="Oval 155"/>
              <p:cNvSpPr>
                <a:spLocks noChangeArrowheads="1"/>
              </p:cNvSpPr>
              <p:nvPr/>
            </p:nvSpPr>
            <p:spPr bwMode="auto">
              <a:xfrm flipH="1">
                <a:off x="2189" y="326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72" name="Oval 156"/>
              <p:cNvSpPr>
                <a:spLocks noChangeArrowheads="1"/>
              </p:cNvSpPr>
              <p:nvPr/>
            </p:nvSpPr>
            <p:spPr bwMode="auto">
              <a:xfrm flipH="1">
                <a:off x="2189" y="336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73" name="Oval 157"/>
              <p:cNvSpPr>
                <a:spLocks noChangeArrowheads="1"/>
              </p:cNvSpPr>
              <p:nvPr/>
            </p:nvSpPr>
            <p:spPr bwMode="auto">
              <a:xfrm flipH="1">
                <a:off x="2189" y="345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74" name="Oval 158"/>
              <p:cNvSpPr>
                <a:spLocks noChangeArrowheads="1"/>
              </p:cNvSpPr>
              <p:nvPr/>
            </p:nvSpPr>
            <p:spPr bwMode="auto">
              <a:xfrm flipH="1">
                <a:off x="2189" y="354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75" name="Oval 159"/>
              <p:cNvSpPr>
                <a:spLocks noChangeArrowheads="1"/>
              </p:cNvSpPr>
              <p:nvPr/>
            </p:nvSpPr>
            <p:spPr bwMode="auto">
              <a:xfrm flipH="1">
                <a:off x="2189" y="363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76" name="Oval 160"/>
              <p:cNvSpPr>
                <a:spLocks noChangeArrowheads="1"/>
              </p:cNvSpPr>
              <p:nvPr/>
            </p:nvSpPr>
            <p:spPr bwMode="auto">
              <a:xfrm flipH="1">
                <a:off x="2189" y="372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277" name="Oval 161"/>
              <p:cNvSpPr>
                <a:spLocks noChangeArrowheads="1"/>
              </p:cNvSpPr>
              <p:nvPr/>
            </p:nvSpPr>
            <p:spPr bwMode="auto">
              <a:xfrm flipH="1">
                <a:off x="2189" y="382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grpSp>
        <p:sp>
          <p:nvSpPr>
            <p:cNvPr id="90200" name="AutoShape 162"/>
            <p:cNvSpPr>
              <a:spLocks noChangeArrowheads="1"/>
            </p:cNvSpPr>
            <p:nvPr/>
          </p:nvSpPr>
          <p:spPr bwMode="auto">
            <a:xfrm>
              <a:off x="2288" y="760"/>
              <a:ext cx="1178" cy="552"/>
            </a:xfrm>
            <a:prstGeom prst="roundRect">
              <a:avLst>
                <a:gd name="adj" fmla="val 16667"/>
              </a:avLst>
            </a:prstGeom>
            <a:solidFill>
              <a:srgbClr val="FDFAC7"/>
            </a:soli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spcBef>
                  <a:spcPct val="0"/>
                </a:spcBef>
                <a:buClrTx/>
                <a:buSzTx/>
                <a:buFontTx/>
                <a:buNone/>
              </a:pPr>
              <a:r>
                <a:rPr lang="en-US" altLang="zh-TW" sz="2000" dirty="0">
                  <a:latin typeface="Arial" charset="0"/>
                  <a:ea typeface="新細明體" pitchFamily="18" charset="-120"/>
                </a:rPr>
                <a:t>Industrial</a:t>
              </a:r>
              <a:br>
                <a:rPr lang="en-US" altLang="zh-TW" sz="2000" dirty="0">
                  <a:latin typeface="Arial" charset="0"/>
                  <a:ea typeface="新細明體" pitchFamily="18" charset="-120"/>
                </a:rPr>
              </a:br>
              <a:r>
                <a:rPr lang="en-US" altLang="zh-TW" sz="2000" dirty="0">
                  <a:latin typeface="Arial" charset="0"/>
                  <a:ea typeface="新細明體" pitchFamily="18" charset="-120"/>
                </a:rPr>
                <a:t>Classification</a:t>
              </a:r>
            </a:p>
          </p:txBody>
        </p:sp>
        <p:sp>
          <p:nvSpPr>
            <p:cNvPr id="90201" name="AutoShape 163"/>
            <p:cNvSpPr>
              <a:spLocks noChangeArrowheads="1"/>
            </p:cNvSpPr>
            <p:nvPr/>
          </p:nvSpPr>
          <p:spPr bwMode="auto">
            <a:xfrm>
              <a:off x="2288" y="1358"/>
              <a:ext cx="1178" cy="552"/>
            </a:xfrm>
            <a:prstGeom prst="roundRect">
              <a:avLst>
                <a:gd name="adj" fmla="val 16667"/>
              </a:avLst>
            </a:prstGeom>
            <a:solidFill>
              <a:srgbClr val="FDFAC7"/>
            </a:soli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spcBef>
                  <a:spcPct val="0"/>
                </a:spcBef>
                <a:buClrTx/>
                <a:buSzTx/>
                <a:buFontTx/>
                <a:buNone/>
              </a:pPr>
              <a:r>
                <a:rPr lang="en-US" altLang="zh-TW" sz="2000" dirty="0">
                  <a:latin typeface="Arial" charset="0"/>
                  <a:ea typeface="新細明體" pitchFamily="18" charset="-120"/>
                </a:rPr>
                <a:t>Size of </a:t>
              </a:r>
              <a:br>
                <a:rPr lang="en-US" altLang="zh-TW" sz="2000" dirty="0">
                  <a:latin typeface="Arial" charset="0"/>
                  <a:ea typeface="新細明體" pitchFamily="18" charset="-120"/>
                </a:rPr>
              </a:br>
              <a:r>
                <a:rPr lang="en-US" altLang="zh-TW" sz="2000" dirty="0">
                  <a:latin typeface="Arial" charset="0"/>
                  <a:ea typeface="新細明體" pitchFamily="18" charset="-120"/>
                </a:rPr>
                <a:t>Business</a:t>
              </a:r>
            </a:p>
          </p:txBody>
        </p:sp>
        <p:sp>
          <p:nvSpPr>
            <p:cNvPr id="90202" name="AutoShape 164"/>
            <p:cNvSpPr>
              <a:spLocks noChangeArrowheads="1"/>
            </p:cNvSpPr>
            <p:nvPr/>
          </p:nvSpPr>
          <p:spPr bwMode="auto">
            <a:xfrm>
              <a:off x="2288" y="1956"/>
              <a:ext cx="1178" cy="553"/>
            </a:xfrm>
            <a:prstGeom prst="roundRect">
              <a:avLst>
                <a:gd name="adj" fmla="val 16667"/>
              </a:avLst>
            </a:prstGeom>
            <a:solidFill>
              <a:srgbClr val="FDFAC7"/>
            </a:soli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spcBef>
                  <a:spcPct val="0"/>
                </a:spcBef>
                <a:buClrTx/>
                <a:buSzTx/>
                <a:buFontTx/>
                <a:buNone/>
              </a:pPr>
              <a:r>
                <a:rPr lang="en-US" altLang="zh-TW" sz="2000">
                  <a:latin typeface="Arial" charset="0"/>
                  <a:ea typeface="新細明體" pitchFamily="18" charset="-120"/>
                </a:rPr>
                <a:t>Revenues</a:t>
              </a:r>
            </a:p>
          </p:txBody>
        </p:sp>
        <p:sp>
          <p:nvSpPr>
            <p:cNvPr id="90203" name="AutoShape 165"/>
            <p:cNvSpPr>
              <a:spLocks noChangeArrowheads="1"/>
            </p:cNvSpPr>
            <p:nvPr/>
          </p:nvSpPr>
          <p:spPr bwMode="auto">
            <a:xfrm>
              <a:off x="2288" y="2555"/>
              <a:ext cx="1178" cy="552"/>
            </a:xfrm>
            <a:prstGeom prst="roundRect">
              <a:avLst>
                <a:gd name="adj" fmla="val 16667"/>
              </a:avLst>
            </a:prstGeom>
            <a:solidFill>
              <a:srgbClr val="FDFAC7"/>
            </a:soli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spcBef>
                  <a:spcPct val="0"/>
                </a:spcBef>
                <a:buClrTx/>
                <a:buSzTx/>
                <a:buFontTx/>
                <a:buNone/>
              </a:pPr>
              <a:r>
                <a:rPr lang="en-US" altLang="zh-TW" sz="2000">
                  <a:latin typeface="Arial" charset="0"/>
                  <a:ea typeface="新細明體" pitchFamily="18" charset="-120"/>
                </a:rPr>
                <a:t>Number of</a:t>
              </a:r>
              <a:br>
                <a:rPr lang="en-US" altLang="zh-TW" sz="2000">
                  <a:latin typeface="Arial" charset="0"/>
                  <a:ea typeface="新細明體" pitchFamily="18" charset="-120"/>
                </a:rPr>
              </a:br>
              <a:r>
                <a:rPr lang="en-US" altLang="zh-TW" sz="2000">
                  <a:latin typeface="Arial" charset="0"/>
                  <a:ea typeface="新細明體" pitchFamily="18" charset="-120"/>
                </a:rPr>
                <a:t>Employees</a:t>
              </a:r>
            </a:p>
          </p:txBody>
        </p:sp>
        <p:sp>
          <p:nvSpPr>
            <p:cNvPr id="90204" name="AutoShape 166"/>
            <p:cNvSpPr>
              <a:spLocks noChangeArrowheads="1"/>
            </p:cNvSpPr>
            <p:nvPr/>
          </p:nvSpPr>
          <p:spPr bwMode="auto">
            <a:xfrm>
              <a:off x="2288" y="3153"/>
              <a:ext cx="1178" cy="552"/>
            </a:xfrm>
            <a:prstGeom prst="roundRect">
              <a:avLst>
                <a:gd name="adj" fmla="val 16667"/>
              </a:avLst>
            </a:prstGeom>
            <a:solidFill>
              <a:srgbClr val="FDFAC7"/>
            </a:soli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spcBef>
                  <a:spcPct val="0"/>
                </a:spcBef>
                <a:buClrTx/>
                <a:buSzTx/>
                <a:buFontTx/>
                <a:buNone/>
              </a:pPr>
              <a:r>
                <a:rPr lang="en-US" altLang="zh-TW" sz="2000">
                  <a:latin typeface="Arial" charset="0"/>
                  <a:ea typeface="新細明體" pitchFamily="18" charset="-120"/>
                </a:rPr>
                <a:t>Time in </a:t>
              </a:r>
              <a:br>
                <a:rPr lang="en-US" altLang="zh-TW" sz="2000">
                  <a:latin typeface="Arial" charset="0"/>
                  <a:ea typeface="新細明體" pitchFamily="18" charset="-120"/>
                </a:rPr>
              </a:br>
              <a:r>
                <a:rPr lang="en-US" altLang="zh-TW" sz="2000">
                  <a:latin typeface="Arial" charset="0"/>
                  <a:ea typeface="新細明體" pitchFamily="18" charset="-120"/>
                </a:rPr>
                <a:t>Business</a:t>
              </a:r>
            </a:p>
          </p:txBody>
        </p:sp>
      </p:grpSp>
      <p:grpSp>
        <p:nvGrpSpPr>
          <p:cNvPr id="139517" name="Group 253"/>
          <p:cNvGrpSpPr>
            <a:grpSpLocks/>
          </p:cNvGrpSpPr>
          <p:nvPr/>
        </p:nvGrpSpPr>
        <p:grpSpPr bwMode="auto">
          <a:xfrm>
            <a:off x="6068256" y="1305767"/>
            <a:ext cx="2248160" cy="4713662"/>
            <a:chOff x="3744" y="576"/>
            <a:chExt cx="1440" cy="3312"/>
          </a:xfrm>
        </p:grpSpPr>
        <p:grpSp>
          <p:nvGrpSpPr>
            <p:cNvPr id="90120" name="Group 250"/>
            <p:cNvGrpSpPr>
              <a:grpSpLocks/>
            </p:cNvGrpSpPr>
            <p:nvPr/>
          </p:nvGrpSpPr>
          <p:grpSpPr bwMode="auto">
            <a:xfrm>
              <a:off x="3744" y="576"/>
              <a:ext cx="1440" cy="3312"/>
              <a:chOff x="3744" y="576"/>
              <a:chExt cx="1440" cy="3312"/>
            </a:xfrm>
          </p:grpSpPr>
          <p:sp>
            <p:nvSpPr>
              <p:cNvPr id="90126" name="Rectangle 169"/>
              <p:cNvSpPr>
                <a:spLocks noChangeArrowheads="1"/>
              </p:cNvSpPr>
              <p:nvPr/>
            </p:nvSpPr>
            <p:spPr bwMode="auto">
              <a:xfrm>
                <a:off x="3744" y="576"/>
                <a:ext cx="1440" cy="3312"/>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27" name="Oval 170"/>
              <p:cNvSpPr>
                <a:spLocks noChangeArrowheads="1"/>
              </p:cNvSpPr>
              <p:nvPr/>
            </p:nvSpPr>
            <p:spPr bwMode="auto">
              <a:xfrm>
                <a:off x="5125" y="59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28" name="Oval 171"/>
              <p:cNvSpPr>
                <a:spLocks noChangeArrowheads="1"/>
              </p:cNvSpPr>
              <p:nvPr/>
            </p:nvSpPr>
            <p:spPr bwMode="auto">
              <a:xfrm>
                <a:off x="5125" y="69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29" name="Oval 172"/>
              <p:cNvSpPr>
                <a:spLocks noChangeArrowheads="1"/>
              </p:cNvSpPr>
              <p:nvPr/>
            </p:nvSpPr>
            <p:spPr bwMode="auto">
              <a:xfrm flipH="1">
                <a:off x="5125" y="78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30" name="Oval 173"/>
              <p:cNvSpPr>
                <a:spLocks noChangeArrowheads="1"/>
              </p:cNvSpPr>
              <p:nvPr/>
            </p:nvSpPr>
            <p:spPr bwMode="auto">
              <a:xfrm flipH="1">
                <a:off x="5125" y="87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31" name="Oval 174"/>
              <p:cNvSpPr>
                <a:spLocks noChangeArrowheads="1"/>
              </p:cNvSpPr>
              <p:nvPr/>
            </p:nvSpPr>
            <p:spPr bwMode="auto">
              <a:xfrm flipH="1">
                <a:off x="5125" y="96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32" name="Oval 175"/>
              <p:cNvSpPr>
                <a:spLocks noChangeArrowheads="1"/>
              </p:cNvSpPr>
              <p:nvPr/>
            </p:nvSpPr>
            <p:spPr bwMode="auto">
              <a:xfrm flipH="1">
                <a:off x="5125" y="105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33" name="Oval 176"/>
              <p:cNvSpPr>
                <a:spLocks noChangeArrowheads="1"/>
              </p:cNvSpPr>
              <p:nvPr/>
            </p:nvSpPr>
            <p:spPr bwMode="auto">
              <a:xfrm flipH="1">
                <a:off x="5125" y="115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34" name="Oval 177"/>
              <p:cNvSpPr>
                <a:spLocks noChangeArrowheads="1"/>
              </p:cNvSpPr>
              <p:nvPr/>
            </p:nvSpPr>
            <p:spPr bwMode="auto">
              <a:xfrm flipH="1">
                <a:off x="5125" y="124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35" name="Oval 178"/>
              <p:cNvSpPr>
                <a:spLocks noChangeArrowheads="1"/>
              </p:cNvSpPr>
              <p:nvPr/>
            </p:nvSpPr>
            <p:spPr bwMode="auto">
              <a:xfrm flipH="1">
                <a:off x="5125" y="133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36" name="Oval 179"/>
              <p:cNvSpPr>
                <a:spLocks noChangeArrowheads="1"/>
              </p:cNvSpPr>
              <p:nvPr/>
            </p:nvSpPr>
            <p:spPr bwMode="auto">
              <a:xfrm flipH="1">
                <a:off x="5125" y="142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37" name="Oval 180"/>
              <p:cNvSpPr>
                <a:spLocks noChangeArrowheads="1"/>
              </p:cNvSpPr>
              <p:nvPr/>
            </p:nvSpPr>
            <p:spPr bwMode="auto">
              <a:xfrm flipH="1">
                <a:off x="5125" y="151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38" name="Oval 181"/>
              <p:cNvSpPr>
                <a:spLocks noChangeArrowheads="1"/>
              </p:cNvSpPr>
              <p:nvPr/>
            </p:nvSpPr>
            <p:spPr bwMode="auto">
              <a:xfrm flipH="1">
                <a:off x="5125" y="161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39" name="Oval 182"/>
              <p:cNvSpPr>
                <a:spLocks noChangeArrowheads="1"/>
              </p:cNvSpPr>
              <p:nvPr/>
            </p:nvSpPr>
            <p:spPr bwMode="auto">
              <a:xfrm flipH="1">
                <a:off x="5125" y="170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40" name="Oval 183"/>
              <p:cNvSpPr>
                <a:spLocks noChangeArrowheads="1"/>
              </p:cNvSpPr>
              <p:nvPr/>
            </p:nvSpPr>
            <p:spPr bwMode="auto">
              <a:xfrm flipH="1">
                <a:off x="5125" y="179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41" name="Oval 184"/>
              <p:cNvSpPr>
                <a:spLocks noChangeArrowheads="1"/>
              </p:cNvSpPr>
              <p:nvPr/>
            </p:nvSpPr>
            <p:spPr bwMode="auto">
              <a:xfrm flipH="1">
                <a:off x="5125" y="188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42" name="Oval 185"/>
              <p:cNvSpPr>
                <a:spLocks noChangeArrowheads="1"/>
              </p:cNvSpPr>
              <p:nvPr/>
            </p:nvSpPr>
            <p:spPr bwMode="auto">
              <a:xfrm flipH="1">
                <a:off x="5125" y="197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43" name="Oval 186"/>
              <p:cNvSpPr>
                <a:spLocks noChangeArrowheads="1"/>
              </p:cNvSpPr>
              <p:nvPr/>
            </p:nvSpPr>
            <p:spPr bwMode="auto">
              <a:xfrm flipH="1">
                <a:off x="5125" y="207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44" name="Oval 187"/>
              <p:cNvSpPr>
                <a:spLocks noChangeArrowheads="1"/>
              </p:cNvSpPr>
              <p:nvPr/>
            </p:nvSpPr>
            <p:spPr bwMode="auto">
              <a:xfrm flipH="1">
                <a:off x="5125" y="216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45" name="Oval 188"/>
              <p:cNvSpPr>
                <a:spLocks noChangeArrowheads="1"/>
              </p:cNvSpPr>
              <p:nvPr/>
            </p:nvSpPr>
            <p:spPr bwMode="auto">
              <a:xfrm flipH="1">
                <a:off x="5125" y="225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46" name="Oval 189"/>
              <p:cNvSpPr>
                <a:spLocks noChangeArrowheads="1"/>
              </p:cNvSpPr>
              <p:nvPr/>
            </p:nvSpPr>
            <p:spPr bwMode="auto">
              <a:xfrm flipH="1">
                <a:off x="5125" y="234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47" name="Oval 190"/>
              <p:cNvSpPr>
                <a:spLocks noChangeArrowheads="1"/>
              </p:cNvSpPr>
              <p:nvPr/>
            </p:nvSpPr>
            <p:spPr bwMode="auto">
              <a:xfrm flipH="1">
                <a:off x="5125" y="244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48" name="Oval 191"/>
              <p:cNvSpPr>
                <a:spLocks noChangeArrowheads="1"/>
              </p:cNvSpPr>
              <p:nvPr/>
            </p:nvSpPr>
            <p:spPr bwMode="auto">
              <a:xfrm flipH="1">
                <a:off x="5125" y="253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49" name="Oval 192"/>
              <p:cNvSpPr>
                <a:spLocks noChangeArrowheads="1"/>
              </p:cNvSpPr>
              <p:nvPr/>
            </p:nvSpPr>
            <p:spPr bwMode="auto">
              <a:xfrm flipH="1">
                <a:off x="5125" y="262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50" name="Oval 193"/>
              <p:cNvSpPr>
                <a:spLocks noChangeArrowheads="1"/>
              </p:cNvSpPr>
              <p:nvPr/>
            </p:nvSpPr>
            <p:spPr bwMode="auto">
              <a:xfrm flipH="1">
                <a:off x="5125" y="271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51" name="Oval 194"/>
              <p:cNvSpPr>
                <a:spLocks noChangeArrowheads="1"/>
              </p:cNvSpPr>
              <p:nvPr/>
            </p:nvSpPr>
            <p:spPr bwMode="auto">
              <a:xfrm flipH="1">
                <a:off x="5125" y="280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52" name="Oval 195"/>
              <p:cNvSpPr>
                <a:spLocks noChangeArrowheads="1"/>
              </p:cNvSpPr>
              <p:nvPr/>
            </p:nvSpPr>
            <p:spPr bwMode="auto">
              <a:xfrm flipH="1">
                <a:off x="5125" y="290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53" name="Oval 196"/>
              <p:cNvSpPr>
                <a:spLocks noChangeArrowheads="1"/>
              </p:cNvSpPr>
              <p:nvPr/>
            </p:nvSpPr>
            <p:spPr bwMode="auto">
              <a:xfrm flipH="1">
                <a:off x="5125" y="299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54" name="Oval 197"/>
              <p:cNvSpPr>
                <a:spLocks noChangeArrowheads="1"/>
              </p:cNvSpPr>
              <p:nvPr/>
            </p:nvSpPr>
            <p:spPr bwMode="auto">
              <a:xfrm flipH="1">
                <a:off x="5125" y="308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55" name="Oval 198"/>
              <p:cNvSpPr>
                <a:spLocks noChangeArrowheads="1"/>
              </p:cNvSpPr>
              <p:nvPr/>
            </p:nvSpPr>
            <p:spPr bwMode="auto">
              <a:xfrm flipH="1">
                <a:off x="5125" y="317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56" name="Oval 199"/>
              <p:cNvSpPr>
                <a:spLocks noChangeArrowheads="1"/>
              </p:cNvSpPr>
              <p:nvPr/>
            </p:nvSpPr>
            <p:spPr bwMode="auto">
              <a:xfrm flipH="1">
                <a:off x="5125" y="326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57" name="Oval 200"/>
              <p:cNvSpPr>
                <a:spLocks noChangeArrowheads="1"/>
              </p:cNvSpPr>
              <p:nvPr/>
            </p:nvSpPr>
            <p:spPr bwMode="auto">
              <a:xfrm flipH="1">
                <a:off x="5125" y="336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58" name="Oval 201"/>
              <p:cNvSpPr>
                <a:spLocks noChangeArrowheads="1"/>
              </p:cNvSpPr>
              <p:nvPr/>
            </p:nvSpPr>
            <p:spPr bwMode="auto">
              <a:xfrm flipH="1">
                <a:off x="5125" y="345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59" name="Oval 202"/>
              <p:cNvSpPr>
                <a:spLocks noChangeArrowheads="1"/>
              </p:cNvSpPr>
              <p:nvPr/>
            </p:nvSpPr>
            <p:spPr bwMode="auto">
              <a:xfrm flipH="1">
                <a:off x="5125" y="354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60" name="Oval 203"/>
              <p:cNvSpPr>
                <a:spLocks noChangeArrowheads="1"/>
              </p:cNvSpPr>
              <p:nvPr/>
            </p:nvSpPr>
            <p:spPr bwMode="auto">
              <a:xfrm flipH="1">
                <a:off x="5125" y="363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61" name="Oval 204"/>
              <p:cNvSpPr>
                <a:spLocks noChangeArrowheads="1"/>
              </p:cNvSpPr>
              <p:nvPr/>
            </p:nvSpPr>
            <p:spPr bwMode="auto">
              <a:xfrm flipH="1">
                <a:off x="5125" y="372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62" name="Oval 205"/>
              <p:cNvSpPr>
                <a:spLocks noChangeArrowheads="1"/>
              </p:cNvSpPr>
              <p:nvPr/>
            </p:nvSpPr>
            <p:spPr bwMode="auto">
              <a:xfrm flipH="1">
                <a:off x="5125" y="382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63" name="Oval 206"/>
              <p:cNvSpPr>
                <a:spLocks noChangeArrowheads="1"/>
              </p:cNvSpPr>
              <p:nvPr/>
            </p:nvSpPr>
            <p:spPr bwMode="auto">
              <a:xfrm>
                <a:off x="3773" y="59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64" name="Oval 207"/>
              <p:cNvSpPr>
                <a:spLocks noChangeArrowheads="1"/>
              </p:cNvSpPr>
              <p:nvPr/>
            </p:nvSpPr>
            <p:spPr bwMode="auto">
              <a:xfrm>
                <a:off x="3773" y="69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65" name="Oval 208"/>
              <p:cNvSpPr>
                <a:spLocks noChangeArrowheads="1"/>
              </p:cNvSpPr>
              <p:nvPr/>
            </p:nvSpPr>
            <p:spPr bwMode="auto">
              <a:xfrm flipH="1">
                <a:off x="3773" y="78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66" name="Oval 209"/>
              <p:cNvSpPr>
                <a:spLocks noChangeArrowheads="1"/>
              </p:cNvSpPr>
              <p:nvPr/>
            </p:nvSpPr>
            <p:spPr bwMode="auto">
              <a:xfrm flipH="1">
                <a:off x="3773" y="87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67" name="Oval 210"/>
              <p:cNvSpPr>
                <a:spLocks noChangeArrowheads="1"/>
              </p:cNvSpPr>
              <p:nvPr/>
            </p:nvSpPr>
            <p:spPr bwMode="auto">
              <a:xfrm flipH="1">
                <a:off x="3773" y="96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68" name="Oval 211"/>
              <p:cNvSpPr>
                <a:spLocks noChangeArrowheads="1"/>
              </p:cNvSpPr>
              <p:nvPr/>
            </p:nvSpPr>
            <p:spPr bwMode="auto">
              <a:xfrm flipH="1">
                <a:off x="3773" y="105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69" name="Oval 212"/>
              <p:cNvSpPr>
                <a:spLocks noChangeArrowheads="1"/>
              </p:cNvSpPr>
              <p:nvPr/>
            </p:nvSpPr>
            <p:spPr bwMode="auto">
              <a:xfrm flipH="1">
                <a:off x="3773" y="115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70" name="Oval 213"/>
              <p:cNvSpPr>
                <a:spLocks noChangeArrowheads="1"/>
              </p:cNvSpPr>
              <p:nvPr/>
            </p:nvSpPr>
            <p:spPr bwMode="auto">
              <a:xfrm flipH="1">
                <a:off x="3773" y="124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71" name="Oval 214"/>
              <p:cNvSpPr>
                <a:spLocks noChangeArrowheads="1"/>
              </p:cNvSpPr>
              <p:nvPr/>
            </p:nvSpPr>
            <p:spPr bwMode="auto">
              <a:xfrm flipH="1">
                <a:off x="3773" y="133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72" name="Oval 215"/>
              <p:cNvSpPr>
                <a:spLocks noChangeArrowheads="1"/>
              </p:cNvSpPr>
              <p:nvPr/>
            </p:nvSpPr>
            <p:spPr bwMode="auto">
              <a:xfrm flipH="1">
                <a:off x="3773" y="142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73" name="Oval 216"/>
              <p:cNvSpPr>
                <a:spLocks noChangeArrowheads="1"/>
              </p:cNvSpPr>
              <p:nvPr/>
            </p:nvSpPr>
            <p:spPr bwMode="auto">
              <a:xfrm flipH="1">
                <a:off x="3773" y="151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74" name="Oval 217"/>
              <p:cNvSpPr>
                <a:spLocks noChangeArrowheads="1"/>
              </p:cNvSpPr>
              <p:nvPr/>
            </p:nvSpPr>
            <p:spPr bwMode="auto">
              <a:xfrm flipH="1">
                <a:off x="3773" y="161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75" name="Oval 218"/>
              <p:cNvSpPr>
                <a:spLocks noChangeArrowheads="1"/>
              </p:cNvSpPr>
              <p:nvPr/>
            </p:nvSpPr>
            <p:spPr bwMode="auto">
              <a:xfrm flipH="1">
                <a:off x="3773" y="170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76" name="Oval 219"/>
              <p:cNvSpPr>
                <a:spLocks noChangeArrowheads="1"/>
              </p:cNvSpPr>
              <p:nvPr/>
            </p:nvSpPr>
            <p:spPr bwMode="auto">
              <a:xfrm flipH="1">
                <a:off x="3773" y="179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77" name="Oval 220"/>
              <p:cNvSpPr>
                <a:spLocks noChangeArrowheads="1"/>
              </p:cNvSpPr>
              <p:nvPr/>
            </p:nvSpPr>
            <p:spPr bwMode="auto">
              <a:xfrm flipH="1">
                <a:off x="3773" y="1887"/>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78" name="Oval 221"/>
              <p:cNvSpPr>
                <a:spLocks noChangeArrowheads="1"/>
              </p:cNvSpPr>
              <p:nvPr/>
            </p:nvSpPr>
            <p:spPr bwMode="auto">
              <a:xfrm flipH="1">
                <a:off x="3773" y="1979"/>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79" name="Oval 222"/>
              <p:cNvSpPr>
                <a:spLocks noChangeArrowheads="1"/>
              </p:cNvSpPr>
              <p:nvPr/>
            </p:nvSpPr>
            <p:spPr bwMode="auto">
              <a:xfrm flipH="1">
                <a:off x="3773" y="2071"/>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80" name="Oval 223"/>
              <p:cNvSpPr>
                <a:spLocks noChangeArrowheads="1"/>
              </p:cNvSpPr>
              <p:nvPr/>
            </p:nvSpPr>
            <p:spPr bwMode="auto">
              <a:xfrm flipH="1">
                <a:off x="3773" y="2163"/>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81" name="Oval 224"/>
              <p:cNvSpPr>
                <a:spLocks noChangeArrowheads="1"/>
              </p:cNvSpPr>
              <p:nvPr/>
            </p:nvSpPr>
            <p:spPr bwMode="auto">
              <a:xfrm flipH="1">
                <a:off x="3773" y="2255"/>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82" name="Oval 225"/>
              <p:cNvSpPr>
                <a:spLocks noChangeArrowheads="1"/>
              </p:cNvSpPr>
              <p:nvPr/>
            </p:nvSpPr>
            <p:spPr bwMode="auto">
              <a:xfrm flipH="1">
                <a:off x="3773" y="234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83" name="Oval 226"/>
              <p:cNvSpPr>
                <a:spLocks noChangeArrowheads="1"/>
              </p:cNvSpPr>
              <p:nvPr/>
            </p:nvSpPr>
            <p:spPr bwMode="auto">
              <a:xfrm flipH="1">
                <a:off x="3773" y="244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84" name="Oval 227"/>
              <p:cNvSpPr>
                <a:spLocks noChangeArrowheads="1"/>
              </p:cNvSpPr>
              <p:nvPr/>
            </p:nvSpPr>
            <p:spPr bwMode="auto">
              <a:xfrm flipH="1">
                <a:off x="3773" y="253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85" name="Oval 228"/>
              <p:cNvSpPr>
                <a:spLocks noChangeArrowheads="1"/>
              </p:cNvSpPr>
              <p:nvPr/>
            </p:nvSpPr>
            <p:spPr bwMode="auto">
              <a:xfrm flipH="1">
                <a:off x="3773" y="262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86" name="Oval 229"/>
              <p:cNvSpPr>
                <a:spLocks noChangeArrowheads="1"/>
              </p:cNvSpPr>
              <p:nvPr/>
            </p:nvSpPr>
            <p:spPr bwMode="auto">
              <a:xfrm flipH="1">
                <a:off x="3773" y="271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87" name="Oval 230"/>
              <p:cNvSpPr>
                <a:spLocks noChangeArrowheads="1"/>
              </p:cNvSpPr>
              <p:nvPr/>
            </p:nvSpPr>
            <p:spPr bwMode="auto">
              <a:xfrm flipH="1">
                <a:off x="3773" y="280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88" name="Oval 231"/>
              <p:cNvSpPr>
                <a:spLocks noChangeArrowheads="1"/>
              </p:cNvSpPr>
              <p:nvPr/>
            </p:nvSpPr>
            <p:spPr bwMode="auto">
              <a:xfrm flipH="1">
                <a:off x="3773" y="290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89" name="Oval 232"/>
              <p:cNvSpPr>
                <a:spLocks noChangeArrowheads="1"/>
              </p:cNvSpPr>
              <p:nvPr/>
            </p:nvSpPr>
            <p:spPr bwMode="auto">
              <a:xfrm flipH="1">
                <a:off x="3773" y="299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90" name="Oval 233"/>
              <p:cNvSpPr>
                <a:spLocks noChangeArrowheads="1"/>
              </p:cNvSpPr>
              <p:nvPr/>
            </p:nvSpPr>
            <p:spPr bwMode="auto">
              <a:xfrm flipH="1">
                <a:off x="3773" y="308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91" name="Oval 234"/>
              <p:cNvSpPr>
                <a:spLocks noChangeArrowheads="1"/>
              </p:cNvSpPr>
              <p:nvPr/>
            </p:nvSpPr>
            <p:spPr bwMode="auto">
              <a:xfrm flipH="1">
                <a:off x="3773" y="317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92" name="Oval 235"/>
              <p:cNvSpPr>
                <a:spLocks noChangeArrowheads="1"/>
              </p:cNvSpPr>
              <p:nvPr/>
            </p:nvSpPr>
            <p:spPr bwMode="auto">
              <a:xfrm flipH="1">
                <a:off x="3773" y="326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93" name="Oval 236"/>
              <p:cNvSpPr>
                <a:spLocks noChangeArrowheads="1"/>
              </p:cNvSpPr>
              <p:nvPr/>
            </p:nvSpPr>
            <p:spPr bwMode="auto">
              <a:xfrm flipH="1">
                <a:off x="3773" y="336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94" name="Oval 237"/>
              <p:cNvSpPr>
                <a:spLocks noChangeArrowheads="1"/>
              </p:cNvSpPr>
              <p:nvPr/>
            </p:nvSpPr>
            <p:spPr bwMode="auto">
              <a:xfrm flipH="1">
                <a:off x="3773" y="3452"/>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95" name="Oval 238"/>
              <p:cNvSpPr>
                <a:spLocks noChangeArrowheads="1"/>
              </p:cNvSpPr>
              <p:nvPr/>
            </p:nvSpPr>
            <p:spPr bwMode="auto">
              <a:xfrm flipH="1">
                <a:off x="3773" y="3544"/>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96" name="Oval 239"/>
              <p:cNvSpPr>
                <a:spLocks noChangeArrowheads="1"/>
              </p:cNvSpPr>
              <p:nvPr/>
            </p:nvSpPr>
            <p:spPr bwMode="auto">
              <a:xfrm flipH="1">
                <a:off x="3773" y="3636"/>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97" name="Oval 240"/>
              <p:cNvSpPr>
                <a:spLocks noChangeArrowheads="1"/>
              </p:cNvSpPr>
              <p:nvPr/>
            </p:nvSpPr>
            <p:spPr bwMode="auto">
              <a:xfrm flipH="1">
                <a:off x="3773" y="3728"/>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sp>
            <p:nvSpPr>
              <p:cNvPr id="90198" name="Oval 241"/>
              <p:cNvSpPr>
                <a:spLocks noChangeArrowheads="1"/>
              </p:cNvSpPr>
              <p:nvPr/>
            </p:nvSpPr>
            <p:spPr bwMode="auto">
              <a:xfrm flipH="1">
                <a:off x="3773" y="3820"/>
                <a:ext cx="44" cy="46"/>
              </a:xfrm>
              <a:prstGeom prst="ellipse">
                <a:avLst/>
              </a:prstGeom>
              <a:solidFill>
                <a:schemeClr val="tx1"/>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en-US" sz="1800">
                  <a:latin typeface="Arial" charset="0"/>
                  <a:ea typeface="新細明體" pitchFamily="18" charset="-120"/>
                </a:endParaRPr>
              </a:p>
            </p:txBody>
          </p:sp>
        </p:grpSp>
        <p:sp>
          <p:nvSpPr>
            <p:cNvPr id="90121" name="AutoShape 242"/>
            <p:cNvSpPr>
              <a:spLocks noChangeArrowheads="1"/>
            </p:cNvSpPr>
            <p:nvPr/>
          </p:nvSpPr>
          <p:spPr bwMode="auto">
            <a:xfrm>
              <a:off x="3878" y="760"/>
              <a:ext cx="1178" cy="552"/>
            </a:xfrm>
            <a:prstGeom prst="roundRect">
              <a:avLst>
                <a:gd name="adj" fmla="val 16667"/>
              </a:avLst>
            </a:prstGeom>
            <a:solidFill>
              <a:srgbClr val="FDFAC7"/>
            </a:soli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spcBef>
                  <a:spcPct val="0"/>
                </a:spcBef>
                <a:buClrTx/>
                <a:buSzTx/>
                <a:buFontTx/>
                <a:buNone/>
              </a:pPr>
              <a:r>
                <a:rPr lang="en-US" altLang="zh-TW" sz="2000" dirty="0">
                  <a:latin typeface="Arial" charset="0"/>
                  <a:ea typeface="新細明體" pitchFamily="18" charset="-120"/>
                </a:rPr>
                <a:t>Headquarters</a:t>
              </a:r>
              <a:br>
                <a:rPr lang="en-US" altLang="zh-TW" sz="2000" dirty="0">
                  <a:latin typeface="Arial" charset="0"/>
                  <a:ea typeface="新細明體" pitchFamily="18" charset="-120"/>
                </a:rPr>
              </a:br>
              <a:r>
                <a:rPr lang="en-US" altLang="zh-TW" sz="2000" dirty="0">
                  <a:latin typeface="Arial" charset="0"/>
                  <a:ea typeface="新細明體" pitchFamily="18" charset="-120"/>
                </a:rPr>
                <a:t>Location</a:t>
              </a:r>
            </a:p>
          </p:txBody>
        </p:sp>
        <p:sp>
          <p:nvSpPr>
            <p:cNvPr id="90122" name="AutoShape 243"/>
            <p:cNvSpPr>
              <a:spLocks noChangeArrowheads="1"/>
            </p:cNvSpPr>
            <p:nvPr/>
          </p:nvSpPr>
          <p:spPr bwMode="auto">
            <a:xfrm>
              <a:off x="3878" y="1358"/>
              <a:ext cx="1178" cy="552"/>
            </a:xfrm>
            <a:prstGeom prst="roundRect">
              <a:avLst>
                <a:gd name="adj" fmla="val 16667"/>
              </a:avLst>
            </a:prstGeom>
            <a:solidFill>
              <a:srgbClr val="FDFAC7"/>
            </a:soli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spcBef>
                  <a:spcPct val="0"/>
                </a:spcBef>
                <a:buClrTx/>
                <a:buSzTx/>
                <a:buFontTx/>
                <a:buNone/>
              </a:pPr>
              <a:r>
                <a:rPr lang="en-US" altLang="zh-TW" sz="2000">
                  <a:latin typeface="Arial" charset="0"/>
                  <a:ea typeface="新細明體" pitchFamily="18" charset="-120"/>
                </a:rPr>
                <a:t>Purchase</a:t>
              </a:r>
              <a:br>
                <a:rPr lang="en-US" altLang="zh-TW" sz="2000">
                  <a:latin typeface="Arial" charset="0"/>
                  <a:ea typeface="新細明體" pitchFamily="18" charset="-120"/>
                </a:rPr>
              </a:br>
              <a:r>
                <a:rPr lang="en-US" altLang="zh-TW" sz="2000">
                  <a:latin typeface="Arial" charset="0"/>
                  <a:ea typeface="新細明體" pitchFamily="18" charset="-120"/>
                </a:rPr>
                <a:t>History</a:t>
              </a:r>
            </a:p>
          </p:txBody>
        </p:sp>
        <p:sp>
          <p:nvSpPr>
            <p:cNvPr id="90123" name="AutoShape 244"/>
            <p:cNvSpPr>
              <a:spLocks noChangeArrowheads="1"/>
            </p:cNvSpPr>
            <p:nvPr/>
          </p:nvSpPr>
          <p:spPr bwMode="auto">
            <a:xfrm>
              <a:off x="3878" y="1956"/>
              <a:ext cx="1178" cy="553"/>
            </a:xfrm>
            <a:prstGeom prst="roundRect">
              <a:avLst>
                <a:gd name="adj" fmla="val 16667"/>
              </a:avLst>
            </a:prstGeom>
            <a:solidFill>
              <a:srgbClr val="FDFAC7"/>
            </a:soli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spcBef>
                  <a:spcPct val="0"/>
                </a:spcBef>
                <a:buClrTx/>
                <a:buSzTx/>
                <a:buFontTx/>
                <a:buNone/>
              </a:pPr>
              <a:r>
                <a:rPr lang="en-US" altLang="zh-TW" sz="2000">
                  <a:latin typeface="Arial" charset="0"/>
                  <a:ea typeface="新細明體" pitchFamily="18" charset="-120"/>
                </a:rPr>
                <a:t>Promotion</a:t>
              </a:r>
            </a:p>
            <a:p>
              <a:pPr>
                <a:spcBef>
                  <a:spcPct val="0"/>
                </a:spcBef>
                <a:buClrTx/>
                <a:buSzTx/>
                <a:buFontTx/>
                <a:buNone/>
              </a:pPr>
              <a:r>
                <a:rPr lang="en-US" altLang="zh-TW" sz="2000">
                  <a:latin typeface="Arial" charset="0"/>
                  <a:ea typeface="新細明體" pitchFamily="18" charset="-120"/>
                </a:rPr>
                <a:t>History</a:t>
              </a:r>
            </a:p>
          </p:txBody>
        </p:sp>
        <p:sp>
          <p:nvSpPr>
            <p:cNvPr id="90124" name="AutoShape 245"/>
            <p:cNvSpPr>
              <a:spLocks noChangeArrowheads="1"/>
            </p:cNvSpPr>
            <p:nvPr/>
          </p:nvSpPr>
          <p:spPr bwMode="auto">
            <a:xfrm>
              <a:off x="3878" y="2555"/>
              <a:ext cx="1178" cy="552"/>
            </a:xfrm>
            <a:prstGeom prst="roundRect">
              <a:avLst>
                <a:gd name="adj" fmla="val 16667"/>
              </a:avLst>
            </a:prstGeom>
            <a:solidFill>
              <a:srgbClr val="FDFAC7"/>
            </a:soli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spcBef>
                  <a:spcPct val="0"/>
                </a:spcBef>
                <a:buClrTx/>
                <a:buSzTx/>
                <a:buFontTx/>
                <a:buNone/>
              </a:pPr>
              <a:r>
                <a:rPr lang="en-US" altLang="zh-TW" sz="2000">
                  <a:latin typeface="Arial" charset="0"/>
                  <a:ea typeface="新細明體" pitchFamily="18" charset="-120"/>
                </a:rPr>
                <a:t>Inquiry</a:t>
              </a:r>
            </a:p>
            <a:p>
              <a:pPr>
                <a:spcBef>
                  <a:spcPct val="0"/>
                </a:spcBef>
                <a:buClrTx/>
                <a:buSzTx/>
                <a:buFontTx/>
                <a:buNone/>
              </a:pPr>
              <a:r>
                <a:rPr lang="en-US" altLang="zh-TW" sz="2000">
                  <a:latin typeface="Arial" charset="0"/>
                  <a:ea typeface="新細明體" pitchFamily="18" charset="-120"/>
                </a:rPr>
                <a:t>History</a:t>
              </a:r>
            </a:p>
          </p:txBody>
        </p:sp>
        <p:sp>
          <p:nvSpPr>
            <p:cNvPr id="90125" name="AutoShape 246"/>
            <p:cNvSpPr>
              <a:spLocks noChangeArrowheads="1"/>
            </p:cNvSpPr>
            <p:nvPr/>
          </p:nvSpPr>
          <p:spPr bwMode="auto">
            <a:xfrm>
              <a:off x="3878" y="3153"/>
              <a:ext cx="1178" cy="552"/>
            </a:xfrm>
            <a:prstGeom prst="roundRect">
              <a:avLst>
                <a:gd name="adj" fmla="val 16667"/>
              </a:avLst>
            </a:prstGeom>
            <a:solidFill>
              <a:srgbClr val="FDFAC7"/>
            </a:solidFill>
            <a:ln w="127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spcBef>
                  <a:spcPct val="0"/>
                </a:spcBef>
                <a:buClrTx/>
                <a:buSzTx/>
                <a:buFontTx/>
                <a:buNone/>
              </a:pPr>
              <a:r>
                <a:rPr lang="en-US" altLang="zh-TW" sz="2000">
                  <a:latin typeface="Arial" charset="0"/>
                  <a:ea typeface="新細明體" pitchFamily="18" charset="-120"/>
                </a:rPr>
                <a:t>Unique</a:t>
              </a:r>
            </a:p>
            <a:p>
              <a:pPr>
                <a:spcBef>
                  <a:spcPct val="0"/>
                </a:spcBef>
                <a:buClrTx/>
                <a:buSzTx/>
                <a:buFontTx/>
                <a:buNone/>
              </a:pPr>
              <a:r>
                <a:rPr lang="en-US" altLang="zh-TW" sz="2000">
                  <a:latin typeface="Arial" charset="0"/>
                  <a:ea typeface="新細明體" pitchFamily="18" charset="-120"/>
                </a:rPr>
                <a:t>Identifier</a:t>
              </a:r>
            </a:p>
          </p:txBody>
        </p:sp>
      </p:grpSp>
    </p:spTree>
    <p:extLst>
      <p:ext uri="{BB962C8B-B14F-4D97-AF65-F5344CB8AC3E}">
        <p14:creationId xmlns="" xmlns:p14="http://schemas.microsoft.com/office/powerpoint/2010/main" val="22549203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139515"/>
                                        </p:tgtEl>
                                        <p:attrNameLst>
                                          <p:attrName>style.visibility</p:attrName>
                                        </p:attrNameLst>
                                      </p:cBhvr>
                                      <p:to>
                                        <p:strVal val="visible"/>
                                      </p:to>
                                    </p:set>
                                    <p:animEffect transition="in" filter="blinds(horizontal)">
                                      <p:cBhvr>
                                        <p:cTn id="7" dur="1000"/>
                                        <p:tgtEl>
                                          <p:spTgt spid="139515"/>
                                        </p:tgtEl>
                                      </p:cBhvr>
                                    </p:animEffect>
                                  </p:childTnLst>
                                </p:cTn>
                              </p:par>
                            </p:childTnLst>
                          </p:cTn>
                        </p:par>
                        <p:par>
                          <p:cTn id="8" fill="hold" nodeType="afterGroup">
                            <p:stCondLst>
                              <p:cond delay="1000"/>
                            </p:stCondLst>
                            <p:childTnLst>
                              <p:par>
                                <p:cTn id="9" presetID="3" presetClass="entr" presetSubtype="10" fill="hold" nodeType="afterEffect">
                                  <p:stCondLst>
                                    <p:cond delay="0"/>
                                  </p:stCondLst>
                                  <p:childTnLst>
                                    <p:set>
                                      <p:cBhvr>
                                        <p:cTn id="10" dur="1" fill="hold">
                                          <p:stCondLst>
                                            <p:cond delay="0"/>
                                          </p:stCondLst>
                                        </p:cTn>
                                        <p:tgtEl>
                                          <p:spTgt spid="139516"/>
                                        </p:tgtEl>
                                        <p:attrNameLst>
                                          <p:attrName>style.visibility</p:attrName>
                                        </p:attrNameLst>
                                      </p:cBhvr>
                                      <p:to>
                                        <p:strVal val="visible"/>
                                      </p:to>
                                    </p:set>
                                    <p:animEffect transition="in" filter="blinds(horizontal)">
                                      <p:cBhvr>
                                        <p:cTn id="11" dur="1000"/>
                                        <p:tgtEl>
                                          <p:spTgt spid="139516"/>
                                        </p:tgtEl>
                                      </p:cBhvr>
                                    </p:animEffect>
                                  </p:childTnLst>
                                </p:cTn>
                              </p:par>
                            </p:childTnLst>
                          </p:cTn>
                        </p:par>
                        <p:par>
                          <p:cTn id="12" fill="hold" nodeType="afterGroup">
                            <p:stCondLst>
                              <p:cond delay="2000"/>
                            </p:stCondLst>
                            <p:childTnLst>
                              <p:par>
                                <p:cTn id="13" presetID="3" presetClass="entr" presetSubtype="10" fill="hold" nodeType="afterEffect">
                                  <p:stCondLst>
                                    <p:cond delay="0"/>
                                  </p:stCondLst>
                                  <p:childTnLst>
                                    <p:set>
                                      <p:cBhvr>
                                        <p:cTn id="14" dur="1" fill="hold">
                                          <p:stCondLst>
                                            <p:cond delay="0"/>
                                          </p:stCondLst>
                                        </p:cTn>
                                        <p:tgtEl>
                                          <p:spTgt spid="139517"/>
                                        </p:tgtEl>
                                        <p:attrNameLst>
                                          <p:attrName>style.visibility</p:attrName>
                                        </p:attrNameLst>
                                      </p:cBhvr>
                                      <p:to>
                                        <p:strVal val="visible"/>
                                      </p:to>
                                    </p:set>
                                    <p:animEffect transition="in" filter="blinds(horizontal)">
                                      <p:cBhvr>
                                        <p:cTn id="15" dur="1000"/>
                                        <p:tgtEl>
                                          <p:spTgt spid="139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BEA64F01-6BF9-4724-9E65-A9C22E74F4F9}" type="slidenum">
              <a:rPr lang="zh-TW" altLang="en-US" smtClean="0"/>
              <a:pPr/>
              <a:t>65</a:t>
            </a:fld>
            <a:endParaRPr lang="zh-TW" altLang="en-US"/>
          </a:p>
        </p:txBody>
      </p:sp>
      <p:sp>
        <p:nvSpPr>
          <p:cNvPr id="5" name="Rectangle 2"/>
          <p:cNvSpPr txBox="1">
            <a:spLocks noChangeArrowheads="1"/>
          </p:cNvSpPr>
          <p:nvPr/>
        </p:nvSpPr>
        <p:spPr bwMode="auto">
          <a:xfrm>
            <a:off x="684213" y="2133600"/>
            <a:ext cx="7056139" cy="1470025"/>
          </a:xfrm>
          <a:prstGeom prst="rect">
            <a:avLst/>
          </a:prstGeom>
          <a:noFill/>
          <a:ln w="9525">
            <a:noFill/>
            <a:miter lim="800000"/>
            <a:headEnd/>
            <a:tailEnd/>
          </a:ln>
          <a:effectLst>
            <a:outerShdw dist="35921" dir="2700000" algn="ctr" rotWithShape="0">
              <a:srgbClr val="DDDDDD">
                <a:alpha val="50000"/>
              </a:srgbClr>
            </a:outerShdw>
          </a:effectLst>
        </p:spPr>
        <p:txBody>
          <a:bodyPr anchor="ctr"/>
          <a:lstStyle/>
          <a:p>
            <a:pPr algn="ctr">
              <a:defRPr/>
            </a:pPr>
            <a:r>
              <a:rPr lang="zh-TW" altLang="en-US" sz="4000" b="1" kern="0" dirty="0" smtClean="0">
                <a:latin typeface="標楷體" pitchFamily="65" charset="-120"/>
                <a:ea typeface="標楷體" pitchFamily="65" charset="-120"/>
                <a:cs typeface="+mj-cs"/>
              </a:rPr>
              <a:t>第五章 客訴事件分析</a:t>
            </a:r>
            <a:endParaRPr lang="zh-TW" altLang="en-US" sz="4400" b="1" kern="0" dirty="0">
              <a:solidFill>
                <a:schemeClr val="tx2"/>
              </a:solidFill>
              <a:latin typeface="標楷體" pitchFamily="65" charset="-120"/>
              <a:ea typeface="標楷體" pitchFamily="65" charset="-120"/>
              <a:cs typeface="+mj-cs"/>
            </a:endParaRPr>
          </a:p>
        </p:txBody>
      </p:sp>
    </p:spTree>
    <p:extLst>
      <p:ext uri="{BB962C8B-B14F-4D97-AF65-F5344CB8AC3E}">
        <p14:creationId xmlns="" xmlns:p14="http://schemas.microsoft.com/office/powerpoint/2010/main" val="18052675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標題 2"/>
          <p:cNvSpPr>
            <a:spLocks noGrp="1"/>
          </p:cNvSpPr>
          <p:nvPr>
            <p:ph type="title"/>
          </p:nvPr>
        </p:nvSpPr>
        <p:spPr>
          <a:xfrm>
            <a:off x="611188" y="115888"/>
            <a:ext cx="8153400" cy="990600"/>
          </a:xfrm>
        </p:spPr>
        <p:txBody>
          <a:bodyPr>
            <a:normAutofit/>
          </a:bodyPr>
          <a:lstStyle/>
          <a:p>
            <a:r>
              <a:rPr lang="en-US" altLang="zh-TW" sz="4000" b="1" dirty="0">
                <a:latin typeface="標楷體" panose="03000509000000000000" pitchFamily="65" charset="-120"/>
                <a:ea typeface="標楷體" panose="03000509000000000000" pitchFamily="65" charset="-120"/>
              </a:rPr>
              <a:t>5</a:t>
            </a:r>
            <a:r>
              <a:rPr lang="en-US" altLang="zh-TW" sz="4000" b="1" dirty="0" smtClean="0">
                <a:latin typeface="標楷體" panose="03000509000000000000" pitchFamily="65" charset="-120"/>
                <a:ea typeface="標楷體" panose="03000509000000000000" pitchFamily="65" charset="-120"/>
              </a:rPr>
              <a:t>.1</a:t>
            </a:r>
            <a:r>
              <a:rPr lang="zh-TW" altLang="en-US" sz="4000" b="1" dirty="0" smtClean="0">
                <a:latin typeface="標楷體" panose="03000509000000000000" pitchFamily="65" charset="-120"/>
                <a:ea typeface="標楷體" panose="03000509000000000000" pitchFamily="65" charset="-120"/>
              </a:rPr>
              <a:t> 客訴內容分析</a:t>
            </a:r>
          </a:p>
        </p:txBody>
      </p:sp>
      <p:sp>
        <p:nvSpPr>
          <p:cNvPr id="4" name="直排文字版面配置區 3"/>
          <p:cNvSpPr>
            <a:spLocks noGrp="1"/>
          </p:cNvSpPr>
          <p:nvPr>
            <p:ph type="body" orient="vert" idx="1"/>
          </p:nvPr>
        </p:nvSpPr>
        <p:spPr>
          <a:xfrm>
            <a:off x="827584" y="1412776"/>
            <a:ext cx="8153400" cy="4525963"/>
          </a:xfrm>
        </p:spPr>
        <p:txBody>
          <a:bodyPr vert="horz">
            <a:normAutofit fontScale="92500" lnSpcReduction="20000"/>
          </a:bodyPr>
          <a:lstStyle/>
          <a:p>
            <a:pPr marL="0" indent="0">
              <a:buNone/>
              <a:defRPr/>
            </a:pPr>
            <a:r>
              <a:rPr lang="zh-TW" altLang="en-US" b="1" dirty="0" smtClean="0">
                <a:latin typeface="標楷體" panose="03000509000000000000" pitchFamily="65" charset="-120"/>
                <a:ea typeface="標楷體" panose="03000509000000000000" pitchFamily="65" charset="-120"/>
              </a:rPr>
              <a:t>▓服務生態度不佳</a:t>
            </a:r>
            <a:r>
              <a:rPr lang="en-US" altLang="zh-TW" b="1" dirty="0" smtClean="0">
                <a:latin typeface="標楷體" panose="03000509000000000000" pitchFamily="65" charset="-120"/>
                <a:ea typeface="標楷體" panose="03000509000000000000" pitchFamily="65" charset="-120"/>
              </a:rPr>
              <a:t>(11/14)</a:t>
            </a:r>
          </a:p>
          <a:p>
            <a:pPr lvl="1">
              <a:buFont typeface="Wingdings" panose="05000000000000000000" pitchFamily="2" charset="2"/>
              <a:buChar char="p"/>
              <a:defRPr/>
            </a:pPr>
            <a:r>
              <a:rPr lang="zh-TW" altLang="en-US" sz="2400" b="1" dirty="0">
                <a:latin typeface="標楷體" panose="03000509000000000000" pitchFamily="65" charset="-120"/>
                <a:ea typeface="標楷體" panose="03000509000000000000" pitchFamily="65" charset="-120"/>
              </a:rPr>
              <a:t>對顧客</a:t>
            </a:r>
            <a:r>
              <a:rPr lang="zh-TW" altLang="en-US" sz="2400" b="1" dirty="0" smtClean="0">
                <a:latin typeface="標楷體" panose="03000509000000000000" pitchFamily="65" charset="-120"/>
                <a:ea typeface="標楷體" panose="03000509000000000000" pitchFamily="65" charset="-120"/>
              </a:rPr>
              <a:t>問題沒回應、缺乏耐心</a:t>
            </a:r>
            <a:endParaRPr lang="en-US" altLang="zh-TW" sz="2400" b="1" dirty="0" smtClean="0">
              <a:latin typeface="標楷體" panose="03000509000000000000" pitchFamily="65" charset="-120"/>
              <a:ea typeface="標楷體" panose="03000509000000000000" pitchFamily="65" charset="-120"/>
            </a:endParaRPr>
          </a:p>
          <a:p>
            <a:pPr lvl="1">
              <a:buFont typeface="Wingdings" panose="05000000000000000000" pitchFamily="2" charset="2"/>
              <a:buChar char="p"/>
              <a:defRPr/>
            </a:pPr>
            <a:r>
              <a:rPr lang="zh-TW" altLang="en-US" sz="2400" b="1" dirty="0">
                <a:latin typeface="標楷體" panose="03000509000000000000" pitchFamily="65" charset="-120"/>
                <a:ea typeface="標楷體" panose="03000509000000000000" pitchFamily="65" charset="-120"/>
              </a:rPr>
              <a:t>對</a:t>
            </a:r>
            <a:r>
              <a:rPr lang="zh-TW" altLang="en-US" sz="2400" b="1" dirty="0" smtClean="0">
                <a:latin typeface="標楷體" panose="03000509000000000000" pitchFamily="65" charset="-120"/>
                <a:ea typeface="標楷體" panose="03000509000000000000" pitchFamily="65" charset="-120"/>
              </a:rPr>
              <a:t>顧客沒有一視同仁</a:t>
            </a:r>
            <a:endParaRPr lang="en-US" altLang="zh-TW" sz="2400" b="1" dirty="0" smtClean="0">
              <a:latin typeface="標楷體" panose="03000509000000000000" pitchFamily="65" charset="-120"/>
              <a:ea typeface="標楷體" panose="03000509000000000000" pitchFamily="65" charset="-120"/>
            </a:endParaRPr>
          </a:p>
          <a:p>
            <a:pPr lvl="1">
              <a:buFont typeface="Wingdings" panose="05000000000000000000" pitchFamily="2" charset="2"/>
              <a:buChar char="p"/>
              <a:defRPr/>
            </a:pPr>
            <a:r>
              <a:rPr lang="zh-TW" altLang="en-US" sz="2400" b="1" dirty="0" smtClean="0">
                <a:latin typeface="標楷體" panose="03000509000000000000" pitchFamily="65" charset="-120"/>
                <a:ea typeface="標楷體" panose="03000509000000000000" pitchFamily="65" charset="-120"/>
              </a:rPr>
              <a:t>顧客沒用餐完畢即收走</a:t>
            </a:r>
            <a:endParaRPr lang="en-US" altLang="zh-TW" sz="2400" b="1" dirty="0" smtClean="0">
              <a:latin typeface="標楷體" panose="03000509000000000000" pitchFamily="65" charset="-120"/>
              <a:ea typeface="標楷體" panose="03000509000000000000" pitchFamily="65" charset="-120"/>
            </a:endParaRPr>
          </a:p>
          <a:p>
            <a:pPr lvl="1">
              <a:buFont typeface="Wingdings" panose="05000000000000000000" pitchFamily="2" charset="2"/>
              <a:buChar char="p"/>
              <a:defRPr/>
            </a:pPr>
            <a:r>
              <a:rPr lang="zh-TW" altLang="en-US" sz="2400" b="1" dirty="0">
                <a:latin typeface="標楷體" panose="03000509000000000000" pitchFamily="65" charset="-120"/>
                <a:ea typeface="標楷體" panose="03000509000000000000" pitchFamily="65" charset="-120"/>
              </a:rPr>
              <a:t>延誤上</a:t>
            </a:r>
            <a:r>
              <a:rPr lang="zh-TW" altLang="en-US" sz="2400" b="1" dirty="0" smtClean="0">
                <a:latin typeface="標楷體" panose="03000509000000000000" pitchFamily="65" charset="-120"/>
                <a:ea typeface="標楷體" panose="03000509000000000000" pitchFamily="65" charset="-120"/>
              </a:rPr>
              <a:t>餐</a:t>
            </a:r>
            <a:endParaRPr lang="en-US" altLang="zh-TW" sz="2400" b="1" dirty="0" smtClean="0">
              <a:latin typeface="標楷體" panose="03000509000000000000" pitchFamily="65" charset="-120"/>
              <a:ea typeface="標楷體" panose="03000509000000000000" pitchFamily="65" charset="-120"/>
            </a:endParaRPr>
          </a:p>
          <a:p>
            <a:pPr marL="0" lvl="1" indent="0">
              <a:buClr>
                <a:schemeClr val="accent2"/>
              </a:buClr>
              <a:buSzPct val="60000"/>
              <a:buNone/>
              <a:defRPr/>
            </a:pPr>
            <a:r>
              <a:rPr lang="zh-TW" altLang="en-US" sz="3200" b="1" dirty="0" smtClean="0">
                <a:latin typeface="標楷體" panose="03000509000000000000" pitchFamily="65" charset="-120"/>
                <a:ea typeface="標楷體" panose="03000509000000000000" pitchFamily="65" charset="-120"/>
              </a:rPr>
              <a:t>▓環境</a:t>
            </a:r>
            <a:r>
              <a:rPr lang="zh-TW" altLang="en-US" sz="3200" b="1" dirty="0">
                <a:latin typeface="標楷體" panose="03000509000000000000" pitchFamily="65" charset="-120"/>
                <a:ea typeface="標楷體" panose="03000509000000000000" pitchFamily="65" charset="-120"/>
              </a:rPr>
              <a:t>髒亂</a:t>
            </a:r>
            <a:r>
              <a:rPr lang="en-US" altLang="zh-TW" sz="3200" b="1" dirty="0">
                <a:latin typeface="標楷體" panose="03000509000000000000" pitchFamily="65" charset="-120"/>
                <a:ea typeface="標楷體" panose="03000509000000000000" pitchFamily="65" charset="-120"/>
              </a:rPr>
              <a:t>(3/14)</a:t>
            </a:r>
          </a:p>
          <a:p>
            <a:pPr lvl="1">
              <a:buFont typeface="Wingdings" panose="05000000000000000000" pitchFamily="2" charset="2"/>
              <a:buChar char="p"/>
              <a:defRPr/>
            </a:pPr>
            <a:r>
              <a:rPr lang="zh-TW" altLang="en-US" sz="2400" b="1" dirty="0">
                <a:latin typeface="標楷體" panose="03000509000000000000" pitchFamily="65" charset="-120"/>
                <a:ea typeface="標楷體" panose="03000509000000000000" pitchFamily="65" charset="-120"/>
              </a:rPr>
              <a:t>服務生衣著</a:t>
            </a:r>
            <a:endParaRPr lang="en-US" altLang="zh-TW" sz="2400" b="1" dirty="0">
              <a:latin typeface="標楷體" panose="03000509000000000000" pitchFamily="65" charset="-120"/>
              <a:ea typeface="標楷體" panose="03000509000000000000" pitchFamily="65" charset="-120"/>
            </a:endParaRPr>
          </a:p>
          <a:p>
            <a:pPr lvl="1">
              <a:buFont typeface="Wingdings" panose="05000000000000000000" pitchFamily="2" charset="2"/>
              <a:buChar char="p"/>
              <a:defRPr/>
            </a:pPr>
            <a:r>
              <a:rPr lang="zh-TW" altLang="en-US" sz="2400" b="1" dirty="0">
                <a:latin typeface="標楷體" panose="03000509000000000000" pitchFamily="65" charset="-120"/>
                <a:ea typeface="標楷體" panose="03000509000000000000" pitchFamily="65" charset="-120"/>
              </a:rPr>
              <a:t>餐廳環境</a:t>
            </a:r>
            <a:endParaRPr lang="en-US" altLang="zh-TW" sz="2400" b="1" dirty="0">
              <a:latin typeface="標楷體" panose="03000509000000000000" pitchFamily="65" charset="-120"/>
              <a:ea typeface="標楷體" panose="03000509000000000000" pitchFamily="65" charset="-120"/>
            </a:endParaRPr>
          </a:p>
          <a:p>
            <a:pPr marL="0" lvl="1" indent="0">
              <a:spcBef>
                <a:spcPts val="700"/>
              </a:spcBef>
              <a:buClr>
                <a:schemeClr val="accent2"/>
              </a:buClr>
              <a:buSzPct val="60000"/>
              <a:buNone/>
              <a:defRPr/>
            </a:pPr>
            <a:r>
              <a:rPr lang="zh-TW" altLang="en-US" sz="3200" b="1" dirty="0">
                <a:latin typeface="標楷體" panose="03000509000000000000" pitchFamily="65" charset="-120"/>
                <a:ea typeface="標楷體" panose="03000509000000000000" pitchFamily="65" charset="-120"/>
              </a:rPr>
              <a:t>▓</a:t>
            </a:r>
            <a:r>
              <a:rPr lang="zh-TW" altLang="en-US" sz="3200" b="1" dirty="0" smtClean="0">
                <a:latin typeface="標楷體" panose="03000509000000000000" pitchFamily="65" charset="-120"/>
                <a:ea typeface="標楷體" panose="03000509000000000000" pitchFamily="65" charset="-120"/>
              </a:rPr>
              <a:t>食物</a:t>
            </a:r>
            <a:r>
              <a:rPr lang="en-US" altLang="zh-TW" sz="3200" b="1" dirty="0" smtClean="0">
                <a:latin typeface="標楷體" panose="03000509000000000000" pitchFamily="65" charset="-120"/>
                <a:ea typeface="標楷體" panose="03000509000000000000" pitchFamily="65" charset="-120"/>
              </a:rPr>
              <a:t>(3/14)</a:t>
            </a:r>
            <a:endParaRPr lang="en-US" altLang="zh-TW" sz="3200" b="1" dirty="0">
              <a:latin typeface="標楷體" panose="03000509000000000000" pitchFamily="65" charset="-120"/>
              <a:ea typeface="標楷體" panose="03000509000000000000" pitchFamily="65" charset="-120"/>
            </a:endParaRPr>
          </a:p>
          <a:p>
            <a:pPr lvl="1">
              <a:buFont typeface="Wingdings" panose="05000000000000000000" pitchFamily="2" charset="2"/>
              <a:buChar char="p"/>
              <a:defRPr/>
            </a:pPr>
            <a:r>
              <a:rPr lang="zh-TW" altLang="en-US" sz="2400" b="1" dirty="0">
                <a:latin typeface="標楷體" panose="03000509000000000000" pitchFamily="65" charset="-120"/>
                <a:ea typeface="標楷體" panose="03000509000000000000" pitchFamily="65" charset="-120"/>
              </a:rPr>
              <a:t>不新鮮</a:t>
            </a:r>
            <a:endParaRPr lang="en-US" altLang="zh-TW" sz="2400" b="1" dirty="0">
              <a:latin typeface="標楷體" panose="03000509000000000000" pitchFamily="65" charset="-120"/>
              <a:ea typeface="標楷體" panose="03000509000000000000" pitchFamily="65" charset="-120"/>
            </a:endParaRPr>
          </a:p>
          <a:p>
            <a:pPr lvl="1">
              <a:buFont typeface="Wingdings" panose="05000000000000000000" pitchFamily="2" charset="2"/>
              <a:buChar char="p"/>
              <a:defRPr/>
            </a:pPr>
            <a:r>
              <a:rPr lang="zh-TW" altLang="en-US" sz="2400" b="1" dirty="0">
                <a:latin typeface="標楷體" panose="03000509000000000000" pitchFamily="65" charset="-120"/>
                <a:ea typeface="標楷體" panose="03000509000000000000" pitchFamily="65" charset="-120"/>
              </a:rPr>
              <a:t>不好吃</a:t>
            </a:r>
            <a:endParaRPr lang="en-US" altLang="zh-TW" sz="2400" b="1" dirty="0">
              <a:latin typeface="標楷體" panose="03000509000000000000" pitchFamily="65" charset="-120"/>
              <a:ea typeface="標楷體" panose="03000509000000000000" pitchFamily="65" charset="-120"/>
            </a:endParaRPr>
          </a:p>
          <a:p>
            <a:pPr lvl="1">
              <a:buFont typeface="Wingdings" panose="05000000000000000000" pitchFamily="2" charset="2"/>
              <a:buChar char="p"/>
              <a:defRPr/>
            </a:pPr>
            <a:r>
              <a:rPr lang="zh-TW" altLang="en-US" sz="2400" b="1" dirty="0">
                <a:latin typeface="標楷體" panose="03000509000000000000" pitchFamily="65" charset="-120"/>
                <a:ea typeface="標楷體" panose="03000509000000000000" pitchFamily="65" charset="-120"/>
              </a:rPr>
              <a:t>太貴</a:t>
            </a:r>
            <a:endParaRPr lang="en-US" altLang="zh-TW" sz="2400" b="1" dirty="0">
              <a:latin typeface="標楷體" panose="03000509000000000000" pitchFamily="65" charset="-120"/>
              <a:ea typeface="標楷體" panose="03000509000000000000" pitchFamily="65" charset="-120"/>
            </a:endParaRPr>
          </a:p>
          <a:p>
            <a:pPr lvl="1">
              <a:defRPr/>
            </a:pPr>
            <a:endParaRPr lang="en-US" altLang="zh-TW" dirty="0" smtClean="0"/>
          </a:p>
          <a:p>
            <a:pPr lvl="1">
              <a:defRPr/>
            </a:pPr>
            <a:endParaRPr lang="en-US" altLang="zh-TW" dirty="0" smtClean="0"/>
          </a:p>
          <a:p>
            <a:pPr lvl="1">
              <a:defRPr/>
            </a:pPr>
            <a:endParaRPr lang="en-US" altLang="zh-TW" dirty="0" smtClean="0"/>
          </a:p>
          <a:p>
            <a:pPr lvl="1">
              <a:defRPr/>
            </a:pPr>
            <a:endParaRPr lang="zh-TW" altLang="en-US" dirty="0"/>
          </a:p>
        </p:txBody>
      </p:sp>
      <p:sp>
        <p:nvSpPr>
          <p:cNvPr id="2" name="投影片編號版面配置區 1"/>
          <p:cNvSpPr>
            <a:spLocks noGrp="1"/>
          </p:cNvSpPr>
          <p:nvPr>
            <p:ph type="sldNum" sz="quarter" idx="12"/>
          </p:nvPr>
        </p:nvSpPr>
        <p:spPr/>
        <p:txBody>
          <a:bodyPr>
            <a:normAutofit/>
          </a:bodyPr>
          <a:lstStyle/>
          <a:p>
            <a:pPr>
              <a:defRPr/>
            </a:pPr>
            <a:fld id="{D788D732-2693-40A4-BE60-2058B65A8E11}" type="slidenum">
              <a:rPr lang="en-US" altLang="zh-TW" smtClean="0"/>
              <a:pPr>
                <a:defRPr/>
              </a:pPr>
              <a:t>66</a:t>
            </a:fld>
            <a:endParaRPr lang="en-US" altLang="zh-TW"/>
          </a:p>
        </p:txBody>
      </p:sp>
    </p:spTree>
    <p:extLst>
      <p:ext uri="{BB962C8B-B14F-4D97-AF65-F5344CB8AC3E}">
        <p14:creationId xmlns="" xmlns:p14="http://schemas.microsoft.com/office/powerpoint/2010/main" val="10259869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編號版面配置區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compatLnSpc="1">
            <a:prstTxWarp prst="textNoShape">
              <a:avLst/>
            </a:prstTxWarp>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fld id="{ABCB77D5-8CF8-40A0-86AB-5109014E599E}" type="slidenum">
              <a:rPr lang="en-US" altLang="zh-TW" sz="1400" smtClean="0">
                <a:solidFill>
                  <a:schemeClr val="tx2"/>
                </a:solidFill>
                <a:latin typeface="Arial" charset="0"/>
                <a:ea typeface="新細明體" pitchFamily="18" charset="-120"/>
              </a:rPr>
              <a:pPr eaLnBrk="1" hangingPunct="1">
                <a:spcBef>
                  <a:spcPct val="0"/>
                </a:spcBef>
                <a:buClrTx/>
                <a:buSzTx/>
                <a:buFontTx/>
                <a:buNone/>
              </a:pPr>
              <a:t>67</a:t>
            </a:fld>
            <a:endParaRPr lang="en-US" altLang="zh-TW" sz="1400" smtClean="0">
              <a:solidFill>
                <a:schemeClr val="tx2"/>
              </a:solidFill>
              <a:latin typeface="Arial" charset="0"/>
              <a:ea typeface="新細明體" pitchFamily="18" charset="-120"/>
            </a:endParaRPr>
          </a:p>
        </p:txBody>
      </p:sp>
      <p:graphicFrame>
        <p:nvGraphicFramePr>
          <p:cNvPr id="6" name="表格 5"/>
          <p:cNvGraphicFramePr>
            <a:graphicFrameLocks noGrp="1"/>
          </p:cNvGraphicFramePr>
          <p:nvPr/>
        </p:nvGraphicFramePr>
        <p:xfrm>
          <a:off x="468313" y="260350"/>
          <a:ext cx="8064500" cy="5957888"/>
        </p:xfrm>
        <a:graphic>
          <a:graphicData uri="http://schemas.openxmlformats.org/drawingml/2006/table">
            <a:tbl>
              <a:tblPr/>
              <a:tblGrid>
                <a:gridCol w="1716087"/>
                <a:gridCol w="6348413"/>
              </a:tblGrid>
              <a:tr h="471488">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smtClean="0">
                          <a:ln>
                            <a:noFill/>
                          </a:ln>
                          <a:solidFill>
                            <a:srgbClr val="FFFFFF"/>
                          </a:solidFill>
                          <a:effectLst/>
                          <a:latin typeface="Times New Roman" pitchFamily="18" charset="0"/>
                          <a:ea typeface="標楷體" pitchFamily="65" charset="-120"/>
                        </a:rPr>
                        <a:t>抱怨內容及重點摘要</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tr>
              <a:tr h="36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000000"/>
                          </a:solidFill>
                          <a:effectLst/>
                          <a:latin typeface="Times New Roman" pitchFamily="18" charset="0"/>
                          <a:ea typeface="標楷體" pitchFamily="65" charset="-120"/>
                        </a:rPr>
                        <a:t>項次</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rgbClr val="000000"/>
                          </a:solidFill>
                          <a:effectLst/>
                          <a:latin typeface="Times New Roman" pitchFamily="18" charset="0"/>
                          <a:ea typeface="標楷體" pitchFamily="65" charset="-120"/>
                        </a:rPr>
                        <a:t>抱怨重點摘要</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r>
              <a:tr h="36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Times New Roman" pitchFamily="18" charset="0"/>
                          <a:ea typeface="標楷體" pitchFamily="65" charset="-12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000000"/>
                          </a:solidFill>
                          <a:effectLst/>
                          <a:latin typeface="Times New Roman" pitchFamily="18" charset="0"/>
                          <a:ea typeface="標楷體" pitchFamily="65" charset="-120"/>
                        </a:rPr>
                        <a:t>對顧客服務不佳、食物不新鮮、餐廳只想賺錢。</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Times New Roman" pitchFamily="18" charset="0"/>
                          <a:ea typeface="標楷體" pitchFamily="65" charset="-12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000000"/>
                          </a:solidFill>
                          <a:effectLst/>
                          <a:latin typeface="Times New Roman" pitchFamily="18" charset="0"/>
                          <a:ea typeface="標楷體" pitchFamily="65" charset="-120"/>
                        </a:rPr>
                        <a:t>服務生態度不佳、餐廳髒亂。</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r>
              <a:tr h="36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Times New Roman" pitchFamily="18" charset="0"/>
                          <a:ea typeface="標楷體" pitchFamily="65" charset="-12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000000"/>
                          </a:solidFill>
                          <a:effectLst/>
                          <a:latin typeface="Times New Roman" pitchFamily="18" charset="0"/>
                          <a:ea typeface="標楷體" pitchFamily="65" charset="-120"/>
                        </a:rPr>
                        <a:t>延誤上餐、對顧客沒耐性。</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Times New Roman" pitchFamily="18" charset="0"/>
                          <a:ea typeface="標楷體" pitchFamily="65" charset="-12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000000"/>
                          </a:solidFill>
                          <a:effectLst/>
                          <a:latin typeface="Times New Roman" pitchFamily="18" charset="0"/>
                          <a:ea typeface="標楷體" pitchFamily="65" charset="-120"/>
                        </a:rPr>
                        <a:t>服務生衣著不整潔、太忙碌而疏於服務顧客。</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r>
              <a:tr h="36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Times New Roman" pitchFamily="18" charset="0"/>
                          <a:ea typeface="標楷體" pitchFamily="65" charset="-12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000000"/>
                          </a:solidFill>
                          <a:effectLst/>
                          <a:latin typeface="Times New Roman" pitchFamily="18" charset="0"/>
                          <a:ea typeface="標楷體" pitchFamily="65" charset="-120"/>
                        </a:rPr>
                        <a:t>服務生將客人尚未吃畢的食物及飲料收走。</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Times New Roman" pitchFamily="18" charset="0"/>
                          <a:ea typeface="標楷體" pitchFamily="65" charset="-120"/>
                        </a:rPr>
                        <a:t>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000000"/>
                          </a:solidFill>
                          <a:effectLst/>
                          <a:latin typeface="Times New Roman" pitchFamily="18" charset="0"/>
                          <a:ea typeface="標楷體" pitchFamily="65" charset="-120"/>
                        </a:rPr>
                        <a:t>對顧客沒耐心且食物不好吃。</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r>
              <a:tr h="36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Times New Roman" pitchFamily="18" charset="0"/>
                          <a:ea typeface="標楷體" pitchFamily="65" charset="-120"/>
                        </a:rPr>
                        <a:t>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000000"/>
                          </a:solidFill>
                          <a:effectLst/>
                          <a:latin typeface="Times New Roman" pitchFamily="18" charset="0"/>
                          <a:ea typeface="標楷體" pitchFamily="65" charset="-120"/>
                        </a:rPr>
                        <a:t>高價位但名實不符。</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Times New Roman" pitchFamily="18" charset="0"/>
                          <a:ea typeface="標楷體" pitchFamily="65" charset="-120"/>
                        </a:rPr>
                        <a:t>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000000"/>
                          </a:solidFill>
                          <a:effectLst/>
                          <a:latin typeface="Times New Roman" pitchFamily="18" charset="0"/>
                          <a:ea typeface="標楷體" pitchFamily="65" charset="-120"/>
                        </a:rPr>
                        <a:t>提供的服務不佳。</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r>
              <a:tr h="36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Times New Roman" pitchFamily="18" charset="0"/>
                          <a:ea typeface="標楷體" pitchFamily="65" charset="-120"/>
                        </a:rPr>
                        <a:t>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000000"/>
                          </a:solidFill>
                          <a:effectLst/>
                          <a:latin typeface="Times New Roman" pitchFamily="18" charset="0"/>
                          <a:ea typeface="標楷體" pitchFamily="65" charset="-120"/>
                        </a:rPr>
                        <a:t>一個骯髒及服務不佳的餐廳。</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Times New Roman" pitchFamily="18" charset="0"/>
                          <a:ea typeface="標楷體" pitchFamily="65" charset="-12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000000"/>
                          </a:solidFill>
                          <a:effectLst/>
                          <a:latin typeface="Times New Roman" pitchFamily="18" charset="0"/>
                          <a:ea typeface="標楷體" pitchFamily="65" charset="-120"/>
                        </a:rPr>
                        <a:t>服務生不理會顧客。</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r>
              <a:tr h="36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Times New Roman" pitchFamily="18" charset="0"/>
                          <a:ea typeface="標楷體" pitchFamily="65" charset="-120"/>
                        </a:rPr>
                        <a:t>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000000"/>
                          </a:solidFill>
                          <a:effectLst/>
                          <a:latin typeface="Times New Roman" pitchFamily="18" charset="0"/>
                          <a:ea typeface="標楷體" pitchFamily="65" charset="-120"/>
                        </a:rPr>
                        <a:t>服務生對顧客詢問表現得很沒耐性。</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Times New Roman" pitchFamily="18" charset="0"/>
                          <a:ea typeface="標楷體" pitchFamily="65" charset="-120"/>
                        </a:rPr>
                        <a:t>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000000"/>
                          </a:solidFill>
                          <a:effectLst/>
                          <a:latin typeface="Times New Roman" pitchFamily="18" charset="0"/>
                          <a:ea typeface="標楷體" pitchFamily="65" charset="-120"/>
                        </a:rPr>
                        <a:t>服務生態度冷淡是服務不佳的主因。</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r>
              <a:tr h="36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Times New Roman" pitchFamily="18" charset="0"/>
                          <a:ea typeface="標楷體" pitchFamily="65" charset="-120"/>
                        </a:rPr>
                        <a:t>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000000"/>
                          </a:solidFill>
                          <a:effectLst/>
                          <a:latin typeface="Times New Roman" pitchFamily="18" charset="0"/>
                          <a:ea typeface="標楷體" pitchFamily="65" charset="-120"/>
                        </a:rPr>
                        <a:t>服務人員沒耐性聆聽顧客的抱怨。</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Times New Roman" pitchFamily="18" charset="0"/>
                          <a:ea typeface="標楷體" pitchFamily="65" charset="-120"/>
                        </a:rPr>
                        <a:t>14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000000"/>
                          </a:solidFill>
                          <a:effectLst/>
                          <a:latin typeface="Times New Roman" pitchFamily="18" charset="0"/>
                          <a:ea typeface="標楷體" pitchFamily="65" charset="-120"/>
                        </a:rPr>
                        <a:t>服務生對顧客的服務有差別待遇。</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r>
            </a:tbl>
          </a:graphicData>
        </a:graphic>
      </p:graphicFrame>
      <p:sp>
        <p:nvSpPr>
          <p:cNvPr id="103479" name="文字方塊 6"/>
          <p:cNvSpPr txBox="1">
            <a:spLocks noChangeArrowheads="1"/>
          </p:cNvSpPr>
          <p:nvPr/>
        </p:nvSpPr>
        <p:spPr bwMode="auto">
          <a:xfrm>
            <a:off x="6228184" y="6309320"/>
            <a:ext cx="2232248"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lgn="r" eaLnBrk="1" hangingPunct="1">
              <a:spcBef>
                <a:spcPct val="0"/>
              </a:spcBef>
              <a:buClrTx/>
              <a:buSzTx/>
              <a:buFontTx/>
              <a:buNone/>
            </a:pPr>
            <a:r>
              <a:rPr kumimoji="0" lang="en-US" altLang="zh-TW" sz="1000" b="1" dirty="0">
                <a:latin typeface="Calibri" pitchFamily="34" charset="0"/>
                <a:ea typeface="新細明體" pitchFamily="18" charset="-120"/>
              </a:rPr>
              <a:t>(</a:t>
            </a:r>
            <a:r>
              <a:rPr kumimoji="0" lang="zh-TW" altLang="en-US" sz="1000" b="1" dirty="0">
                <a:latin typeface="Calibri" pitchFamily="34" charset="0"/>
                <a:ea typeface="新細明體" pitchFamily="18" charset="-120"/>
              </a:rPr>
              <a:t>範例資料來源：張瑞芬等，華泰</a:t>
            </a:r>
            <a:r>
              <a:rPr kumimoji="0" lang="en-US" altLang="zh-TW" sz="1000" b="1" dirty="0">
                <a:latin typeface="Calibri" pitchFamily="34" charset="0"/>
                <a:ea typeface="新細明體" pitchFamily="18" charset="-120"/>
              </a:rPr>
              <a:t>)</a:t>
            </a:r>
            <a:endParaRPr kumimoji="0" lang="zh-TW" altLang="en-US" sz="1000" b="1" dirty="0">
              <a:latin typeface="Calibri" pitchFamily="34" charset="0"/>
              <a:ea typeface="新細明體" pitchFamily="18" charset="-120"/>
            </a:endParaRPr>
          </a:p>
        </p:txBody>
      </p:sp>
    </p:spTree>
    <p:extLst>
      <p:ext uri="{BB962C8B-B14F-4D97-AF65-F5344CB8AC3E}">
        <p14:creationId xmlns="" xmlns:p14="http://schemas.microsoft.com/office/powerpoint/2010/main" val="79438073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投影片編號版面配置區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compatLnSpc="1">
            <a:prstTxWarp prst="textNoShape">
              <a:avLst/>
            </a:prstTxWarp>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fld id="{32FE7983-E78A-4080-9A92-71A7DD174E74}" type="slidenum">
              <a:rPr lang="en-US" altLang="zh-TW" sz="1400" smtClean="0">
                <a:solidFill>
                  <a:schemeClr val="tx2"/>
                </a:solidFill>
                <a:latin typeface="Arial" charset="0"/>
                <a:ea typeface="新細明體" pitchFamily="18" charset="-120"/>
              </a:rPr>
              <a:pPr eaLnBrk="1" hangingPunct="1">
                <a:spcBef>
                  <a:spcPct val="0"/>
                </a:spcBef>
                <a:buClrTx/>
                <a:buSzTx/>
                <a:buFontTx/>
                <a:buNone/>
              </a:pPr>
              <a:t>68</a:t>
            </a:fld>
            <a:endParaRPr lang="en-US" altLang="zh-TW" sz="1400" smtClean="0">
              <a:solidFill>
                <a:schemeClr val="tx2"/>
              </a:solidFill>
              <a:latin typeface="Arial" charset="0"/>
              <a:ea typeface="新細明體" pitchFamily="18" charset="-120"/>
            </a:endParaRPr>
          </a:p>
        </p:txBody>
      </p:sp>
      <p:graphicFrame>
        <p:nvGraphicFramePr>
          <p:cNvPr id="6" name="表格 5"/>
          <p:cNvGraphicFramePr>
            <a:graphicFrameLocks noGrp="1"/>
          </p:cNvGraphicFramePr>
          <p:nvPr/>
        </p:nvGraphicFramePr>
        <p:xfrm>
          <a:off x="468313" y="260350"/>
          <a:ext cx="8064500" cy="5957888"/>
        </p:xfrm>
        <a:graphic>
          <a:graphicData uri="http://schemas.openxmlformats.org/drawingml/2006/table">
            <a:tbl>
              <a:tblPr/>
              <a:tblGrid>
                <a:gridCol w="1716087"/>
                <a:gridCol w="6348413"/>
              </a:tblGrid>
              <a:tr h="471488">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smtClean="0">
                          <a:ln>
                            <a:noFill/>
                          </a:ln>
                          <a:solidFill>
                            <a:srgbClr val="FFFFFF"/>
                          </a:solidFill>
                          <a:effectLst/>
                          <a:latin typeface="Times New Roman" pitchFamily="18" charset="0"/>
                          <a:ea typeface="標楷體" pitchFamily="65" charset="-120"/>
                        </a:rPr>
                        <a:t>抱怨內容及重點摘要</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tr>
              <a:tr h="36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000000"/>
                          </a:solidFill>
                          <a:effectLst/>
                          <a:latin typeface="Times New Roman" pitchFamily="18" charset="0"/>
                          <a:ea typeface="標楷體" pitchFamily="65" charset="-120"/>
                        </a:rPr>
                        <a:t>項次</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rgbClr val="000000"/>
                          </a:solidFill>
                          <a:effectLst/>
                          <a:latin typeface="Times New Roman" pitchFamily="18" charset="0"/>
                          <a:ea typeface="標楷體" pitchFamily="65" charset="-120"/>
                        </a:rPr>
                        <a:t>抱怨重點摘要</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r>
              <a:tr h="36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Times New Roman" pitchFamily="18" charset="0"/>
                          <a:ea typeface="標楷體" pitchFamily="65" charset="-12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rgbClr val="C00000"/>
                          </a:solidFill>
                          <a:effectLst/>
                          <a:latin typeface="Times New Roman" pitchFamily="18" charset="0"/>
                          <a:ea typeface="標楷體" pitchFamily="65" charset="-120"/>
                        </a:rPr>
                        <a:t>對顧客服務不佳</a:t>
                      </a:r>
                      <a:r>
                        <a:rPr kumimoji="1" lang="zh-TW" altLang="en-US" sz="1800" b="0" i="0" u="none" strike="noStrike" cap="none" normalizeH="0" baseline="0" dirty="0" smtClean="0">
                          <a:ln>
                            <a:noFill/>
                          </a:ln>
                          <a:solidFill>
                            <a:srgbClr val="000000"/>
                          </a:solidFill>
                          <a:effectLst/>
                          <a:latin typeface="Times New Roman" pitchFamily="18" charset="0"/>
                          <a:ea typeface="標楷體" pitchFamily="65" charset="-120"/>
                        </a:rPr>
                        <a:t>、食物不新鮮、餐廳只想賺錢。</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Times New Roman" pitchFamily="18" charset="0"/>
                          <a:ea typeface="標楷體" pitchFamily="65" charset="-12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rgbClr val="CC3300"/>
                          </a:solidFill>
                          <a:effectLst/>
                          <a:latin typeface="Times New Roman" pitchFamily="18" charset="0"/>
                          <a:ea typeface="標楷體" pitchFamily="65" charset="-120"/>
                        </a:rPr>
                        <a:t>服務生態度不佳</a:t>
                      </a:r>
                      <a:r>
                        <a:rPr kumimoji="1" lang="zh-TW" altLang="en-US" sz="1800" b="0" i="0" u="none" strike="noStrike" cap="none" normalizeH="0" baseline="0" dirty="0" smtClean="0">
                          <a:ln>
                            <a:noFill/>
                          </a:ln>
                          <a:solidFill>
                            <a:srgbClr val="000000"/>
                          </a:solidFill>
                          <a:effectLst/>
                          <a:latin typeface="Times New Roman" pitchFamily="18" charset="0"/>
                          <a:ea typeface="標楷體" pitchFamily="65" charset="-120"/>
                        </a:rPr>
                        <a:t>、餐廳髒亂。</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r>
              <a:tr h="36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Times New Roman" pitchFamily="18" charset="0"/>
                          <a:ea typeface="標楷體" pitchFamily="65" charset="-12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rgbClr val="000000"/>
                          </a:solidFill>
                          <a:effectLst/>
                          <a:latin typeface="Times New Roman" pitchFamily="18" charset="0"/>
                          <a:ea typeface="標楷體" pitchFamily="65" charset="-120"/>
                        </a:rPr>
                        <a:t>延誤上餐、</a:t>
                      </a:r>
                      <a:r>
                        <a:rPr kumimoji="1" lang="zh-TW" altLang="en-US" sz="1800" b="0" i="0" u="none" strike="noStrike" cap="none" normalizeH="0" baseline="0" dirty="0" smtClean="0">
                          <a:ln>
                            <a:noFill/>
                          </a:ln>
                          <a:solidFill>
                            <a:srgbClr val="C00000"/>
                          </a:solidFill>
                          <a:effectLst/>
                          <a:latin typeface="Times New Roman" pitchFamily="18" charset="0"/>
                          <a:ea typeface="標楷體" pitchFamily="65" charset="-120"/>
                        </a:rPr>
                        <a:t>對顧客沒耐性</a:t>
                      </a:r>
                      <a:r>
                        <a:rPr kumimoji="1" lang="zh-TW" altLang="en-US" sz="1800" b="0" i="0" u="none" strike="noStrike" cap="none" normalizeH="0" baseline="0" dirty="0" smtClean="0">
                          <a:ln>
                            <a:noFill/>
                          </a:ln>
                          <a:solidFill>
                            <a:srgbClr val="000000"/>
                          </a:solidFill>
                          <a:effectLst/>
                          <a:latin typeface="Times New Roman" pitchFamily="18" charset="0"/>
                          <a:ea typeface="標楷體" pitchFamily="65" charset="-12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Times New Roman" pitchFamily="18" charset="0"/>
                          <a:ea typeface="標楷體" pitchFamily="65" charset="-12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rgbClr val="000000"/>
                          </a:solidFill>
                          <a:effectLst/>
                          <a:latin typeface="Times New Roman" pitchFamily="18" charset="0"/>
                          <a:ea typeface="標楷體" pitchFamily="65" charset="-120"/>
                        </a:rPr>
                        <a:t>服務生衣著不整潔、太忙碌而疏於服務顧客。</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r>
              <a:tr h="36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Times New Roman" pitchFamily="18" charset="0"/>
                          <a:ea typeface="標楷體" pitchFamily="65" charset="-12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rgbClr val="C00000"/>
                          </a:solidFill>
                          <a:effectLst/>
                          <a:latin typeface="Times New Roman" pitchFamily="18" charset="0"/>
                          <a:ea typeface="標楷體" pitchFamily="65" charset="-120"/>
                        </a:rPr>
                        <a:t>服務生將客人尚未吃畢的食物及飲料收走。</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Times New Roman" pitchFamily="18" charset="0"/>
                          <a:ea typeface="標楷體" pitchFamily="65" charset="-120"/>
                        </a:rPr>
                        <a:t>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rgbClr val="C00000"/>
                          </a:solidFill>
                          <a:effectLst/>
                          <a:latin typeface="Times New Roman" pitchFamily="18" charset="0"/>
                          <a:ea typeface="標楷體" pitchFamily="65" charset="-120"/>
                        </a:rPr>
                        <a:t>對顧客沒耐心</a:t>
                      </a:r>
                      <a:r>
                        <a:rPr kumimoji="1" lang="zh-TW" altLang="en-US" sz="1800" b="0" i="0" u="none" strike="noStrike" cap="none" normalizeH="0" baseline="0" dirty="0" smtClean="0">
                          <a:ln>
                            <a:noFill/>
                          </a:ln>
                          <a:solidFill>
                            <a:srgbClr val="000000"/>
                          </a:solidFill>
                          <a:effectLst/>
                          <a:latin typeface="Times New Roman" pitchFamily="18" charset="0"/>
                          <a:ea typeface="標楷體" pitchFamily="65" charset="-120"/>
                        </a:rPr>
                        <a:t>且食物不好吃。</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r>
              <a:tr h="36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dirty="0" smtClean="0">
                          <a:ln>
                            <a:noFill/>
                          </a:ln>
                          <a:solidFill>
                            <a:srgbClr val="000000"/>
                          </a:solidFill>
                          <a:effectLst/>
                          <a:latin typeface="Times New Roman" pitchFamily="18" charset="0"/>
                          <a:ea typeface="標楷體" pitchFamily="65" charset="-120"/>
                        </a:rPr>
                        <a:t>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000000"/>
                          </a:solidFill>
                          <a:effectLst/>
                          <a:latin typeface="Times New Roman" pitchFamily="18" charset="0"/>
                          <a:ea typeface="標楷體" pitchFamily="65" charset="-120"/>
                        </a:rPr>
                        <a:t>高價位但名實不符。</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Times New Roman" pitchFamily="18" charset="0"/>
                          <a:ea typeface="標楷體" pitchFamily="65" charset="-120"/>
                        </a:rPr>
                        <a:t>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rgbClr val="C00000"/>
                          </a:solidFill>
                          <a:effectLst/>
                          <a:latin typeface="Times New Roman" pitchFamily="18" charset="0"/>
                          <a:ea typeface="標楷體" pitchFamily="65" charset="-120"/>
                        </a:rPr>
                        <a:t>提供的服務不佳</a:t>
                      </a:r>
                      <a:r>
                        <a:rPr kumimoji="1" lang="zh-TW" altLang="en-US" sz="1800" b="0" i="0" u="none" strike="noStrike" cap="none" normalizeH="0" baseline="0" dirty="0" smtClean="0">
                          <a:ln>
                            <a:noFill/>
                          </a:ln>
                          <a:solidFill>
                            <a:srgbClr val="000000"/>
                          </a:solidFill>
                          <a:effectLst/>
                          <a:latin typeface="Times New Roman" pitchFamily="18" charset="0"/>
                          <a:ea typeface="標楷體" pitchFamily="65" charset="-12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r>
              <a:tr h="36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Times New Roman" pitchFamily="18" charset="0"/>
                          <a:ea typeface="標楷體" pitchFamily="65" charset="-120"/>
                        </a:rPr>
                        <a:t>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rgbClr val="000000"/>
                          </a:solidFill>
                          <a:effectLst/>
                          <a:latin typeface="Times New Roman" pitchFamily="18" charset="0"/>
                          <a:ea typeface="標楷體" pitchFamily="65" charset="-120"/>
                        </a:rPr>
                        <a:t>一個骯髒及服務不佳的餐廳。</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Times New Roman" pitchFamily="18" charset="0"/>
                          <a:ea typeface="標楷體" pitchFamily="65" charset="-12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rgbClr val="C00000"/>
                          </a:solidFill>
                          <a:effectLst/>
                          <a:latin typeface="Times New Roman" pitchFamily="18" charset="0"/>
                          <a:ea typeface="標楷體" pitchFamily="65" charset="-120"/>
                        </a:rPr>
                        <a:t>服務生不理會顧客</a:t>
                      </a:r>
                      <a:r>
                        <a:rPr kumimoji="1" lang="zh-TW" altLang="en-US" sz="1800" b="0" i="0" u="none" strike="noStrike" cap="none" normalizeH="0" baseline="0" dirty="0" smtClean="0">
                          <a:ln>
                            <a:noFill/>
                          </a:ln>
                          <a:solidFill>
                            <a:srgbClr val="000000"/>
                          </a:solidFill>
                          <a:effectLst/>
                          <a:latin typeface="Times New Roman" pitchFamily="18" charset="0"/>
                          <a:ea typeface="標楷體" pitchFamily="65" charset="-12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r>
              <a:tr h="36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Times New Roman" pitchFamily="18" charset="0"/>
                          <a:ea typeface="標楷體" pitchFamily="65" charset="-120"/>
                        </a:rPr>
                        <a:t>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rgbClr val="C00000"/>
                          </a:solidFill>
                          <a:effectLst/>
                          <a:latin typeface="Times New Roman" pitchFamily="18" charset="0"/>
                          <a:ea typeface="標楷體" pitchFamily="65" charset="-120"/>
                        </a:rPr>
                        <a:t>服務生對顧客詢問表現得很沒耐性</a:t>
                      </a:r>
                      <a:r>
                        <a:rPr kumimoji="1" lang="zh-TW" altLang="en-US" sz="1800" b="0" i="0" u="none" strike="noStrike" cap="none" normalizeH="0" baseline="0" dirty="0" smtClean="0">
                          <a:ln>
                            <a:noFill/>
                          </a:ln>
                          <a:solidFill>
                            <a:srgbClr val="000000"/>
                          </a:solidFill>
                          <a:effectLst/>
                          <a:latin typeface="Times New Roman" pitchFamily="18" charset="0"/>
                          <a:ea typeface="標楷體" pitchFamily="65" charset="-12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Times New Roman" pitchFamily="18" charset="0"/>
                          <a:ea typeface="標楷體" pitchFamily="65" charset="-120"/>
                        </a:rPr>
                        <a:t>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rgbClr val="C00000"/>
                          </a:solidFill>
                          <a:effectLst/>
                          <a:latin typeface="Times New Roman" pitchFamily="18" charset="0"/>
                          <a:ea typeface="標楷體" pitchFamily="65" charset="-120"/>
                        </a:rPr>
                        <a:t>服務生態度冷淡。</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r>
              <a:tr h="36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Times New Roman" pitchFamily="18" charset="0"/>
                          <a:ea typeface="標楷體" pitchFamily="65" charset="-120"/>
                        </a:rPr>
                        <a:t>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rgbClr val="C00000"/>
                          </a:solidFill>
                          <a:effectLst/>
                          <a:latin typeface="Times New Roman" pitchFamily="18" charset="0"/>
                          <a:ea typeface="標楷體" pitchFamily="65" charset="-120"/>
                        </a:rPr>
                        <a:t>服務人員沒耐性聆聽顧客的抱怨</a:t>
                      </a:r>
                      <a:r>
                        <a:rPr kumimoji="1" lang="zh-TW" altLang="en-US" sz="1800" b="0" i="0" u="none" strike="noStrike" cap="none" normalizeH="0" baseline="0" dirty="0" smtClean="0">
                          <a:ln>
                            <a:noFill/>
                          </a:ln>
                          <a:solidFill>
                            <a:srgbClr val="000000"/>
                          </a:solidFill>
                          <a:effectLst/>
                          <a:latin typeface="Times New Roman" pitchFamily="18" charset="0"/>
                          <a:ea typeface="標楷體" pitchFamily="65" charset="-12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000000"/>
                          </a:solidFill>
                          <a:effectLst/>
                          <a:latin typeface="Times New Roman" pitchFamily="18" charset="0"/>
                          <a:ea typeface="標楷體" pitchFamily="65" charset="-120"/>
                        </a:rPr>
                        <a:t>14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rgbClr val="C00000"/>
                          </a:solidFill>
                          <a:effectLst/>
                          <a:latin typeface="Times New Roman" pitchFamily="18" charset="0"/>
                          <a:ea typeface="標楷體" pitchFamily="65" charset="-120"/>
                        </a:rPr>
                        <a:t>服務生對顧客的服務有差別待遇。</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r>
            </a:tbl>
          </a:graphicData>
        </a:graphic>
      </p:graphicFrame>
      <p:sp>
        <p:nvSpPr>
          <p:cNvPr id="104503" name="文字方塊 6"/>
          <p:cNvSpPr txBox="1">
            <a:spLocks noChangeArrowheads="1"/>
          </p:cNvSpPr>
          <p:nvPr/>
        </p:nvSpPr>
        <p:spPr bwMode="auto">
          <a:xfrm>
            <a:off x="5527334" y="6215378"/>
            <a:ext cx="3024336"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lgn="r" eaLnBrk="1" hangingPunct="1">
              <a:spcBef>
                <a:spcPct val="0"/>
              </a:spcBef>
              <a:buClrTx/>
              <a:buSzTx/>
              <a:buFontTx/>
              <a:buNone/>
            </a:pPr>
            <a:r>
              <a:rPr kumimoji="0" lang="en-US" altLang="zh-TW" sz="1000" b="1" dirty="0">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1000" b="1" dirty="0">
                <a:latin typeface="標楷體" panose="03000509000000000000" pitchFamily="65" charset="-120"/>
                <a:ea typeface="標楷體" panose="03000509000000000000" pitchFamily="65" charset="-120"/>
                <a:cs typeface="Times New Roman" panose="02020603050405020304" pitchFamily="18" charset="0"/>
              </a:rPr>
              <a:t>資料來源：張瑞芬等，華泰</a:t>
            </a:r>
            <a:r>
              <a:rPr kumimoji="0" lang="en-US" altLang="zh-TW" sz="1000" b="1" dirty="0">
                <a:latin typeface="標楷體" panose="03000509000000000000" pitchFamily="65" charset="-120"/>
                <a:ea typeface="標楷體" panose="03000509000000000000" pitchFamily="65" charset="-120"/>
                <a:cs typeface="Times New Roman" panose="02020603050405020304" pitchFamily="18" charset="0"/>
              </a:rPr>
              <a:t>)</a:t>
            </a:r>
            <a:endParaRPr kumimoji="0" lang="zh-TW" altLang="en-US" sz="1000" b="1"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 xmlns:p14="http://schemas.microsoft.com/office/powerpoint/2010/main" val="309822181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3"/>
          <p:cNvSpPr>
            <a:spLocks noGrp="1"/>
          </p:cNvSpPr>
          <p:nvPr>
            <p:ph type="sldNum" sz="quarter" idx="12"/>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compatLnSpc="1">
            <a:prstTxWarp prst="textNoShape">
              <a:avLst/>
            </a:prstTxWarp>
            <a:norm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defRPr/>
            </a:pPr>
            <a:fld id="{C904AEE5-93AD-470D-A5F2-8F54C4A5FCB6}" type="slidenum">
              <a:rPr kumimoji="0" lang="en-US" altLang="zh-TW" smtClean="0">
                <a:solidFill>
                  <a:schemeClr val="tx2"/>
                </a:solidFill>
              </a:rPr>
              <a:pPr eaLnBrk="1" hangingPunct="1">
                <a:defRPr/>
              </a:pPr>
              <a:t>69</a:t>
            </a:fld>
            <a:endParaRPr kumimoji="0" lang="en-US" altLang="zh-TW" smtClean="0">
              <a:solidFill>
                <a:schemeClr val="tx2"/>
              </a:solidFill>
            </a:endParaRPr>
          </a:p>
        </p:txBody>
      </p:sp>
      <p:grpSp>
        <p:nvGrpSpPr>
          <p:cNvPr id="106500" name="群組 41"/>
          <p:cNvGrpSpPr>
            <a:grpSpLocks/>
          </p:cNvGrpSpPr>
          <p:nvPr/>
        </p:nvGrpSpPr>
        <p:grpSpPr bwMode="auto">
          <a:xfrm>
            <a:off x="1547813" y="906463"/>
            <a:ext cx="5545137" cy="5330825"/>
            <a:chOff x="1547664" y="1051149"/>
            <a:chExt cx="5544616" cy="5330179"/>
          </a:xfrm>
        </p:grpSpPr>
        <p:sp>
          <p:nvSpPr>
            <p:cNvPr id="12" name="矩形 11"/>
            <p:cNvSpPr/>
            <p:nvPr/>
          </p:nvSpPr>
          <p:spPr>
            <a:xfrm>
              <a:off x="3233431" y="4768623"/>
              <a:ext cx="2252450" cy="849209"/>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kumimoji="0" lang="zh-TW" altLang="en-US" dirty="0"/>
                <a:t>因果關聯型態摘要</a:t>
              </a:r>
            </a:p>
          </p:txBody>
        </p:sp>
        <p:sp>
          <p:nvSpPr>
            <p:cNvPr id="5" name="矩形 4"/>
            <p:cNvSpPr/>
            <p:nvPr/>
          </p:nvSpPr>
          <p:spPr>
            <a:xfrm>
              <a:off x="2982629" y="1051149"/>
              <a:ext cx="2492141" cy="541271"/>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kumimoji="0" lang="zh-TW" altLang="en-US" dirty="0"/>
                <a:t>關鍵事件調查</a:t>
              </a:r>
            </a:p>
          </p:txBody>
        </p:sp>
        <p:sp>
          <p:nvSpPr>
            <p:cNvPr id="6" name="矩形 5"/>
            <p:cNvSpPr/>
            <p:nvPr/>
          </p:nvSpPr>
          <p:spPr>
            <a:xfrm>
              <a:off x="2987391" y="2060677"/>
              <a:ext cx="2449283" cy="396827"/>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dist" fontAlgn="auto">
                <a:spcBef>
                  <a:spcPts val="0"/>
                </a:spcBef>
                <a:spcAft>
                  <a:spcPts val="0"/>
                </a:spcAft>
                <a:defRPr/>
              </a:pPr>
              <a:r>
                <a:rPr kumimoji="0" lang="zh-TW" altLang="en-US" dirty="0"/>
                <a:t>內容分析</a:t>
              </a:r>
            </a:p>
          </p:txBody>
        </p:sp>
        <p:sp>
          <p:nvSpPr>
            <p:cNvPr id="7" name="矩形 6"/>
            <p:cNvSpPr/>
            <p:nvPr/>
          </p:nvSpPr>
          <p:spPr>
            <a:xfrm>
              <a:off x="1547664" y="3060680"/>
              <a:ext cx="1366709" cy="541271"/>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kumimoji="0" lang="zh-TW" altLang="en-US" dirty="0"/>
                <a:t>主題</a:t>
              </a:r>
              <a:r>
                <a:rPr kumimoji="0" lang="en-US" altLang="zh-TW" dirty="0"/>
                <a:t>1</a:t>
              </a:r>
              <a:endParaRPr kumimoji="0" lang="zh-TW" altLang="en-US" dirty="0"/>
            </a:p>
          </p:txBody>
        </p:sp>
        <p:sp>
          <p:nvSpPr>
            <p:cNvPr id="8" name="矩形 7"/>
            <p:cNvSpPr/>
            <p:nvPr/>
          </p:nvSpPr>
          <p:spPr>
            <a:xfrm>
              <a:off x="3557250" y="3060680"/>
              <a:ext cx="1525444" cy="541271"/>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kumimoji="0" lang="zh-TW" altLang="en-US" dirty="0"/>
                <a:t>主題</a:t>
              </a:r>
              <a:r>
                <a:rPr kumimoji="0" lang="en-US" altLang="zh-TW" dirty="0"/>
                <a:t>2</a:t>
              </a:r>
              <a:endParaRPr kumimoji="0" lang="zh-TW" altLang="en-US" dirty="0"/>
            </a:p>
          </p:txBody>
        </p:sp>
        <p:sp>
          <p:nvSpPr>
            <p:cNvPr id="9" name="矩形 8"/>
            <p:cNvSpPr/>
            <p:nvPr/>
          </p:nvSpPr>
          <p:spPr>
            <a:xfrm>
              <a:off x="5646204" y="3060680"/>
              <a:ext cx="1446076" cy="541271"/>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kumimoji="0" lang="zh-TW" altLang="en-US" dirty="0"/>
                <a:t>主題</a:t>
              </a:r>
              <a:r>
                <a:rPr kumimoji="0" lang="en-US" altLang="zh-TW" dirty="0"/>
                <a:t>3</a:t>
              </a:r>
              <a:endParaRPr kumimoji="0" lang="zh-TW" altLang="en-US" dirty="0"/>
            </a:p>
          </p:txBody>
        </p:sp>
        <p:sp>
          <p:nvSpPr>
            <p:cNvPr id="10" name="矩形 9"/>
            <p:cNvSpPr/>
            <p:nvPr/>
          </p:nvSpPr>
          <p:spPr>
            <a:xfrm>
              <a:off x="3074696" y="4128938"/>
              <a:ext cx="2490553" cy="541272"/>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kumimoji="0" lang="zh-TW" altLang="en-US" dirty="0"/>
                <a:t>圖示及精細化</a:t>
              </a:r>
            </a:p>
          </p:txBody>
        </p:sp>
        <p:sp>
          <p:nvSpPr>
            <p:cNvPr id="11" name="矩形 10"/>
            <p:cNvSpPr/>
            <p:nvPr/>
          </p:nvSpPr>
          <p:spPr>
            <a:xfrm>
              <a:off x="3563600" y="5840056"/>
              <a:ext cx="1600050" cy="541272"/>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kumimoji="0" lang="zh-TW" altLang="en-US" dirty="0"/>
                <a:t>報表</a:t>
              </a:r>
            </a:p>
          </p:txBody>
        </p:sp>
        <p:cxnSp>
          <p:nvCxnSpPr>
            <p:cNvPr id="14" name="直線單箭頭接點 13"/>
            <p:cNvCxnSpPr/>
            <p:nvPr/>
          </p:nvCxnSpPr>
          <p:spPr>
            <a:xfrm rot="16200000" flipH="1">
              <a:off x="4008857" y="1821786"/>
              <a:ext cx="468256" cy="952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p:nvPr/>
          </p:nvCxnSpPr>
          <p:spPr>
            <a:xfrm rot="16200000" flipH="1">
              <a:off x="4075525" y="2715441"/>
              <a:ext cx="411113" cy="634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p:nvPr/>
          </p:nvCxnSpPr>
          <p:spPr>
            <a:xfrm rot="10800000" flipV="1">
              <a:off x="2052442" y="2492424"/>
              <a:ext cx="719069" cy="46825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a:off x="5579535" y="2492424"/>
              <a:ext cx="620654" cy="48571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p:nvPr/>
          </p:nvCxnSpPr>
          <p:spPr>
            <a:xfrm rot="5400000">
              <a:off x="4053304" y="3875763"/>
              <a:ext cx="463494" cy="158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7" name="直線單箭頭接點 26"/>
            <p:cNvCxnSpPr/>
            <p:nvPr/>
          </p:nvCxnSpPr>
          <p:spPr>
            <a:xfrm rot="5400000">
              <a:off x="3745365" y="5193228"/>
              <a:ext cx="1080957"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106501" name="文字方塊 42"/>
          <p:cNvSpPr txBox="1">
            <a:spLocks noChangeArrowheads="1"/>
          </p:cNvSpPr>
          <p:nvPr/>
        </p:nvSpPr>
        <p:spPr bwMode="auto">
          <a:xfrm>
            <a:off x="2532063" y="6241144"/>
            <a:ext cx="526415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algn="r" eaLnBrk="1" hangingPunct="1">
              <a:spcBef>
                <a:spcPct val="0"/>
              </a:spcBef>
              <a:buClrTx/>
              <a:buSzTx/>
              <a:buFontTx/>
              <a:buNone/>
            </a:pPr>
            <a:r>
              <a:rPr kumimoji="0" lang="en-US" altLang="zh-TW" sz="1000" b="1" dirty="0" smtClean="0">
                <a:latin typeface="Calibri" pitchFamily="34" charset="0"/>
                <a:ea typeface="新細明體" pitchFamily="18" charset="-120"/>
              </a:rPr>
              <a:t>(</a:t>
            </a:r>
            <a:r>
              <a:rPr kumimoji="0" lang="zh-TW" altLang="en-US" sz="1000" b="1" dirty="0" smtClean="0">
                <a:latin typeface="Calibri" pitchFamily="34" charset="0"/>
                <a:ea typeface="新細明體" pitchFamily="18" charset="-120"/>
              </a:rPr>
              <a:t>資料</a:t>
            </a:r>
            <a:r>
              <a:rPr kumimoji="0" lang="zh-TW" altLang="en-US" sz="1000" b="1" dirty="0">
                <a:latin typeface="Calibri" pitchFamily="34" charset="0"/>
                <a:ea typeface="新細明體" pitchFamily="18" charset="-120"/>
              </a:rPr>
              <a:t>來源：張瑞芬等，華</a:t>
            </a:r>
            <a:r>
              <a:rPr kumimoji="0" lang="zh-TW" altLang="en-US" sz="1000" b="1" dirty="0" smtClean="0">
                <a:latin typeface="Calibri" pitchFamily="34" charset="0"/>
                <a:ea typeface="新細明體" pitchFamily="18" charset="-120"/>
              </a:rPr>
              <a:t>泰</a:t>
            </a:r>
            <a:r>
              <a:rPr kumimoji="0" lang="en-US" altLang="zh-TW" sz="1000" b="1" dirty="0" smtClean="0">
                <a:latin typeface="Calibri" pitchFamily="34" charset="0"/>
                <a:ea typeface="新細明體" pitchFamily="18" charset="-120"/>
              </a:rPr>
              <a:t>)</a:t>
            </a:r>
            <a:endParaRPr kumimoji="0" lang="zh-TW" altLang="en-US" sz="1000" b="1" dirty="0">
              <a:latin typeface="Calibri" pitchFamily="34" charset="0"/>
              <a:ea typeface="新細明體" pitchFamily="18" charset="-120"/>
            </a:endParaRPr>
          </a:p>
        </p:txBody>
      </p:sp>
    </p:spTree>
    <p:extLst>
      <p:ext uri="{BB962C8B-B14F-4D97-AF65-F5344CB8AC3E}">
        <p14:creationId xmlns="" xmlns:p14="http://schemas.microsoft.com/office/powerpoint/2010/main" val="35680723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投影片編號版面配置區 4"/>
          <p:cNvSpPr>
            <a:spLocks noGrp="1"/>
          </p:cNvSpPr>
          <p:nvPr>
            <p:ph type="sldNum" sz="quarter" idx="12"/>
          </p:nvPr>
        </p:nvSpPr>
        <p:spPr>
          <a:noFill/>
        </p:spPr>
        <p:txBody>
          <a:bodyPr>
            <a:norm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fld id="{D161AD7A-0761-4C7B-BC9B-4C9A8D9C0E97}" type="slidenum">
              <a:rPr lang="en-US" altLang="zh-TW" sz="1400" smtClean="0"/>
              <a:pPr eaLnBrk="1" hangingPunct="1">
                <a:spcBef>
                  <a:spcPct val="0"/>
                </a:spcBef>
                <a:buFontTx/>
                <a:buNone/>
              </a:pPr>
              <a:t>7</a:t>
            </a:fld>
            <a:endParaRPr lang="en-US" altLang="zh-TW" sz="1400" smtClean="0"/>
          </a:p>
        </p:txBody>
      </p:sp>
      <p:sp>
        <p:nvSpPr>
          <p:cNvPr id="17411" name="Rectangle 4"/>
          <p:cNvSpPr>
            <a:spLocks noGrp="1" noChangeArrowheads="1"/>
          </p:cNvSpPr>
          <p:nvPr>
            <p:ph type="title"/>
          </p:nvPr>
        </p:nvSpPr>
        <p:spPr>
          <a:xfrm>
            <a:off x="611560" y="393385"/>
            <a:ext cx="8229600" cy="922338"/>
          </a:xfrm>
        </p:spPr>
        <p:txBody>
          <a:bodyPr>
            <a:normAutofit/>
          </a:bodyPr>
          <a:lstStyle/>
          <a:p>
            <a:pPr eaLnBrk="1" hangingPunct="1"/>
            <a:r>
              <a:rPr lang="en-US" altLang="zh-TW" sz="4000" b="1" dirty="0" smtClean="0">
                <a:latin typeface="標楷體" panose="03000509000000000000" pitchFamily="65" charset="-120"/>
                <a:ea typeface="標楷體" panose="03000509000000000000" pitchFamily="65" charset="-120"/>
              </a:rPr>
              <a:t>1.1</a:t>
            </a:r>
            <a:r>
              <a:rPr lang="zh-TW" altLang="en-US" sz="4000" b="1" dirty="0" smtClean="0">
                <a:latin typeface="標楷體" panose="03000509000000000000" pitchFamily="65" charset="-120"/>
                <a:ea typeface="標楷體" panose="03000509000000000000" pitchFamily="65" charset="-120"/>
              </a:rPr>
              <a:t> 消費者行為</a:t>
            </a:r>
          </a:p>
        </p:txBody>
      </p:sp>
      <p:pic>
        <p:nvPicPr>
          <p:cNvPr id="17412"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411760" y="1340768"/>
            <a:ext cx="4248472" cy="417597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7413" name="Text Box 6"/>
          <p:cNvSpPr txBox="1">
            <a:spLocks noChangeArrowheads="1"/>
          </p:cNvSpPr>
          <p:nvPr/>
        </p:nvSpPr>
        <p:spPr bwMode="auto">
          <a:xfrm>
            <a:off x="3923928" y="5633459"/>
            <a:ext cx="2621230"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en-US" altLang="zh-TW" sz="1000" dirty="0">
                <a:latin typeface="標楷體" panose="03000509000000000000" pitchFamily="65" charset="-120"/>
                <a:ea typeface="標楷體" panose="03000509000000000000" pitchFamily="65" charset="-120"/>
              </a:rPr>
              <a:t>(</a:t>
            </a:r>
            <a:r>
              <a:rPr lang="zh-TW" altLang="en-US" sz="1000" dirty="0">
                <a:latin typeface="標楷體" panose="03000509000000000000" pitchFamily="65" charset="-120"/>
                <a:ea typeface="標楷體" panose="03000509000000000000" pitchFamily="65" charset="-120"/>
              </a:rPr>
              <a:t>資料來源</a:t>
            </a:r>
            <a:r>
              <a:rPr lang="en-US" altLang="zh-TW" sz="1000" dirty="0">
                <a:latin typeface="標楷體" panose="03000509000000000000" pitchFamily="65" charset="-120"/>
                <a:ea typeface="標楷體" panose="03000509000000000000" pitchFamily="65" charset="-120"/>
              </a:rPr>
              <a:t>: </a:t>
            </a:r>
            <a:r>
              <a:rPr lang="zh-TW" altLang="en-US" sz="1000" dirty="0">
                <a:latin typeface="標楷體" panose="03000509000000000000" pitchFamily="65" charset="-120"/>
                <a:ea typeface="標楷體" panose="03000509000000000000" pitchFamily="65" charset="-120"/>
              </a:rPr>
              <a:t>顧萱萱，郭建志。消費者行為</a:t>
            </a:r>
            <a:r>
              <a:rPr lang="en-US" altLang="zh-TW" sz="1000" dirty="0">
                <a:latin typeface="標楷體" panose="03000509000000000000" pitchFamily="65" charset="-120"/>
                <a:ea typeface="標楷體" panose="03000509000000000000" pitchFamily="65" charset="-120"/>
              </a:rPr>
              <a:t>)</a:t>
            </a:r>
          </a:p>
        </p:txBody>
      </p:sp>
    </p:spTree>
    <p:extLst>
      <p:ext uri="{BB962C8B-B14F-4D97-AF65-F5344CB8AC3E}">
        <p14:creationId xmlns="" xmlns:p14="http://schemas.microsoft.com/office/powerpoint/2010/main" val="407822419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612775" y="228600"/>
            <a:ext cx="8153400" cy="990600"/>
          </a:xfrm>
          <a:noFill/>
        </p:spPr>
        <p:txBody>
          <a:bodyPr>
            <a:normAutofit/>
          </a:bodyPr>
          <a:lstStyle/>
          <a:p>
            <a:pPr eaLnBrk="1" hangingPunct="1"/>
            <a:r>
              <a:rPr lang="en-US" altLang="zh-TW" sz="4000" b="1" dirty="0">
                <a:latin typeface="標楷體" panose="03000509000000000000" pitchFamily="65" charset="-120"/>
                <a:ea typeface="標楷體" panose="03000509000000000000" pitchFamily="65" charset="-120"/>
              </a:rPr>
              <a:t>5</a:t>
            </a:r>
            <a:r>
              <a:rPr lang="en-US" altLang="zh-TW" sz="4000" b="1" dirty="0" smtClean="0">
                <a:latin typeface="標楷體" panose="03000509000000000000" pitchFamily="65" charset="-120"/>
                <a:ea typeface="標楷體" panose="03000509000000000000" pitchFamily="65" charset="-120"/>
              </a:rPr>
              <a:t>.2</a:t>
            </a:r>
            <a:r>
              <a:rPr lang="zh-TW" altLang="en-US" sz="4000" b="1" dirty="0" smtClean="0">
                <a:latin typeface="標楷體" panose="03000509000000000000" pitchFamily="65" charset="-120"/>
                <a:ea typeface="標楷體" panose="03000509000000000000" pitchFamily="65" charset="-120"/>
              </a:rPr>
              <a:t> 顧客關係的市場區隔</a:t>
            </a:r>
            <a:endParaRPr lang="en-US" altLang="zh-TW" sz="4000" b="1" dirty="0" smtClean="0">
              <a:latin typeface="標楷體" panose="03000509000000000000" pitchFamily="65" charset="-120"/>
              <a:ea typeface="標楷體" panose="03000509000000000000" pitchFamily="65" charset="-120"/>
            </a:endParaRPr>
          </a:p>
        </p:txBody>
      </p:sp>
      <p:sp>
        <p:nvSpPr>
          <p:cNvPr id="13" name="投影片編號版面配置區 5"/>
          <p:cNvSpPr>
            <a:spLocks noGrp="1"/>
          </p:cNvSpPr>
          <p:nvPr>
            <p:ph type="sldNum" sz="quarter" idx="12"/>
          </p:nvPr>
        </p:nvSpPr>
        <p:spPr/>
        <p:txBody>
          <a:bodyPr>
            <a:normAutofit/>
          </a:bodyPr>
          <a:lstStyle/>
          <a:p>
            <a:pPr>
              <a:defRPr/>
            </a:pPr>
            <a:fld id="{AFAAE6F8-4751-4E0E-B5DB-1E579FD0A517}" type="slidenum">
              <a:rPr lang="en-US" altLang="zh-TW"/>
              <a:pPr>
                <a:defRPr/>
              </a:pPr>
              <a:t>70</a:t>
            </a:fld>
            <a:endParaRPr lang="en-US" altLang="zh-TW"/>
          </a:p>
        </p:txBody>
      </p:sp>
      <p:pic>
        <p:nvPicPr>
          <p:cNvPr id="110596" name="Picture 3" descr="fig0105"/>
          <p:cNvPicPr>
            <a:picLocks noGrp="1" noChangeAspect="1" noChangeArrowheads="1"/>
          </p:cNvPicPr>
          <p:nvPr>
            <p:ph sz="quarter" idx="1"/>
          </p:nvPr>
        </p:nvPicPr>
        <p:blipFill>
          <a:blip r:embed="rId2" cstate="print">
            <a:extLst>
              <a:ext uri="{28A0092B-C50C-407E-A947-70E740481C1C}">
                <a14:useLocalDpi xmlns="" xmlns:a14="http://schemas.microsoft.com/office/drawing/2010/main" val="0"/>
              </a:ext>
            </a:extLst>
          </a:blip>
          <a:srcRect r="9346"/>
          <a:stretch>
            <a:fillRect/>
          </a:stretch>
        </p:blipFill>
        <p:spPr>
          <a:xfrm>
            <a:off x="323850" y="2185988"/>
            <a:ext cx="7845425" cy="3362325"/>
          </a:xfrm>
          <a:noFill/>
          <a:extLs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10597" name="Text Box 4"/>
          <p:cNvSpPr txBox="1">
            <a:spLocks noChangeArrowheads="1"/>
          </p:cNvSpPr>
          <p:nvPr/>
        </p:nvSpPr>
        <p:spPr bwMode="auto">
          <a:xfrm>
            <a:off x="611188" y="3757613"/>
            <a:ext cx="458787" cy="1800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50000"/>
              </a:spcBef>
              <a:buClrTx/>
              <a:buSzTx/>
              <a:buFontTx/>
              <a:buNone/>
            </a:pPr>
            <a:r>
              <a:rPr lang="en-US" altLang="zh-TW" sz="1800">
                <a:latin typeface="Garamond" pitchFamily="18" charset="0"/>
                <a:ea typeface="標楷體" pitchFamily="65" charset="-120"/>
              </a:rPr>
              <a:t>(</a:t>
            </a:r>
            <a:r>
              <a:rPr lang="zh-TW" altLang="en-US" sz="1800">
                <a:latin typeface="Garamond" pitchFamily="18" charset="0"/>
                <a:ea typeface="標楷體" pitchFamily="65" charset="-120"/>
              </a:rPr>
              <a:t>潛在的獲利性</a:t>
            </a:r>
            <a:r>
              <a:rPr lang="en-US" altLang="zh-TW" sz="1800">
                <a:latin typeface="Garamond" pitchFamily="18" charset="0"/>
                <a:ea typeface="標楷體" pitchFamily="65" charset="-120"/>
              </a:rPr>
              <a:t>)</a:t>
            </a:r>
          </a:p>
        </p:txBody>
      </p:sp>
      <p:sp>
        <p:nvSpPr>
          <p:cNvPr id="110598" name="Text Box 5"/>
          <p:cNvSpPr txBox="1">
            <a:spLocks noChangeArrowheads="1"/>
          </p:cNvSpPr>
          <p:nvPr/>
        </p:nvSpPr>
        <p:spPr bwMode="auto">
          <a:xfrm>
            <a:off x="4500563" y="5557838"/>
            <a:ext cx="1003300" cy="365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r>
              <a:rPr lang="en-US" altLang="zh-TW" sz="1800">
                <a:latin typeface="Garamond" pitchFamily="18" charset="0"/>
                <a:ea typeface="標楷體" pitchFamily="65" charset="-120"/>
              </a:rPr>
              <a:t>(</a:t>
            </a:r>
            <a:r>
              <a:rPr lang="zh-TW" altLang="en-US" sz="1800">
                <a:latin typeface="Garamond" pitchFamily="18" charset="0"/>
                <a:ea typeface="標楷體" pitchFamily="65" charset="-120"/>
              </a:rPr>
              <a:t>忠誠度</a:t>
            </a:r>
            <a:r>
              <a:rPr lang="en-US" altLang="zh-TW" sz="1800">
                <a:latin typeface="Garamond" pitchFamily="18" charset="0"/>
                <a:ea typeface="標楷體" pitchFamily="65" charset="-120"/>
              </a:rPr>
              <a:t>)</a:t>
            </a:r>
          </a:p>
        </p:txBody>
      </p:sp>
      <p:sp>
        <p:nvSpPr>
          <p:cNvPr id="110599" name="Text Box 6"/>
          <p:cNvSpPr txBox="1">
            <a:spLocks noChangeArrowheads="1"/>
          </p:cNvSpPr>
          <p:nvPr/>
        </p:nvSpPr>
        <p:spPr bwMode="auto">
          <a:xfrm>
            <a:off x="2244725" y="2205038"/>
            <a:ext cx="1031875"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r>
              <a:rPr lang="en-US" altLang="zh-TW" sz="1800" b="1">
                <a:solidFill>
                  <a:srgbClr val="990033"/>
                </a:solidFill>
                <a:latin typeface="Garamond" pitchFamily="18" charset="0"/>
                <a:ea typeface="新細明體" pitchFamily="18" charset="-120"/>
              </a:rPr>
              <a:t>(</a:t>
            </a:r>
            <a:r>
              <a:rPr lang="zh-TW" altLang="en-US" sz="1800" b="1">
                <a:solidFill>
                  <a:srgbClr val="990033"/>
                </a:solidFill>
                <a:latin typeface="Garamond" pitchFamily="18" charset="0"/>
                <a:ea typeface="新細明體" pitchFamily="18" charset="-120"/>
              </a:rPr>
              <a:t>花蝴蝶</a:t>
            </a:r>
            <a:r>
              <a:rPr lang="en-US" altLang="zh-TW" sz="1800" b="1">
                <a:solidFill>
                  <a:srgbClr val="990033"/>
                </a:solidFill>
                <a:latin typeface="Garamond" pitchFamily="18" charset="0"/>
                <a:ea typeface="新細明體" pitchFamily="18" charset="-120"/>
              </a:rPr>
              <a:t>)</a:t>
            </a:r>
          </a:p>
        </p:txBody>
      </p:sp>
      <p:sp>
        <p:nvSpPr>
          <p:cNvPr id="110600" name="Text Box 7"/>
          <p:cNvSpPr txBox="1">
            <a:spLocks noChangeArrowheads="1"/>
          </p:cNvSpPr>
          <p:nvPr/>
        </p:nvSpPr>
        <p:spPr bwMode="auto">
          <a:xfrm>
            <a:off x="2246313" y="3511550"/>
            <a:ext cx="1031875"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r>
              <a:rPr lang="en-US" altLang="zh-TW" sz="1800" b="1">
                <a:solidFill>
                  <a:srgbClr val="990033"/>
                </a:solidFill>
                <a:latin typeface="Garamond" pitchFamily="18" charset="0"/>
                <a:ea typeface="新細明體" pitchFamily="18" charset="-120"/>
              </a:rPr>
              <a:t>(</a:t>
            </a:r>
            <a:r>
              <a:rPr lang="zh-TW" altLang="en-US" sz="1800" b="1">
                <a:solidFill>
                  <a:srgbClr val="990033"/>
                </a:solidFill>
                <a:latin typeface="Garamond" pitchFamily="18" charset="0"/>
                <a:ea typeface="新細明體" pitchFamily="18" charset="-120"/>
              </a:rPr>
              <a:t>陌生人</a:t>
            </a:r>
            <a:r>
              <a:rPr lang="en-US" altLang="zh-TW" sz="1800" b="1">
                <a:solidFill>
                  <a:srgbClr val="990033"/>
                </a:solidFill>
                <a:latin typeface="Garamond" pitchFamily="18" charset="0"/>
                <a:ea typeface="新細明體" pitchFamily="18" charset="-120"/>
              </a:rPr>
              <a:t>)</a:t>
            </a:r>
          </a:p>
        </p:txBody>
      </p:sp>
      <p:sp>
        <p:nvSpPr>
          <p:cNvPr id="110601" name="Text Box 8"/>
          <p:cNvSpPr txBox="1">
            <a:spLocks noChangeArrowheads="1"/>
          </p:cNvSpPr>
          <p:nvPr/>
        </p:nvSpPr>
        <p:spPr bwMode="auto">
          <a:xfrm>
            <a:off x="7092950" y="2276475"/>
            <a:ext cx="1655763"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r>
              <a:rPr lang="en-US" altLang="zh-TW" sz="1800" b="1">
                <a:solidFill>
                  <a:srgbClr val="990033"/>
                </a:solidFill>
                <a:latin typeface="Garamond" pitchFamily="18" charset="0"/>
                <a:ea typeface="新細明體" pitchFamily="18" charset="-120"/>
              </a:rPr>
              <a:t>(</a:t>
            </a:r>
            <a:r>
              <a:rPr lang="zh-TW" altLang="en-US" sz="1800" b="1">
                <a:solidFill>
                  <a:srgbClr val="990033"/>
                </a:solidFill>
                <a:latin typeface="Garamond" pitchFamily="18" charset="0"/>
                <a:ea typeface="新細明體" pitchFamily="18" charset="-120"/>
              </a:rPr>
              <a:t>真正的朋友</a:t>
            </a:r>
            <a:r>
              <a:rPr lang="en-US" altLang="zh-TW" sz="1800" b="1">
                <a:solidFill>
                  <a:srgbClr val="990033"/>
                </a:solidFill>
                <a:latin typeface="Garamond" pitchFamily="18" charset="0"/>
                <a:ea typeface="新細明體" pitchFamily="18" charset="-120"/>
              </a:rPr>
              <a:t>)</a:t>
            </a:r>
          </a:p>
        </p:txBody>
      </p:sp>
      <p:sp>
        <p:nvSpPr>
          <p:cNvPr id="110602" name="Text Box 9"/>
          <p:cNvSpPr txBox="1">
            <a:spLocks noChangeArrowheads="1"/>
          </p:cNvSpPr>
          <p:nvPr/>
        </p:nvSpPr>
        <p:spPr bwMode="auto">
          <a:xfrm>
            <a:off x="7235825" y="3500438"/>
            <a:ext cx="184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endParaRPr lang="zh-TW" altLang="zh-TW" sz="1800">
              <a:latin typeface="Garamond" pitchFamily="18" charset="0"/>
              <a:ea typeface="新細明體" pitchFamily="18" charset="-120"/>
            </a:endParaRPr>
          </a:p>
        </p:txBody>
      </p:sp>
      <p:sp>
        <p:nvSpPr>
          <p:cNvPr id="110603" name="Text Box 10"/>
          <p:cNvSpPr txBox="1">
            <a:spLocks noChangeArrowheads="1"/>
          </p:cNvSpPr>
          <p:nvPr/>
        </p:nvSpPr>
        <p:spPr bwMode="auto">
          <a:xfrm>
            <a:off x="7016750" y="3622675"/>
            <a:ext cx="2663825"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ea typeface="微軟正黑體" pitchFamily="34" charset="-12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ea typeface="微軟正黑體" pitchFamily="34" charset="-12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ea typeface="微軟正黑體" pitchFamily="34" charset="-12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ea typeface="微軟正黑體" pitchFamily="34" charset="-12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ea typeface="微軟正黑體" pitchFamily="34" charset="-120"/>
              </a:defRPr>
            </a:lvl9pPr>
          </a:lstStyle>
          <a:p>
            <a:pPr eaLnBrk="1" hangingPunct="1">
              <a:spcBef>
                <a:spcPct val="0"/>
              </a:spcBef>
              <a:buClrTx/>
              <a:buSzTx/>
              <a:buFontTx/>
              <a:buNone/>
            </a:pPr>
            <a:r>
              <a:rPr lang="en-US" altLang="zh-TW" sz="1800" b="1">
                <a:solidFill>
                  <a:srgbClr val="990033"/>
                </a:solidFill>
                <a:latin typeface="Garamond" pitchFamily="18" charset="0"/>
                <a:ea typeface="新細明體" pitchFamily="18" charset="-120"/>
              </a:rPr>
              <a:t>(</a:t>
            </a:r>
            <a:r>
              <a:rPr lang="zh-TW" altLang="en-US" sz="1800" b="1">
                <a:solidFill>
                  <a:srgbClr val="990033"/>
                </a:solidFill>
                <a:latin typeface="Garamond" pitchFamily="18" charset="0"/>
                <a:ea typeface="新細明體" pitchFamily="18" charset="-120"/>
              </a:rPr>
              <a:t>網底的小魚小蝦</a:t>
            </a:r>
            <a:r>
              <a:rPr lang="en-US" altLang="zh-TW" sz="1800" b="1">
                <a:solidFill>
                  <a:srgbClr val="990033"/>
                </a:solidFill>
                <a:latin typeface="Garamond" pitchFamily="18" charset="0"/>
                <a:ea typeface="新細明體" pitchFamily="18" charset="-120"/>
              </a:rPr>
              <a:t>)</a:t>
            </a:r>
          </a:p>
        </p:txBody>
      </p:sp>
    </p:spTree>
    <p:extLst>
      <p:ext uri="{BB962C8B-B14F-4D97-AF65-F5344CB8AC3E}">
        <p14:creationId xmlns="" xmlns:p14="http://schemas.microsoft.com/office/powerpoint/2010/main" val="832383939"/>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539552" y="836712"/>
            <a:ext cx="8153400" cy="990600"/>
          </a:xfrm>
        </p:spPr>
        <p:txBody>
          <a:bodyPr>
            <a:normAutofit/>
          </a:bodyPr>
          <a:lstStyle/>
          <a:p>
            <a:pPr eaLnBrk="1" hangingPunct="1"/>
            <a:r>
              <a:rPr lang="en-US" altLang="zh-TW" sz="4000" b="1" dirty="0">
                <a:latin typeface="標楷體" pitchFamily="65" charset="-120"/>
                <a:ea typeface="標楷體" panose="03000509000000000000" pitchFamily="65" charset="-120"/>
              </a:rPr>
              <a:t>5</a:t>
            </a:r>
            <a:r>
              <a:rPr lang="en-US" altLang="zh-TW" sz="4000" b="1" dirty="0" smtClean="0">
                <a:latin typeface="標楷體" pitchFamily="65" charset="-120"/>
                <a:ea typeface="標楷體" panose="03000509000000000000" pitchFamily="65" charset="-120"/>
              </a:rPr>
              <a:t>.3</a:t>
            </a:r>
            <a:r>
              <a:rPr lang="zh-TW" altLang="en-US" sz="4000" b="1" dirty="0" smtClean="0">
                <a:latin typeface="標楷體" pitchFamily="65" charset="-120"/>
                <a:ea typeface="標楷體" panose="03000509000000000000" pitchFamily="65" charset="-120"/>
              </a:rPr>
              <a:t> 策略性觀點的顧客關係管理</a:t>
            </a:r>
          </a:p>
        </p:txBody>
      </p:sp>
      <p:sp>
        <p:nvSpPr>
          <p:cNvPr id="6" name="投影片編號版面配置區 5"/>
          <p:cNvSpPr>
            <a:spLocks noGrp="1"/>
          </p:cNvSpPr>
          <p:nvPr>
            <p:ph type="sldNum" sz="quarter" idx="12"/>
          </p:nvPr>
        </p:nvSpPr>
        <p:spPr/>
        <p:txBody>
          <a:bodyPr>
            <a:normAutofit/>
          </a:bodyPr>
          <a:lstStyle/>
          <a:p>
            <a:pPr>
              <a:defRPr/>
            </a:pPr>
            <a:fld id="{E4626DC5-A9DE-4F31-87BB-8B8ACD41D7C3}" type="slidenum">
              <a:rPr lang="en-US" altLang="zh-TW"/>
              <a:pPr>
                <a:defRPr/>
              </a:pPr>
              <a:t>71</a:t>
            </a:fld>
            <a:endParaRPr lang="en-US" altLang="zh-TW"/>
          </a:p>
        </p:txBody>
      </p:sp>
      <p:sp>
        <p:nvSpPr>
          <p:cNvPr id="107524" name="Rectangle 3"/>
          <p:cNvSpPr>
            <a:spLocks noGrp="1" noChangeArrowheads="1"/>
          </p:cNvSpPr>
          <p:nvPr>
            <p:ph sz="quarter" idx="1"/>
          </p:nvPr>
        </p:nvSpPr>
        <p:spPr>
          <a:xfrm>
            <a:off x="1331640" y="2924944"/>
            <a:ext cx="6491288" cy="763339"/>
          </a:xfrm>
        </p:spPr>
        <p:txBody>
          <a:bodyPr/>
          <a:lstStyle/>
          <a:p>
            <a:pPr marL="0" indent="0" eaLnBrk="1" hangingPunct="1">
              <a:buNone/>
            </a:pPr>
            <a:r>
              <a:rPr lang="zh-TW" altLang="en-US" sz="4400" i="1" dirty="0" smtClean="0">
                <a:latin typeface="標楷體" pitchFamily="65" charset="-120"/>
                <a:ea typeface="標楷體" panose="03000509000000000000" pitchFamily="65" charset="-120"/>
              </a:rPr>
              <a:t>是否該極大化顧客價值</a:t>
            </a:r>
            <a:r>
              <a:rPr lang="en-US" altLang="zh-TW" sz="4400" i="1" dirty="0" smtClean="0">
                <a:latin typeface="標楷體" pitchFamily="65" charset="-120"/>
                <a:ea typeface="標楷體" panose="03000509000000000000" pitchFamily="65" charset="-120"/>
              </a:rPr>
              <a:t>?</a:t>
            </a:r>
          </a:p>
        </p:txBody>
      </p:sp>
    </p:spTree>
    <p:extLst>
      <p:ext uri="{BB962C8B-B14F-4D97-AF65-F5344CB8AC3E}">
        <p14:creationId xmlns="" xmlns:p14="http://schemas.microsoft.com/office/powerpoint/2010/main" val="57132636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BEA64F01-6BF9-4724-9E65-A9C22E74F4F9}" type="slidenum">
              <a:rPr lang="zh-TW" altLang="en-US" smtClean="0"/>
              <a:pPr/>
              <a:t>72</a:t>
            </a:fld>
            <a:endParaRPr lang="zh-TW" altLang="en-US"/>
          </a:p>
        </p:txBody>
      </p:sp>
      <p:sp>
        <p:nvSpPr>
          <p:cNvPr id="5" name="Rectangle 2"/>
          <p:cNvSpPr txBox="1">
            <a:spLocks noChangeArrowheads="1"/>
          </p:cNvSpPr>
          <p:nvPr/>
        </p:nvSpPr>
        <p:spPr bwMode="auto">
          <a:xfrm>
            <a:off x="684213" y="2133600"/>
            <a:ext cx="7056139" cy="1470025"/>
          </a:xfrm>
          <a:prstGeom prst="rect">
            <a:avLst/>
          </a:prstGeom>
          <a:noFill/>
          <a:ln w="9525">
            <a:noFill/>
            <a:miter lim="800000"/>
            <a:headEnd/>
            <a:tailEnd/>
          </a:ln>
          <a:effectLst>
            <a:outerShdw dist="35921" dir="2700000" algn="ctr" rotWithShape="0">
              <a:srgbClr val="DDDDDD">
                <a:alpha val="50000"/>
              </a:srgbClr>
            </a:outerShdw>
          </a:effectLst>
        </p:spPr>
        <p:txBody>
          <a:bodyPr anchor="ctr"/>
          <a:lstStyle/>
          <a:p>
            <a:pPr algn="ctr">
              <a:defRPr/>
            </a:pPr>
            <a:r>
              <a:rPr lang="zh-TW" altLang="en-US" sz="4000" b="1" kern="0" dirty="0" smtClean="0">
                <a:latin typeface="標楷體" pitchFamily="65" charset="-120"/>
                <a:ea typeface="標楷體" pitchFamily="65" charset="-120"/>
                <a:cs typeface="+mj-cs"/>
              </a:rPr>
              <a:t>第六章 本章</a:t>
            </a:r>
            <a:r>
              <a:rPr lang="zh-TW" altLang="en-US" sz="4000" b="1" dirty="0" smtClean="0">
                <a:latin typeface="標楷體" pitchFamily="65" charset="-120"/>
                <a:ea typeface="標楷體" pitchFamily="65" charset="-120"/>
              </a:rPr>
              <a:t>總結</a:t>
            </a:r>
            <a:endParaRPr lang="zh-TW" altLang="en-US" sz="4400" b="1" kern="0" dirty="0">
              <a:solidFill>
                <a:schemeClr val="tx2"/>
              </a:solidFill>
              <a:latin typeface="標楷體" pitchFamily="65" charset="-120"/>
              <a:ea typeface="標楷體" pitchFamily="65" charset="-120"/>
              <a:cs typeface="+mj-cs"/>
            </a:endParaRPr>
          </a:p>
        </p:txBody>
      </p:sp>
    </p:spTree>
    <p:extLst>
      <p:ext uri="{BB962C8B-B14F-4D97-AF65-F5344CB8AC3E}">
        <p14:creationId xmlns="" xmlns:p14="http://schemas.microsoft.com/office/powerpoint/2010/main" val="32328779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BEA64F01-6BF9-4724-9E65-A9C22E74F4F9}" type="slidenum">
              <a:rPr lang="zh-TW" altLang="en-US" smtClean="0"/>
              <a:pPr/>
              <a:t>73</a:t>
            </a:fld>
            <a:endParaRPr lang="zh-TW" altLang="en-US"/>
          </a:p>
        </p:txBody>
      </p:sp>
      <p:sp>
        <p:nvSpPr>
          <p:cNvPr id="5" name="Rectangle 2"/>
          <p:cNvSpPr>
            <a:spLocks noGrp="1" noChangeArrowheads="1"/>
          </p:cNvSpPr>
          <p:nvPr>
            <p:ph type="title"/>
          </p:nvPr>
        </p:nvSpPr>
        <p:spPr>
          <a:xfrm>
            <a:off x="457200" y="274638"/>
            <a:ext cx="8229600" cy="1143000"/>
          </a:xfrm>
        </p:spPr>
        <p:txBody>
          <a:bodyPr/>
          <a:lstStyle/>
          <a:p>
            <a:pPr eaLnBrk="1" hangingPunct="1">
              <a:defRPr/>
            </a:pPr>
            <a:r>
              <a:rPr lang="zh-TW" altLang="en-US" sz="4000" b="1" dirty="0" smtClean="0">
                <a:latin typeface="標楷體" pitchFamily="65" charset="-120"/>
                <a:ea typeface="標楷體" pitchFamily="65" charset="-120"/>
              </a:rPr>
              <a:t>總結</a:t>
            </a:r>
            <a:endParaRPr lang="en-US" altLang="zh-TW" b="1" dirty="0" smtClean="0">
              <a:latin typeface="標楷體" pitchFamily="65" charset="-120"/>
              <a:ea typeface="標楷體" pitchFamily="65" charset="-120"/>
            </a:endParaRPr>
          </a:p>
        </p:txBody>
      </p:sp>
      <p:sp>
        <p:nvSpPr>
          <p:cNvPr id="6" name="Rectangle 3"/>
          <p:cNvSpPr txBox="1">
            <a:spLocks noChangeArrowheads="1"/>
          </p:cNvSpPr>
          <p:nvPr/>
        </p:nvSpPr>
        <p:spPr>
          <a:xfrm>
            <a:off x="457200" y="1600200"/>
            <a:ext cx="8229600" cy="4525963"/>
          </a:xfrm>
          <a:prstGeom prst="rect">
            <a:avLst/>
          </a:prstGeom>
        </p:spPr>
        <p:txBody>
          <a:bodyPr vert="horz" lIns="91440" tIns="45720" rIns="91440" bIns="45720" rtlCol="0">
            <a:normAutofit lnSpcReduction="10000"/>
          </a:bodyPr>
          <a:lstStyle/>
          <a:p>
            <a:pPr marL="342900" lvl="0" indent="-342900">
              <a:spcBef>
                <a:spcPct val="20000"/>
              </a:spcBef>
              <a:buFont typeface="Arial" pitchFamily="34" charset="0"/>
              <a:buChar char="•"/>
              <a:defRPr/>
            </a:pPr>
            <a:r>
              <a:rPr kumimoji="0" lang="zh-TW" altLang="en-US" sz="28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消費為一決策歷程</a:t>
            </a:r>
            <a:r>
              <a:rPr lang="zh-TW" altLang="en-US" sz="2800" dirty="0">
                <a:latin typeface="標楷體" pitchFamily="65" charset="-120"/>
                <a:ea typeface="標楷體" pitchFamily="65" charset="-120"/>
              </a:rPr>
              <a:t>，每個歷程皆有其影響消費者決策結果的重要因素，這些關鍵要素也是農企業經營者必須有的行銷策略布局。</a:t>
            </a:r>
            <a:endParaRPr lang="en-US" altLang="zh-TW" sz="2800" dirty="0">
              <a:latin typeface="標楷體" pitchFamily="65" charset="-120"/>
              <a:ea typeface="標楷體" pitchFamily="65" charset="-120"/>
            </a:endParaRPr>
          </a:p>
          <a:p>
            <a:pPr marL="342900" lvl="0" indent="-342900">
              <a:spcBef>
                <a:spcPct val="20000"/>
              </a:spcBef>
              <a:buFont typeface="Arial" pitchFamily="34" charset="0"/>
              <a:buChar char="•"/>
              <a:defRPr/>
            </a:pPr>
            <a:r>
              <a:rPr lang="zh-TW" altLang="en-US" sz="2800" dirty="0">
                <a:latin typeface="標楷體" pitchFamily="65" charset="-120"/>
                <a:ea typeface="標楷體" pitchFamily="65" charset="-120"/>
              </a:rPr>
              <a:t>消費者</a:t>
            </a:r>
            <a:r>
              <a:rPr lang="zh-TW" altLang="en-US" sz="2800" dirty="0" smtClean="0">
                <a:latin typeface="標楷體" pitchFamily="65" charset="-120"/>
                <a:ea typeface="標楷體" pitchFamily="65" charset="-120"/>
              </a:rPr>
              <a:t>的農產品消費資訊</a:t>
            </a:r>
            <a:r>
              <a:rPr lang="zh-TW" altLang="en-US" sz="2800" dirty="0">
                <a:latin typeface="標楷體" pitchFamily="65" charset="-120"/>
                <a:ea typeface="標楷體" pitchFamily="65" charset="-120"/>
              </a:rPr>
              <a:t>線索多元，</a:t>
            </a:r>
            <a:r>
              <a:rPr lang="zh-TW" altLang="en-US" sz="2800" dirty="0" smtClean="0">
                <a:latin typeface="標楷體" pitchFamily="65" charset="-120"/>
                <a:ea typeface="標楷體" pitchFamily="65" charset="-120"/>
              </a:rPr>
              <a:t>從大眾媒體</a:t>
            </a:r>
            <a:r>
              <a:rPr lang="zh-TW" altLang="en-US" sz="2800" dirty="0">
                <a:latin typeface="標楷體" pitchFamily="65" charset="-120"/>
                <a:ea typeface="標楷體" pitchFamily="65" charset="-120"/>
              </a:rPr>
              <a:t>、農企業官方訊息、口碑到包裝與現場的農產品陳列，皆是消費者進行決策所依賴的資訊線索。</a:t>
            </a:r>
            <a:endParaRPr lang="en-US" altLang="zh-TW" sz="2800" dirty="0">
              <a:latin typeface="標楷體" pitchFamily="65" charset="-120"/>
              <a:ea typeface="標楷體" pitchFamily="65" charset="-120"/>
            </a:endParaRPr>
          </a:p>
          <a:p>
            <a:pPr marL="342900" lvl="0" indent="-342900">
              <a:spcBef>
                <a:spcPct val="20000"/>
              </a:spcBef>
              <a:buFont typeface="Arial" pitchFamily="34" charset="0"/>
              <a:buChar char="•"/>
              <a:defRPr/>
            </a:pPr>
            <a:r>
              <a:rPr lang="zh-TW" altLang="en-US" sz="2800" dirty="0">
                <a:latin typeface="標楷體" pitchFamily="65" charset="-120"/>
                <a:ea typeface="標楷體" pitchFamily="65" charset="-120"/>
              </a:rPr>
              <a:t>顧客滿意度不確保顧客忠誠度，取決於產業的競爭激烈程度。</a:t>
            </a:r>
            <a:endParaRPr lang="en-US" altLang="zh-TW" sz="2800" dirty="0">
              <a:latin typeface="標楷體" pitchFamily="65" charset="-120"/>
              <a:ea typeface="標楷體" pitchFamily="65" charset="-120"/>
            </a:endParaRPr>
          </a:p>
          <a:p>
            <a:pPr marL="342900" lvl="0" indent="-342900">
              <a:spcBef>
                <a:spcPct val="20000"/>
              </a:spcBef>
              <a:buFont typeface="Arial" pitchFamily="34" charset="0"/>
              <a:buChar char="•"/>
              <a:defRPr/>
            </a:pPr>
            <a:r>
              <a:rPr lang="zh-TW" altLang="en-US" sz="2800" dirty="0">
                <a:latin typeface="標楷體" pitchFamily="65" charset="-120"/>
                <a:ea typeface="標楷體" pitchFamily="65" charset="-120"/>
              </a:rPr>
              <a:t>顧客報怨為一可修補之行為，業者應</a:t>
            </a:r>
            <a:r>
              <a:rPr lang="zh-TW" altLang="en-US" sz="2800" dirty="0" smtClean="0">
                <a:latin typeface="標楷體" pitchFamily="65" charset="-120"/>
                <a:ea typeface="標楷體" pitchFamily="65" charset="-120"/>
              </a:rPr>
              <a:t>把握</a:t>
            </a: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得時得宜</a:t>
            </a: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之</a:t>
            </a:r>
            <a:r>
              <a:rPr lang="zh-TW" altLang="en-US" sz="2800" dirty="0">
                <a:latin typeface="標楷體" pitchFamily="65" charset="-120"/>
                <a:ea typeface="標楷體" pitchFamily="65" charset="-120"/>
              </a:rPr>
              <a:t>原則使修補率達到最佳化。</a:t>
            </a:r>
            <a:endParaRPr lang="en-US" altLang="zh-TW" sz="2800" dirty="0">
              <a:latin typeface="標楷體" pitchFamily="65" charset="-120"/>
              <a:ea typeface="標楷體" pitchFamily="65" charset="-12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BEA64F01-6BF9-4724-9E65-A9C22E74F4F9}" type="slidenum">
              <a:rPr lang="zh-TW" altLang="en-US" smtClean="0"/>
              <a:pPr/>
              <a:t>74</a:t>
            </a:fld>
            <a:endParaRPr lang="zh-TW" altLang="en-US"/>
          </a:p>
        </p:txBody>
      </p:sp>
      <p:sp>
        <p:nvSpPr>
          <p:cNvPr id="5" name="Rectangle 2"/>
          <p:cNvSpPr>
            <a:spLocks noGrp="1" noChangeArrowheads="1"/>
          </p:cNvSpPr>
          <p:nvPr>
            <p:ph type="title"/>
          </p:nvPr>
        </p:nvSpPr>
        <p:spPr>
          <a:xfrm>
            <a:off x="473711" y="764704"/>
            <a:ext cx="8229600" cy="1143000"/>
          </a:xfrm>
        </p:spPr>
        <p:txBody>
          <a:bodyPr/>
          <a:lstStyle/>
          <a:p>
            <a:pPr eaLnBrk="1" hangingPunct="1">
              <a:defRPr/>
            </a:pPr>
            <a:r>
              <a:rPr lang="zh-TW" altLang="en-US" sz="4000" b="1" dirty="0" smtClean="0">
                <a:latin typeface="標楷體" pitchFamily="65" charset="-120"/>
                <a:ea typeface="標楷體" pitchFamily="65" charset="-120"/>
              </a:rPr>
              <a:t>參考資料</a:t>
            </a:r>
            <a:endParaRPr lang="en-US" altLang="zh-TW" b="1" dirty="0" smtClean="0">
              <a:latin typeface="標楷體" pitchFamily="65" charset="-120"/>
              <a:ea typeface="標楷體" pitchFamily="65" charset="-120"/>
            </a:endParaRPr>
          </a:p>
        </p:txBody>
      </p:sp>
      <p:sp>
        <p:nvSpPr>
          <p:cNvPr id="6" name="Rectangle 3"/>
          <p:cNvSpPr txBox="1">
            <a:spLocks noChangeArrowheads="1"/>
          </p:cNvSpPr>
          <p:nvPr/>
        </p:nvSpPr>
        <p:spPr>
          <a:xfrm>
            <a:off x="539552" y="2060848"/>
            <a:ext cx="8229600" cy="1684784"/>
          </a:xfrm>
          <a:prstGeom prst="rect">
            <a:avLst/>
          </a:prstGeom>
        </p:spPr>
        <p:txBody>
          <a:bodyPr vert="horz" lIns="91440" tIns="45720" rIns="91440" bIns="45720" rtlCol="0">
            <a:normAutofit/>
          </a:bodyPr>
          <a:lstStyle/>
          <a:p>
            <a:pPr marL="342900" lvl="0" indent="-342900">
              <a:spcBef>
                <a:spcPct val="20000"/>
              </a:spcBef>
              <a:buFont typeface="Arial" pitchFamily="34" charset="0"/>
              <a:buChar char="•"/>
              <a:defRPr/>
            </a:pPr>
            <a:r>
              <a:rPr lang="en-US" altLang="zh-TW" sz="2800" dirty="0">
                <a:latin typeface="Times New Roman" panose="02020603050405020304" pitchFamily="18" charset="0"/>
                <a:ea typeface="標楷體" pitchFamily="65" charset="-120"/>
                <a:cs typeface="Times New Roman" panose="02020603050405020304" pitchFamily="18" charset="0"/>
              </a:rPr>
              <a:t>Armstrong, G. and P. Kotler. 2013. Marketing: an introduction. Pearson. </a:t>
            </a:r>
          </a:p>
          <a:p>
            <a:pPr marL="342900" lvl="0" indent="-342900">
              <a:spcBef>
                <a:spcPct val="20000"/>
              </a:spcBef>
              <a:buFont typeface="Arial" pitchFamily="34" charset="0"/>
              <a:buChar char="•"/>
              <a:defRPr/>
            </a:pPr>
            <a:r>
              <a:rPr lang="zh-TW" altLang="en-US" sz="2800" dirty="0">
                <a:latin typeface="標楷體" pitchFamily="65" charset="-120"/>
                <a:ea typeface="標楷體" pitchFamily="65" charset="-120"/>
              </a:rPr>
              <a:t>方世榮 譯，</a:t>
            </a:r>
            <a:r>
              <a:rPr lang="en-US" altLang="zh-TW" sz="2800" dirty="0">
                <a:latin typeface="標楷體" pitchFamily="65" charset="-120"/>
                <a:ea typeface="標楷體" pitchFamily="65" charset="-120"/>
              </a:rPr>
              <a:t>2003</a:t>
            </a:r>
            <a:r>
              <a:rPr lang="zh-TW" altLang="en-US" sz="2800" dirty="0">
                <a:latin typeface="標楷體" pitchFamily="65" charset="-120"/>
                <a:ea typeface="標楷體" pitchFamily="65" charset="-120"/>
              </a:rPr>
              <a:t>。行銷學，東華書局。</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a:bodyPr>
          <a:lstStyle/>
          <a:p>
            <a:pPr eaLnBrk="1" hangingPunct="1"/>
            <a:r>
              <a:rPr lang="en-US" altLang="zh-TW" sz="4000" b="1" dirty="0" smtClean="0">
                <a:latin typeface="標楷體" panose="03000509000000000000" pitchFamily="65" charset="-120"/>
                <a:ea typeface="標楷體" panose="03000509000000000000" pitchFamily="65" charset="-120"/>
              </a:rPr>
              <a:t>1.2</a:t>
            </a:r>
            <a:r>
              <a:rPr lang="zh-TW" altLang="en-US" sz="4000" b="1" dirty="0" smtClean="0">
                <a:latin typeface="標楷體" panose="03000509000000000000" pitchFamily="65" charset="-120"/>
                <a:ea typeface="標楷體" panose="03000509000000000000" pitchFamily="65" charset="-120"/>
              </a:rPr>
              <a:t> 消費決策歷程</a:t>
            </a:r>
            <a:endParaRPr lang="en-US" altLang="zh-TW" sz="4000" b="1" dirty="0" smtClean="0">
              <a:latin typeface="標楷體" panose="03000509000000000000" pitchFamily="65" charset="-120"/>
              <a:ea typeface="標楷體" panose="03000509000000000000" pitchFamily="65" charset="-120"/>
            </a:endParaRPr>
          </a:p>
        </p:txBody>
      </p:sp>
      <p:grpSp>
        <p:nvGrpSpPr>
          <p:cNvPr id="163944" name="Group 104"/>
          <p:cNvGrpSpPr>
            <a:grpSpLocks/>
          </p:cNvGrpSpPr>
          <p:nvPr/>
        </p:nvGrpSpPr>
        <p:grpSpPr bwMode="auto">
          <a:xfrm>
            <a:off x="1116012" y="1219200"/>
            <a:ext cx="6832600" cy="457200"/>
            <a:chOff x="703" y="768"/>
            <a:chExt cx="4304" cy="288"/>
          </a:xfrm>
        </p:grpSpPr>
        <p:sp>
          <p:nvSpPr>
            <p:cNvPr id="163855" name="Text Box 15"/>
            <p:cNvSpPr txBox="1">
              <a:spLocks noChangeArrowheads="1"/>
            </p:cNvSpPr>
            <p:nvPr/>
          </p:nvSpPr>
          <p:spPr bwMode="auto">
            <a:xfrm>
              <a:off x="703" y="768"/>
              <a:ext cx="117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pPr>
                <a:defRPr/>
              </a:pPr>
              <a:r>
                <a:rPr lang="zh-TW" altLang="en-US" sz="2800" b="1" i="1" dirty="0" smtClean="0">
                  <a:solidFill>
                    <a:srgbClr val="FF9966"/>
                  </a:solidFill>
                  <a:effectLst>
                    <a:outerShdw blurRad="38100" dist="38100" dir="2700000" algn="tl">
                      <a:srgbClr val="C0C0C0"/>
                    </a:outerShdw>
                  </a:effectLst>
                  <a:latin typeface="Arial" charset="0"/>
                  <a:ea typeface="新細明體" charset="-120"/>
                </a:rPr>
                <a:t>決策歷程</a:t>
              </a:r>
              <a:endParaRPr lang="en-US" altLang="zh-TW" sz="2800" b="1" i="1" dirty="0">
                <a:solidFill>
                  <a:srgbClr val="FF9966"/>
                </a:solidFill>
                <a:effectLst>
                  <a:outerShdw blurRad="38100" dist="38100" dir="2700000" algn="tl">
                    <a:srgbClr val="C0C0C0"/>
                  </a:outerShdw>
                </a:effectLst>
                <a:latin typeface="Arial" charset="0"/>
                <a:ea typeface="新細明體" charset="-120"/>
              </a:endParaRPr>
            </a:p>
          </p:txBody>
        </p:sp>
        <p:sp>
          <p:nvSpPr>
            <p:cNvPr id="163871" name="Text Box 31"/>
            <p:cNvSpPr txBox="1">
              <a:spLocks noChangeArrowheads="1"/>
            </p:cNvSpPr>
            <p:nvPr/>
          </p:nvSpPr>
          <p:spPr bwMode="auto">
            <a:xfrm>
              <a:off x="3966" y="768"/>
              <a:ext cx="104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pPr>
                <a:defRPr/>
              </a:pPr>
              <a:r>
                <a:rPr lang="zh-TW" altLang="en-US" sz="2800" b="1" i="1" dirty="0" smtClean="0">
                  <a:solidFill>
                    <a:srgbClr val="249895"/>
                  </a:solidFill>
                  <a:effectLst>
                    <a:outerShdw blurRad="38100" dist="38100" dir="2700000" algn="tl">
                      <a:srgbClr val="C0C0C0"/>
                    </a:outerShdw>
                  </a:effectLst>
                  <a:latin typeface="Arial" charset="0"/>
                  <a:ea typeface="新細明體" charset="-120"/>
                </a:rPr>
                <a:t>心智歷程</a:t>
              </a:r>
              <a:endParaRPr lang="en-US" altLang="zh-TW" sz="2800" b="1" dirty="0">
                <a:solidFill>
                  <a:srgbClr val="249895"/>
                </a:solidFill>
                <a:effectLst>
                  <a:outerShdw blurRad="38100" dist="38100" dir="2700000" algn="tl">
                    <a:srgbClr val="C0C0C0"/>
                  </a:outerShdw>
                </a:effectLst>
                <a:latin typeface="Arial" charset="0"/>
                <a:ea typeface="新細明體" charset="-120"/>
              </a:endParaRPr>
            </a:p>
          </p:txBody>
        </p:sp>
      </p:grpSp>
      <p:grpSp>
        <p:nvGrpSpPr>
          <p:cNvPr id="163934" name="Group 94"/>
          <p:cNvGrpSpPr>
            <a:grpSpLocks/>
          </p:cNvGrpSpPr>
          <p:nvPr/>
        </p:nvGrpSpPr>
        <p:grpSpPr bwMode="auto">
          <a:xfrm>
            <a:off x="457200" y="5543550"/>
            <a:ext cx="8274050" cy="533400"/>
            <a:chOff x="324" y="3492"/>
            <a:chExt cx="5212" cy="336"/>
          </a:xfrm>
        </p:grpSpPr>
        <p:sp>
          <p:nvSpPr>
            <p:cNvPr id="5149" name="Rectangle 29"/>
            <p:cNvSpPr>
              <a:spLocks noChangeArrowheads="1"/>
            </p:cNvSpPr>
            <p:nvPr/>
          </p:nvSpPr>
          <p:spPr bwMode="auto">
            <a:xfrm>
              <a:off x="324" y="3492"/>
              <a:ext cx="5184" cy="336"/>
            </a:xfrm>
            <a:prstGeom prst="rect">
              <a:avLst/>
            </a:prstGeom>
            <a:gradFill rotWithShape="0">
              <a:gsLst>
                <a:gs pos="0">
                  <a:srgbClr val="FFDEBD"/>
                </a:gs>
                <a:gs pos="100000">
                  <a:srgbClr val="DFEBE8"/>
                </a:gs>
              </a:gsLst>
              <a:lin ang="0" scaled="1"/>
            </a:gradFill>
            <a:ln w="25400">
              <a:solidFill>
                <a:schemeClr val="tx1"/>
              </a:solidFill>
              <a:miter lim="800000"/>
              <a:headEnd/>
              <a:tailEnd/>
            </a:ln>
            <a:effectLst>
              <a:outerShdw dist="71842" dir="2700000" algn="ctr" rotWithShape="0">
                <a:schemeClr val="tx2"/>
              </a:outerShdw>
            </a:effectLst>
          </p:spPr>
          <p:txBody>
            <a:bodyPr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spcBef>
                  <a:spcPct val="0"/>
                </a:spcBef>
                <a:buFontTx/>
                <a:buNone/>
              </a:pPr>
              <a:endParaRPr lang="zh-TW" altLang="zh-TW" sz="2400" b="1">
                <a:solidFill>
                  <a:schemeClr val="tx1"/>
                </a:solidFill>
                <a:latin typeface="Arial" charset="0"/>
                <a:ea typeface="新細明體" pitchFamily="18" charset="-120"/>
              </a:endParaRPr>
            </a:p>
          </p:txBody>
        </p:sp>
        <p:sp>
          <p:nvSpPr>
            <p:cNvPr id="5150" name="Text Box 11"/>
            <p:cNvSpPr txBox="1">
              <a:spLocks noChangeArrowheads="1"/>
            </p:cNvSpPr>
            <p:nvPr/>
          </p:nvSpPr>
          <p:spPr bwMode="auto">
            <a:xfrm>
              <a:off x="2905" y="3573"/>
              <a:ext cx="263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square">
              <a:spAutoFit/>
            </a:bodyP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zh-TW" altLang="en-US" sz="1200" b="1" dirty="0" smtClean="0">
                  <a:solidFill>
                    <a:schemeClr val="tx1"/>
                  </a:solidFill>
                  <a:latin typeface="Arial" charset="0"/>
                  <a:ea typeface="新細明體" pitchFamily="18" charset="-120"/>
                </a:rPr>
                <a:t>產品</a:t>
              </a:r>
              <a:r>
                <a:rPr lang="en-US" altLang="zh-TW" sz="1200" b="1" dirty="0" smtClean="0">
                  <a:solidFill>
                    <a:schemeClr val="tx1"/>
                  </a:solidFill>
                  <a:latin typeface="Arial" charset="0"/>
                  <a:ea typeface="新細明體" pitchFamily="18" charset="-120"/>
                </a:rPr>
                <a:t>/</a:t>
              </a:r>
              <a:r>
                <a:rPr lang="zh-TW" altLang="en-US" sz="1200" b="1" dirty="0" smtClean="0">
                  <a:solidFill>
                    <a:schemeClr val="tx1"/>
                  </a:solidFill>
                  <a:latin typeface="Arial" charset="0"/>
                  <a:ea typeface="新細明體" pitchFamily="18" charset="-120"/>
                </a:rPr>
                <a:t>品牌</a:t>
              </a:r>
              <a:r>
                <a:rPr lang="zh-TW" altLang="en-US" sz="1200" b="1" dirty="0">
                  <a:solidFill>
                    <a:schemeClr val="tx1"/>
                  </a:solidFill>
                  <a:latin typeface="Arial" charset="0"/>
                  <a:ea typeface="新細明體" pitchFamily="18" charset="-120"/>
                </a:rPr>
                <a:t>價值體認</a:t>
              </a:r>
              <a:r>
                <a:rPr lang="zh-TW" altLang="en-US" sz="1200" b="1" dirty="0" smtClean="0">
                  <a:solidFill>
                    <a:schemeClr val="tx1"/>
                  </a:solidFill>
                  <a:latin typeface="Arial" charset="0"/>
                  <a:ea typeface="新細明體" pitchFamily="18" charset="-120"/>
                </a:rPr>
                <a:t>、滿意度或抱怨</a:t>
              </a:r>
              <a:r>
                <a:rPr lang="en-US" altLang="zh-TW" sz="1200" b="1" dirty="0" smtClean="0">
                  <a:solidFill>
                    <a:schemeClr val="tx1"/>
                  </a:solidFill>
                  <a:latin typeface="Arial" charset="0"/>
                  <a:ea typeface="新細明體" pitchFamily="18" charset="-120"/>
                </a:rPr>
                <a:t>/</a:t>
              </a:r>
              <a:r>
                <a:rPr lang="zh-TW" altLang="en-US" sz="1200" b="1" dirty="0" smtClean="0">
                  <a:solidFill>
                    <a:schemeClr val="tx1"/>
                  </a:solidFill>
                  <a:latin typeface="Arial" charset="0"/>
                  <a:ea typeface="新細明體" pitchFamily="18" charset="-120"/>
                </a:rPr>
                <a:t>客訴的產生</a:t>
              </a:r>
              <a:endParaRPr lang="en-US" altLang="zh-TW" sz="1200" b="1" dirty="0" smtClean="0">
                <a:solidFill>
                  <a:schemeClr val="tx1"/>
                </a:solidFill>
                <a:latin typeface="Arial" charset="0"/>
                <a:ea typeface="新細明體" pitchFamily="18" charset="-120"/>
              </a:endParaRPr>
            </a:p>
          </p:txBody>
        </p:sp>
        <p:sp>
          <p:nvSpPr>
            <p:cNvPr id="5151" name="Text Box 10"/>
            <p:cNvSpPr txBox="1">
              <a:spLocks noChangeArrowheads="1"/>
            </p:cNvSpPr>
            <p:nvPr/>
          </p:nvSpPr>
          <p:spPr bwMode="auto">
            <a:xfrm>
              <a:off x="336" y="3504"/>
              <a:ext cx="254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spAutoFit/>
            </a:bodyP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zh-TW" altLang="en-US" sz="2400" dirty="0" smtClean="0">
                  <a:solidFill>
                    <a:schemeClr val="tx1"/>
                  </a:solidFill>
                  <a:latin typeface="Arial" charset="0"/>
                  <a:ea typeface="新細明體" pitchFamily="18" charset="-120"/>
                </a:rPr>
                <a:t>購後評估</a:t>
              </a:r>
              <a:endParaRPr lang="en-US" altLang="zh-TW" sz="2400" dirty="0">
                <a:solidFill>
                  <a:schemeClr val="tx1"/>
                </a:solidFill>
                <a:latin typeface="Arial" charset="0"/>
                <a:ea typeface="新細明體" pitchFamily="18" charset="-120"/>
              </a:endParaRPr>
            </a:p>
          </p:txBody>
        </p:sp>
      </p:grpSp>
      <p:grpSp>
        <p:nvGrpSpPr>
          <p:cNvPr id="163940" name="Group 100"/>
          <p:cNvGrpSpPr>
            <a:grpSpLocks/>
          </p:cNvGrpSpPr>
          <p:nvPr/>
        </p:nvGrpSpPr>
        <p:grpSpPr bwMode="auto">
          <a:xfrm>
            <a:off x="457200" y="1752600"/>
            <a:ext cx="8229600" cy="917575"/>
            <a:chOff x="288" y="1104"/>
            <a:chExt cx="5184" cy="578"/>
          </a:xfrm>
        </p:grpSpPr>
        <p:grpSp>
          <p:nvGrpSpPr>
            <p:cNvPr id="5144" name="Group 95"/>
            <p:cNvGrpSpPr>
              <a:grpSpLocks/>
            </p:cNvGrpSpPr>
            <p:nvPr/>
          </p:nvGrpSpPr>
          <p:grpSpPr bwMode="auto">
            <a:xfrm>
              <a:off x="288" y="1104"/>
              <a:ext cx="5184" cy="336"/>
              <a:chOff x="288" y="1104"/>
              <a:chExt cx="5184" cy="336"/>
            </a:xfrm>
          </p:grpSpPr>
          <p:sp>
            <p:nvSpPr>
              <p:cNvPr id="5146" name="Rectangle 52"/>
              <p:cNvSpPr>
                <a:spLocks noChangeArrowheads="1"/>
              </p:cNvSpPr>
              <p:nvPr/>
            </p:nvSpPr>
            <p:spPr bwMode="auto">
              <a:xfrm>
                <a:off x="288" y="1104"/>
                <a:ext cx="5184" cy="336"/>
              </a:xfrm>
              <a:prstGeom prst="rect">
                <a:avLst/>
              </a:prstGeom>
              <a:gradFill rotWithShape="0">
                <a:gsLst>
                  <a:gs pos="0">
                    <a:srgbClr val="FFDEBD"/>
                  </a:gs>
                  <a:gs pos="100000">
                    <a:srgbClr val="DFEBE8"/>
                  </a:gs>
                </a:gsLst>
                <a:lin ang="0" scaled="1"/>
              </a:gradFill>
              <a:ln w="25400">
                <a:solidFill>
                  <a:schemeClr val="tx1"/>
                </a:solidFill>
                <a:miter lim="800000"/>
                <a:headEnd/>
                <a:tailEnd/>
              </a:ln>
              <a:effectLst>
                <a:outerShdw dist="71842" dir="2700000" algn="ctr" rotWithShape="0">
                  <a:schemeClr val="tx2"/>
                </a:outerShdw>
              </a:effectLst>
            </p:spPr>
            <p:txBody>
              <a:bodyPr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spcBef>
                    <a:spcPct val="0"/>
                  </a:spcBef>
                  <a:buFontTx/>
                  <a:buNone/>
                </a:pPr>
                <a:endParaRPr lang="zh-TW" altLang="zh-TW" sz="2400" b="1">
                  <a:solidFill>
                    <a:schemeClr val="tx1"/>
                  </a:solidFill>
                  <a:latin typeface="Arial" charset="0"/>
                  <a:ea typeface="新細明體" pitchFamily="18" charset="-120"/>
                </a:endParaRPr>
              </a:p>
            </p:txBody>
          </p:sp>
          <p:sp>
            <p:nvSpPr>
              <p:cNvPr id="5147" name="Text Box 53"/>
              <p:cNvSpPr txBox="1">
                <a:spLocks noChangeArrowheads="1"/>
              </p:cNvSpPr>
              <p:nvPr/>
            </p:nvSpPr>
            <p:spPr bwMode="auto">
              <a:xfrm>
                <a:off x="1025" y="1104"/>
                <a:ext cx="1093"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square">
                <a:spAutoFit/>
              </a:bodyP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spcBef>
                    <a:spcPct val="0"/>
                  </a:spcBef>
                  <a:buFontTx/>
                  <a:buNone/>
                </a:pPr>
                <a:r>
                  <a:rPr lang="zh-TW" altLang="en-US" sz="2400" dirty="0" smtClean="0">
                    <a:solidFill>
                      <a:schemeClr val="tx1"/>
                    </a:solidFill>
                    <a:latin typeface="Arial" charset="0"/>
                    <a:ea typeface="新細明體" pitchFamily="18" charset="-120"/>
                  </a:rPr>
                  <a:t>問題確認</a:t>
                </a:r>
                <a:endParaRPr lang="en-US" altLang="zh-TW" sz="2400" dirty="0">
                  <a:solidFill>
                    <a:schemeClr val="tx1"/>
                  </a:solidFill>
                  <a:latin typeface="Arial" charset="0"/>
                  <a:ea typeface="新細明體" pitchFamily="18" charset="-120"/>
                </a:endParaRPr>
              </a:p>
            </p:txBody>
          </p:sp>
          <p:sp>
            <p:nvSpPr>
              <p:cNvPr id="5148" name="Text Box 54"/>
              <p:cNvSpPr txBox="1">
                <a:spLocks noChangeArrowheads="1"/>
              </p:cNvSpPr>
              <p:nvPr/>
            </p:nvSpPr>
            <p:spPr bwMode="auto">
              <a:xfrm>
                <a:off x="3756" y="1113"/>
                <a:ext cx="100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square">
                <a:spAutoFit/>
              </a:bodyP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r">
                  <a:spcBef>
                    <a:spcPct val="0"/>
                  </a:spcBef>
                  <a:buFontTx/>
                  <a:buNone/>
                </a:pPr>
                <a:r>
                  <a:rPr lang="zh-TW" altLang="en-US" sz="2400" dirty="0" smtClean="0">
                    <a:solidFill>
                      <a:schemeClr val="tx1"/>
                    </a:solidFill>
                    <a:latin typeface="Arial" charset="0"/>
                    <a:ea typeface="新細明體" pitchFamily="18" charset="-120"/>
                  </a:rPr>
                  <a:t>消費動機</a:t>
                </a:r>
                <a:endParaRPr lang="en-US" altLang="zh-TW" sz="2400" dirty="0">
                  <a:solidFill>
                    <a:schemeClr val="tx1"/>
                  </a:solidFill>
                  <a:latin typeface="Arial" charset="0"/>
                  <a:ea typeface="新細明體" pitchFamily="18" charset="-120"/>
                </a:endParaRPr>
              </a:p>
            </p:txBody>
          </p:sp>
        </p:grpSp>
        <p:sp>
          <p:nvSpPr>
            <p:cNvPr id="5145" name="AutoShape 96"/>
            <p:cNvSpPr>
              <a:spLocks noChangeArrowheads="1"/>
            </p:cNvSpPr>
            <p:nvPr/>
          </p:nvSpPr>
          <p:spPr bwMode="auto">
            <a:xfrm>
              <a:off x="2784" y="1474"/>
              <a:ext cx="144" cy="208"/>
            </a:xfrm>
            <a:prstGeom prst="downArrow">
              <a:avLst>
                <a:gd name="adj1" fmla="val 100000"/>
                <a:gd name="adj2" fmla="val 144444"/>
              </a:avLst>
            </a:prstGeom>
            <a:solidFill>
              <a:schemeClr val="tx1"/>
            </a:solidFill>
            <a:ln w="2857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endParaRPr lang="zh-TW" altLang="en-US" sz="2200">
                <a:solidFill>
                  <a:schemeClr val="tx1"/>
                </a:solidFill>
                <a:ea typeface="新細明體" pitchFamily="18" charset="-120"/>
              </a:endParaRPr>
            </a:p>
          </p:txBody>
        </p:sp>
      </p:grpSp>
      <p:grpSp>
        <p:nvGrpSpPr>
          <p:cNvPr id="163941" name="Group 101"/>
          <p:cNvGrpSpPr>
            <a:grpSpLocks/>
          </p:cNvGrpSpPr>
          <p:nvPr/>
        </p:nvGrpSpPr>
        <p:grpSpPr bwMode="auto">
          <a:xfrm>
            <a:off x="457200" y="2700338"/>
            <a:ext cx="8534400" cy="893762"/>
            <a:chOff x="288" y="1701"/>
            <a:chExt cx="5376" cy="563"/>
          </a:xfrm>
        </p:grpSpPr>
        <p:grpSp>
          <p:nvGrpSpPr>
            <p:cNvPr id="5139" name="Group 47"/>
            <p:cNvGrpSpPr>
              <a:grpSpLocks/>
            </p:cNvGrpSpPr>
            <p:nvPr/>
          </p:nvGrpSpPr>
          <p:grpSpPr bwMode="auto">
            <a:xfrm>
              <a:off x="288" y="1701"/>
              <a:ext cx="5376" cy="336"/>
              <a:chOff x="288" y="1672"/>
              <a:chExt cx="5376" cy="336"/>
            </a:xfrm>
          </p:grpSpPr>
          <p:sp>
            <p:nvSpPr>
              <p:cNvPr id="5141" name="Rectangle 48"/>
              <p:cNvSpPr>
                <a:spLocks noChangeArrowheads="1"/>
              </p:cNvSpPr>
              <p:nvPr/>
            </p:nvSpPr>
            <p:spPr bwMode="auto">
              <a:xfrm>
                <a:off x="288" y="1672"/>
                <a:ext cx="5184" cy="336"/>
              </a:xfrm>
              <a:prstGeom prst="rect">
                <a:avLst/>
              </a:prstGeom>
              <a:gradFill rotWithShape="0">
                <a:gsLst>
                  <a:gs pos="0">
                    <a:srgbClr val="FFDEBD"/>
                  </a:gs>
                  <a:gs pos="100000">
                    <a:srgbClr val="DFEBE8"/>
                  </a:gs>
                </a:gsLst>
                <a:lin ang="0" scaled="1"/>
              </a:gradFill>
              <a:ln w="25400">
                <a:solidFill>
                  <a:schemeClr val="tx1"/>
                </a:solidFill>
                <a:miter lim="800000"/>
                <a:headEnd/>
                <a:tailEnd/>
              </a:ln>
              <a:effectLst>
                <a:outerShdw dist="71842" dir="2700000" algn="ctr" rotWithShape="0">
                  <a:schemeClr val="tx2"/>
                </a:outerShdw>
              </a:effectLst>
            </p:spPr>
            <p:txBody>
              <a:bodyPr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spcBef>
                    <a:spcPct val="0"/>
                  </a:spcBef>
                  <a:buFontTx/>
                  <a:buNone/>
                </a:pPr>
                <a:endParaRPr lang="zh-TW" altLang="zh-TW" sz="2400" b="1">
                  <a:solidFill>
                    <a:schemeClr val="tx1"/>
                  </a:solidFill>
                  <a:latin typeface="Arial" charset="0"/>
                  <a:ea typeface="新細明體" pitchFamily="18" charset="-120"/>
                </a:endParaRPr>
              </a:p>
            </p:txBody>
          </p:sp>
          <p:sp>
            <p:nvSpPr>
              <p:cNvPr id="5142" name="Text Box 49"/>
              <p:cNvSpPr txBox="1">
                <a:spLocks noChangeArrowheads="1"/>
              </p:cNvSpPr>
              <p:nvPr/>
            </p:nvSpPr>
            <p:spPr bwMode="auto">
              <a:xfrm>
                <a:off x="336" y="1704"/>
                <a:ext cx="2254"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spAutoFit/>
              </a:bodyP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zh-TW" altLang="en-US" sz="2400" dirty="0" smtClean="0">
                    <a:solidFill>
                      <a:schemeClr val="tx1"/>
                    </a:solidFill>
                    <a:latin typeface="Arial" charset="0"/>
                    <a:ea typeface="新細明體" pitchFamily="18" charset="-120"/>
                  </a:rPr>
                  <a:t>資訊檢索</a:t>
                </a:r>
                <a:endParaRPr lang="en-US" altLang="zh-TW" sz="2400" dirty="0">
                  <a:solidFill>
                    <a:schemeClr val="tx1"/>
                  </a:solidFill>
                  <a:latin typeface="Arial" charset="0"/>
                  <a:ea typeface="新細明體" pitchFamily="18" charset="-120"/>
                </a:endParaRPr>
              </a:p>
            </p:txBody>
          </p:sp>
          <p:sp>
            <p:nvSpPr>
              <p:cNvPr id="5143" name="Text Box 50"/>
              <p:cNvSpPr txBox="1">
                <a:spLocks noChangeArrowheads="1"/>
              </p:cNvSpPr>
              <p:nvPr/>
            </p:nvSpPr>
            <p:spPr bwMode="auto">
              <a:xfrm>
                <a:off x="3168" y="1704"/>
                <a:ext cx="249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spAutoFit/>
              </a:bodyP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zh-TW" altLang="en-US" sz="2400" dirty="0" smtClean="0">
                    <a:solidFill>
                      <a:schemeClr val="tx1"/>
                    </a:solidFill>
                    <a:latin typeface="Arial" charset="0"/>
                    <a:ea typeface="新細明體" pitchFamily="18" charset="-120"/>
                  </a:rPr>
                  <a:t>資訊接收行為</a:t>
                </a:r>
                <a:endParaRPr lang="en-US" altLang="zh-TW" sz="2400" dirty="0">
                  <a:solidFill>
                    <a:schemeClr val="tx1"/>
                  </a:solidFill>
                  <a:latin typeface="Arial" charset="0"/>
                  <a:ea typeface="新細明體" pitchFamily="18" charset="-120"/>
                </a:endParaRPr>
              </a:p>
            </p:txBody>
          </p:sp>
        </p:grpSp>
        <p:sp>
          <p:nvSpPr>
            <p:cNvPr id="5140" name="AutoShape 97"/>
            <p:cNvSpPr>
              <a:spLocks noChangeArrowheads="1"/>
            </p:cNvSpPr>
            <p:nvPr/>
          </p:nvSpPr>
          <p:spPr bwMode="auto">
            <a:xfrm>
              <a:off x="2784" y="2056"/>
              <a:ext cx="144" cy="208"/>
            </a:xfrm>
            <a:prstGeom prst="downArrow">
              <a:avLst>
                <a:gd name="adj1" fmla="val 100000"/>
                <a:gd name="adj2" fmla="val 144444"/>
              </a:avLst>
            </a:prstGeom>
            <a:solidFill>
              <a:schemeClr val="tx1"/>
            </a:solidFill>
            <a:ln w="2857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endParaRPr lang="zh-TW" altLang="en-US" sz="2200">
                <a:solidFill>
                  <a:schemeClr val="tx1"/>
                </a:solidFill>
                <a:ea typeface="新細明體" pitchFamily="18" charset="-120"/>
              </a:endParaRPr>
            </a:p>
          </p:txBody>
        </p:sp>
      </p:grpSp>
      <p:grpSp>
        <p:nvGrpSpPr>
          <p:cNvPr id="163942" name="Group 102"/>
          <p:cNvGrpSpPr>
            <a:grpSpLocks/>
          </p:cNvGrpSpPr>
          <p:nvPr/>
        </p:nvGrpSpPr>
        <p:grpSpPr bwMode="auto">
          <a:xfrm>
            <a:off x="457200" y="3648075"/>
            <a:ext cx="8534400" cy="873125"/>
            <a:chOff x="288" y="2298"/>
            <a:chExt cx="5376" cy="550"/>
          </a:xfrm>
        </p:grpSpPr>
        <p:grpSp>
          <p:nvGrpSpPr>
            <p:cNvPr id="5134" name="Group 41"/>
            <p:cNvGrpSpPr>
              <a:grpSpLocks/>
            </p:cNvGrpSpPr>
            <p:nvPr/>
          </p:nvGrpSpPr>
          <p:grpSpPr bwMode="auto">
            <a:xfrm>
              <a:off x="288" y="2298"/>
              <a:ext cx="5376" cy="336"/>
              <a:chOff x="288" y="2248"/>
              <a:chExt cx="5376" cy="336"/>
            </a:xfrm>
          </p:grpSpPr>
          <p:sp>
            <p:nvSpPr>
              <p:cNvPr id="5136" name="Rectangle 42"/>
              <p:cNvSpPr>
                <a:spLocks noChangeArrowheads="1"/>
              </p:cNvSpPr>
              <p:nvPr/>
            </p:nvSpPr>
            <p:spPr bwMode="auto">
              <a:xfrm>
                <a:off x="288" y="2248"/>
                <a:ext cx="5184" cy="336"/>
              </a:xfrm>
              <a:prstGeom prst="rect">
                <a:avLst/>
              </a:prstGeom>
              <a:gradFill rotWithShape="0">
                <a:gsLst>
                  <a:gs pos="0">
                    <a:srgbClr val="FFDEBD"/>
                  </a:gs>
                  <a:gs pos="100000">
                    <a:srgbClr val="DFEBE8"/>
                  </a:gs>
                </a:gsLst>
                <a:lin ang="0" scaled="1"/>
              </a:gradFill>
              <a:ln w="25400">
                <a:solidFill>
                  <a:schemeClr val="tx1"/>
                </a:solidFill>
                <a:miter lim="800000"/>
                <a:headEnd/>
                <a:tailEnd/>
              </a:ln>
              <a:effectLst>
                <a:outerShdw dist="71842" dir="2700000" algn="ctr" rotWithShape="0">
                  <a:schemeClr val="tx2"/>
                </a:outerShdw>
              </a:effectLst>
            </p:spPr>
            <p:txBody>
              <a:bodyPr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spcBef>
                    <a:spcPct val="0"/>
                  </a:spcBef>
                  <a:buFontTx/>
                  <a:buNone/>
                </a:pPr>
                <a:endParaRPr lang="zh-TW" altLang="zh-TW" sz="2400" b="1">
                  <a:solidFill>
                    <a:schemeClr val="tx1"/>
                  </a:solidFill>
                  <a:latin typeface="Arial" charset="0"/>
                  <a:ea typeface="新細明體" pitchFamily="18" charset="-120"/>
                </a:endParaRPr>
              </a:p>
            </p:txBody>
          </p:sp>
          <p:sp>
            <p:nvSpPr>
              <p:cNvPr id="5137" name="Text Box 43"/>
              <p:cNvSpPr txBox="1">
                <a:spLocks noChangeArrowheads="1"/>
              </p:cNvSpPr>
              <p:nvPr/>
            </p:nvSpPr>
            <p:spPr bwMode="auto">
              <a:xfrm>
                <a:off x="336" y="2280"/>
                <a:ext cx="2254"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spAutoFit/>
              </a:bodyP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zh-TW" altLang="en-US" sz="2400" dirty="0" smtClean="0">
                    <a:solidFill>
                      <a:schemeClr val="tx1"/>
                    </a:solidFill>
                    <a:latin typeface="Arial" charset="0"/>
                    <a:ea typeface="新細明體" pitchFamily="18" charset="-120"/>
                  </a:rPr>
                  <a:t>方案評估</a:t>
                </a:r>
                <a:endParaRPr lang="en-US" altLang="zh-TW" sz="2400" dirty="0">
                  <a:solidFill>
                    <a:schemeClr val="tx1"/>
                  </a:solidFill>
                  <a:latin typeface="Arial" charset="0"/>
                  <a:ea typeface="新細明體" pitchFamily="18" charset="-120"/>
                </a:endParaRPr>
              </a:p>
            </p:txBody>
          </p:sp>
          <p:sp>
            <p:nvSpPr>
              <p:cNvPr id="5138" name="Text Box 44"/>
              <p:cNvSpPr txBox="1">
                <a:spLocks noChangeArrowheads="1"/>
              </p:cNvSpPr>
              <p:nvPr/>
            </p:nvSpPr>
            <p:spPr bwMode="auto">
              <a:xfrm>
                <a:off x="3168" y="2280"/>
                <a:ext cx="249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spAutoFit/>
              </a:bodyP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zh-TW" altLang="en-US" sz="2400" dirty="0" smtClean="0">
                    <a:solidFill>
                      <a:schemeClr val="tx1"/>
                    </a:solidFill>
                    <a:latin typeface="Arial" charset="0"/>
                    <a:ea typeface="新細明體" pitchFamily="18" charset="-120"/>
                  </a:rPr>
                  <a:t>態度的形成</a:t>
                </a:r>
                <a:endParaRPr lang="en-US" altLang="zh-TW" sz="2400" dirty="0">
                  <a:solidFill>
                    <a:schemeClr val="tx1"/>
                  </a:solidFill>
                  <a:latin typeface="Arial" charset="0"/>
                  <a:ea typeface="新細明體" pitchFamily="18" charset="-120"/>
                </a:endParaRPr>
              </a:p>
            </p:txBody>
          </p:sp>
        </p:grpSp>
        <p:sp>
          <p:nvSpPr>
            <p:cNvPr id="5135" name="AutoShape 98"/>
            <p:cNvSpPr>
              <a:spLocks noChangeArrowheads="1"/>
            </p:cNvSpPr>
            <p:nvPr/>
          </p:nvSpPr>
          <p:spPr bwMode="auto">
            <a:xfrm>
              <a:off x="2784" y="2640"/>
              <a:ext cx="144" cy="208"/>
            </a:xfrm>
            <a:prstGeom prst="downArrow">
              <a:avLst>
                <a:gd name="adj1" fmla="val 100000"/>
                <a:gd name="adj2" fmla="val 144444"/>
              </a:avLst>
            </a:prstGeom>
            <a:solidFill>
              <a:schemeClr val="tx1"/>
            </a:solidFill>
            <a:ln w="2857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endParaRPr lang="zh-TW" altLang="en-US" sz="2200">
                <a:solidFill>
                  <a:schemeClr val="tx1"/>
                </a:solidFill>
                <a:ea typeface="新細明體" pitchFamily="18" charset="-120"/>
              </a:endParaRPr>
            </a:p>
          </p:txBody>
        </p:sp>
      </p:grpSp>
      <p:grpSp>
        <p:nvGrpSpPr>
          <p:cNvPr id="163943" name="Group 103"/>
          <p:cNvGrpSpPr>
            <a:grpSpLocks/>
          </p:cNvGrpSpPr>
          <p:nvPr/>
        </p:nvGrpSpPr>
        <p:grpSpPr bwMode="auto">
          <a:xfrm>
            <a:off x="457200" y="4595813"/>
            <a:ext cx="8534400" cy="893762"/>
            <a:chOff x="288" y="2895"/>
            <a:chExt cx="5376" cy="563"/>
          </a:xfrm>
        </p:grpSpPr>
        <p:grpSp>
          <p:nvGrpSpPr>
            <p:cNvPr id="5129" name="Group 28"/>
            <p:cNvGrpSpPr>
              <a:grpSpLocks/>
            </p:cNvGrpSpPr>
            <p:nvPr/>
          </p:nvGrpSpPr>
          <p:grpSpPr bwMode="auto">
            <a:xfrm>
              <a:off x="288" y="2895"/>
              <a:ext cx="5376" cy="336"/>
              <a:chOff x="288" y="2824"/>
              <a:chExt cx="5376" cy="336"/>
            </a:xfrm>
          </p:grpSpPr>
          <p:sp>
            <p:nvSpPr>
              <p:cNvPr id="5131" name="Rectangle 29"/>
              <p:cNvSpPr>
                <a:spLocks noChangeArrowheads="1"/>
              </p:cNvSpPr>
              <p:nvPr/>
            </p:nvSpPr>
            <p:spPr bwMode="auto">
              <a:xfrm>
                <a:off x="288" y="2824"/>
                <a:ext cx="5184" cy="336"/>
              </a:xfrm>
              <a:prstGeom prst="rect">
                <a:avLst/>
              </a:prstGeom>
              <a:gradFill rotWithShape="0">
                <a:gsLst>
                  <a:gs pos="0">
                    <a:srgbClr val="FFDEBD"/>
                  </a:gs>
                  <a:gs pos="100000">
                    <a:srgbClr val="DFEBE8"/>
                  </a:gs>
                </a:gsLst>
                <a:lin ang="0" scaled="1"/>
              </a:gradFill>
              <a:ln w="25400">
                <a:solidFill>
                  <a:schemeClr val="tx1"/>
                </a:solidFill>
                <a:miter lim="800000"/>
                <a:headEnd/>
                <a:tailEnd/>
              </a:ln>
              <a:effectLst>
                <a:outerShdw dist="71842" dir="2700000" algn="ctr" rotWithShape="0">
                  <a:schemeClr val="tx2"/>
                </a:outerShdw>
              </a:effectLst>
            </p:spPr>
            <p:txBody>
              <a:bodyPr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spcBef>
                    <a:spcPct val="0"/>
                  </a:spcBef>
                  <a:buFontTx/>
                  <a:buNone/>
                </a:pPr>
                <a:endParaRPr lang="zh-TW" altLang="zh-TW" sz="2400" b="1">
                  <a:solidFill>
                    <a:schemeClr val="tx1"/>
                  </a:solidFill>
                  <a:latin typeface="Arial" charset="0"/>
                  <a:ea typeface="新細明體" pitchFamily="18" charset="-120"/>
                </a:endParaRPr>
              </a:p>
            </p:txBody>
          </p:sp>
          <p:sp>
            <p:nvSpPr>
              <p:cNvPr id="5132" name="Text Box 30"/>
              <p:cNvSpPr txBox="1">
                <a:spLocks noChangeArrowheads="1"/>
              </p:cNvSpPr>
              <p:nvPr/>
            </p:nvSpPr>
            <p:spPr bwMode="auto">
              <a:xfrm>
                <a:off x="336" y="2856"/>
                <a:ext cx="225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spAutoFit/>
              </a:bodyP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zh-TW" altLang="en-US" sz="2400" dirty="0" smtClean="0">
                    <a:solidFill>
                      <a:schemeClr val="tx1"/>
                    </a:solidFill>
                    <a:latin typeface="Arial" charset="0"/>
                    <a:ea typeface="新細明體" pitchFamily="18" charset="-120"/>
                  </a:rPr>
                  <a:t>購買決策</a:t>
                </a:r>
                <a:endParaRPr lang="en-US" altLang="zh-TW" sz="2400" dirty="0">
                  <a:solidFill>
                    <a:schemeClr val="tx1"/>
                  </a:solidFill>
                  <a:latin typeface="Arial" charset="0"/>
                  <a:ea typeface="新細明體" pitchFamily="18" charset="-120"/>
                </a:endParaRPr>
              </a:p>
            </p:txBody>
          </p:sp>
          <p:sp>
            <p:nvSpPr>
              <p:cNvPr id="5133" name="Text Box 31"/>
              <p:cNvSpPr txBox="1">
                <a:spLocks noChangeArrowheads="1"/>
              </p:cNvSpPr>
              <p:nvPr/>
            </p:nvSpPr>
            <p:spPr bwMode="auto">
              <a:xfrm>
                <a:off x="3168" y="2856"/>
                <a:ext cx="249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spAutoFit/>
              </a:bodyP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r>
                  <a:rPr lang="zh-TW" altLang="en-US" sz="2400" dirty="0" smtClean="0">
                    <a:solidFill>
                      <a:schemeClr val="tx1"/>
                    </a:solidFill>
                    <a:latin typeface="Arial" charset="0"/>
                    <a:ea typeface="新細明體" pitchFamily="18" charset="-120"/>
                  </a:rPr>
                  <a:t>整合</a:t>
                </a:r>
                <a:endParaRPr lang="en-US" altLang="zh-TW" sz="2400" dirty="0">
                  <a:solidFill>
                    <a:schemeClr val="tx1"/>
                  </a:solidFill>
                  <a:latin typeface="Arial" charset="0"/>
                  <a:ea typeface="新細明體" pitchFamily="18" charset="-120"/>
                </a:endParaRPr>
              </a:p>
            </p:txBody>
          </p:sp>
        </p:grpSp>
        <p:sp>
          <p:nvSpPr>
            <p:cNvPr id="5130" name="AutoShape 99"/>
            <p:cNvSpPr>
              <a:spLocks noChangeArrowheads="1"/>
            </p:cNvSpPr>
            <p:nvPr/>
          </p:nvSpPr>
          <p:spPr bwMode="auto">
            <a:xfrm>
              <a:off x="2784" y="3250"/>
              <a:ext cx="144" cy="208"/>
            </a:xfrm>
            <a:prstGeom prst="downArrow">
              <a:avLst>
                <a:gd name="adj1" fmla="val 100000"/>
                <a:gd name="adj2" fmla="val 144444"/>
              </a:avLst>
            </a:prstGeom>
            <a:solidFill>
              <a:schemeClr val="tx1"/>
            </a:solidFill>
            <a:ln w="2857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sz="3200">
                  <a:solidFill>
                    <a:srgbClr val="249895"/>
                  </a:solidFill>
                  <a:latin typeface="Verdana" pitchFamily="34" charset="0"/>
                </a:defRPr>
              </a:lvl1pPr>
              <a:lvl2pPr marL="742950" indent="-285750" algn="l">
                <a:spcBef>
                  <a:spcPct val="20000"/>
                </a:spcBef>
                <a:buClr>
                  <a:srgbClr val="000000"/>
                </a:buClr>
                <a:buChar char="•"/>
                <a:defRPr sz="2800">
                  <a:solidFill>
                    <a:srgbClr val="000000"/>
                  </a:solidFill>
                  <a:latin typeface="Verdana" pitchFamily="34" charset="0"/>
                </a:defRPr>
              </a:lvl2pPr>
              <a:lvl3pPr marL="1143000" indent="-228600" algn="l">
                <a:spcBef>
                  <a:spcPct val="20000"/>
                </a:spcBef>
                <a:buChar char="•"/>
                <a:defRPr sz="2400">
                  <a:solidFill>
                    <a:srgbClr val="5F5F5F"/>
                  </a:solidFill>
                  <a:latin typeface="Verdana" pitchFamily="34" charset="0"/>
                </a:defRPr>
              </a:lvl3pPr>
              <a:lvl4pPr marL="1600200" indent="-228600" algn="l">
                <a:spcBef>
                  <a:spcPct val="20000"/>
                </a:spcBef>
                <a:buChar char="–"/>
                <a:defRPr sz="2000">
                  <a:solidFill>
                    <a:schemeClr val="tx1"/>
                  </a:solidFill>
                  <a:latin typeface="Verdana" pitchFamily="34" charset="0"/>
                </a:defRPr>
              </a:lvl4pPr>
              <a:lvl5pPr marL="2057400" indent="-228600" algn="l">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a:spcBef>
                  <a:spcPct val="0"/>
                </a:spcBef>
                <a:buFontTx/>
                <a:buNone/>
              </a:pPr>
              <a:endParaRPr lang="zh-TW" altLang="en-US" sz="2200">
                <a:solidFill>
                  <a:schemeClr val="tx1"/>
                </a:solidFill>
                <a:ea typeface="新細明體" pitchFamily="18" charset="-120"/>
              </a:endParaRPr>
            </a:p>
          </p:txBody>
        </p:sp>
      </p:grpSp>
    </p:spTree>
    <p:extLst>
      <p:ext uri="{BB962C8B-B14F-4D97-AF65-F5344CB8AC3E}">
        <p14:creationId xmlns="" xmlns:p14="http://schemas.microsoft.com/office/powerpoint/2010/main" val="1418145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63944"/>
                                        </p:tgtEl>
                                        <p:attrNameLst>
                                          <p:attrName>style.visibility</p:attrName>
                                        </p:attrNameLst>
                                      </p:cBhvr>
                                      <p:to>
                                        <p:strVal val="visible"/>
                                      </p:to>
                                    </p:set>
                                    <p:animEffect transition="in" filter="wipe(up)">
                                      <p:cBhvr>
                                        <p:cTn id="7" dur="1000"/>
                                        <p:tgtEl>
                                          <p:spTgt spid="163944"/>
                                        </p:tgtEl>
                                      </p:cBhvr>
                                    </p:animEffect>
                                  </p:childTnLst>
                                </p:cTn>
                              </p:par>
                            </p:childTnLst>
                          </p:cTn>
                        </p:par>
                        <p:par>
                          <p:cTn id="8" fill="hold" nodeType="afterGroup">
                            <p:stCondLst>
                              <p:cond delay="1000"/>
                            </p:stCondLst>
                            <p:childTnLst>
                              <p:par>
                                <p:cTn id="9" presetID="22" presetClass="entr" presetSubtype="1" fill="hold" nodeType="afterEffect">
                                  <p:stCondLst>
                                    <p:cond delay="0"/>
                                  </p:stCondLst>
                                  <p:childTnLst>
                                    <p:set>
                                      <p:cBhvr>
                                        <p:cTn id="10" dur="1" fill="hold">
                                          <p:stCondLst>
                                            <p:cond delay="0"/>
                                          </p:stCondLst>
                                        </p:cTn>
                                        <p:tgtEl>
                                          <p:spTgt spid="163940"/>
                                        </p:tgtEl>
                                        <p:attrNameLst>
                                          <p:attrName>style.visibility</p:attrName>
                                        </p:attrNameLst>
                                      </p:cBhvr>
                                      <p:to>
                                        <p:strVal val="visible"/>
                                      </p:to>
                                    </p:set>
                                    <p:animEffect transition="in" filter="wipe(up)">
                                      <p:cBhvr>
                                        <p:cTn id="11" dur="1000"/>
                                        <p:tgtEl>
                                          <p:spTgt spid="163940"/>
                                        </p:tgtEl>
                                      </p:cBhvr>
                                    </p:animEffect>
                                  </p:childTnLst>
                                </p:cTn>
                              </p:par>
                            </p:childTnLst>
                          </p:cTn>
                        </p:par>
                        <p:par>
                          <p:cTn id="12" fill="hold" nodeType="afterGroup">
                            <p:stCondLst>
                              <p:cond delay="2000"/>
                            </p:stCondLst>
                            <p:childTnLst>
                              <p:par>
                                <p:cTn id="13" presetID="22" presetClass="entr" presetSubtype="1" fill="hold" nodeType="afterEffect">
                                  <p:stCondLst>
                                    <p:cond delay="0"/>
                                  </p:stCondLst>
                                  <p:childTnLst>
                                    <p:set>
                                      <p:cBhvr>
                                        <p:cTn id="14" dur="1" fill="hold">
                                          <p:stCondLst>
                                            <p:cond delay="0"/>
                                          </p:stCondLst>
                                        </p:cTn>
                                        <p:tgtEl>
                                          <p:spTgt spid="163941"/>
                                        </p:tgtEl>
                                        <p:attrNameLst>
                                          <p:attrName>style.visibility</p:attrName>
                                        </p:attrNameLst>
                                      </p:cBhvr>
                                      <p:to>
                                        <p:strVal val="visible"/>
                                      </p:to>
                                    </p:set>
                                    <p:animEffect transition="in" filter="wipe(up)">
                                      <p:cBhvr>
                                        <p:cTn id="15" dur="1000"/>
                                        <p:tgtEl>
                                          <p:spTgt spid="163941"/>
                                        </p:tgtEl>
                                      </p:cBhvr>
                                    </p:animEffect>
                                  </p:childTnLst>
                                </p:cTn>
                              </p:par>
                            </p:childTnLst>
                          </p:cTn>
                        </p:par>
                        <p:par>
                          <p:cTn id="16" fill="hold" nodeType="afterGroup">
                            <p:stCondLst>
                              <p:cond delay="3000"/>
                            </p:stCondLst>
                            <p:childTnLst>
                              <p:par>
                                <p:cTn id="17" presetID="22" presetClass="entr" presetSubtype="1" fill="hold" nodeType="afterEffect">
                                  <p:stCondLst>
                                    <p:cond delay="0"/>
                                  </p:stCondLst>
                                  <p:childTnLst>
                                    <p:set>
                                      <p:cBhvr>
                                        <p:cTn id="18" dur="1" fill="hold">
                                          <p:stCondLst>
                                            <p:cond delay="0"/>
                                          </p:stCondLst>
                                        </p:cTn>
                                        <p:tgtEl>
                                          <p:spTgt spid="163942"/>
                                        </p:tgtEl>
                                        <p:attrNameLst>
                                          <p:attrName>style.visibility</p:attrName>
                                        </p:attrNameLst>
                                      </p:cBhvr>
                                      <p:to>
                                        <p:strVal val="visible"/>
                                      </p:to>
                                    </p:set>
                                    <p:animEffect transition="in" filter="wipe(up)">
                                      <p:cBhvr>
                                        <p:cTn id="19" dur="1000"/>
                                        <p:tgtEl>
                                          <p:spTgt spid="163942"/>
                                        </p:tgtEl>
                                      </p:cBhvr>
                                    </p:animEffect>
                                  </p:childTnLst>
                                </p:cTn>
                              </p:par>
                            </p:childTnLst>
                          </p:cTn>
                        </p:par>
                        <p:par>
                          <p:cTn id="20" fill="hold" nodeType="afterGroup">
                            <p:stCondLst>
                              <p:cond delay="4000"/>
                            </p:stCondLst>
                            <p:childTnLst>
                              <p:par>
                                <p:cTn id="21" presetID="22" presetClass="entr" presetSubtype="1" fill="hold" nodeType="afterEffect">
                                  <p:stCondLst>
                                    <p:cond delay="0"/>
                                  </p:stCondLst>
                                  <p:childTnLst>
                                    <p:set>
                                      <p:cBhvr>
                                        <p:cTn id="22" dur="1" fill="hold">
                                          <p:stCondLst>
                                            <p:cond delay="0"/>
                                          </p:stCondLst>
                                        </p:cTn>
                                        <p:tgtEl>
                                          <p:spTgt spid="163943"/>
                                        </p:tgtEl>
                                        <p:attrNameLst>
                                          <p:attrName>style.visibility</p:attrName>
                                        </p:attrNameLst>
                                      </p:cBhvr>
                                      <p:to>
                                        <p:strVal val="visible"/>
                                      </p:to>
                                    </p:set>
                                    <p:animEffect transition="in" filter="wipe(up)">
                                      <p:cBhvr>
                                        <p:cTn id="23" dur="1000"/>
                                        <p:tgtEl>
                                          <p:spTgt spid="163943"/>
                                        </p:tgtEl>
                                      </p:cBhvr>
                                    </p:animEffect>
                                  </p:childTnLst>
                                </p:cTn>
                              </p:par>
                            </p:childTnLst>
                          </p:cTn>
                        </p:par>
                        <p:par>
                          <p:cTn id="24" fill="hold" nodeType="afterGroup">
                            <p:stCondLst>
                              <p:cond delay="5000"/>
                            </p:stCondLst>
                            <p:childTnLst>
                              <p:par>
                                <p:cTn id="25" presetID="22" presetClass="entr" presetSubtype="1" fill="hold" nodeType="afterEffect">
                                  <p:stCondLst>
                                    <p:cond delay="0"/>
                                  </p:stCondLst>
                                  <p:childTnLst>
                                    <p:set>
                                      <p:cBhvr>
                                        <p:cTn id="26" dur="1" fill="hold">
                                          <p:stCondLst>
                                            <p:cond delay="0"/>
                                          </p:stCondLst>
                                        </p:cTn>
                                        <p:tgtEl>
                                          <p:spTgt spid="163934"/>
                                        </p:tgtEl>
                                        <p:attrNameLst>
                                          <p:attrName>style.visibility</p:attrName>
                                        </p:attrNameLst>
                                      </p:cBhvr>
                                      <p:to>
                                        <p:strVal val="visible"/>
                                      </p:to>
                                    </p:set>
                                    <p:animEffect transition="in" filter="wipe(up)">
                                      <p:cBhvr>
                                        <p:cTn id="27" dur="1000"/>
                                        <p:tgtEl>
                                          <p:spTgt spid="163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BEA64F01-6BF9-4724-9E65-A9C22E74F4F9}" type="slidenum">
              <a:rPr lang="zh-TW" altLang="en-US" smtClean="0"/>
              <a:pPr/>
              <a:t>9</a:t>
            </a:fld>
            <a:endParaRPr lang="zh-TW" altLang="en-US"/>
          </a:p>
        </p:txBody>
      </p:sp>
      <p:sp>
        <p:nvSpPr>
          <p:cNvPr id="5" name="Rectangle 2"/>
          <p:cNvSpPr txBox="1">
            <a:spLocks noChangeArrowheads="1"/>
          </p:cNvSpPr>
          <p:nvPr/>
        </p:nvSpPr>
        <p:spPr bwMode="auto">
          <a:xfrm>
            <a:off x="684213" y="2133600"/>
            <a:ext cx="7056139" cy="1470025"/>
          </a:xfrm>
          <a:prstGeom prst="rect">
            <a:avLst/>
          </a:prstGeom>
          <a:noFill/>
          <a:ln w="9525">
            <a:noFill/>
            <a:miter lim="800000"/>
            <a:headEnd/>
            <a:tailEnd/>
          </a:ln>
          <a:effectLst>
            <a:outerShdw dist="35921" dir="2700000" algn="ctr" rotWithShape="0">
              <a:srgbClr val="DDDDDD">
                <a:alpha val="50000"/>
              </a:srgbClr>
            </a:outerShdw>
          </a:effectLst>
        </p:spPr>
        <p:txBody>
          <a:bodyPr anchor="ctr"/>
          <a:lstStyle/>
          <a:p>
            <a:pPr algn="ctr">
              <a:defRPr/>
            </a:pPr>
            <a:r>
              <a:rPr lang="zh-TW" altLang="en-US" sz="4000" b="1" kern="0" dirty="0" smtClean="0">
                <a:latin typeface="標楷體" pitchFamily="65" charset="-120"/>
                <a:ea typeface="標楷體" pitchFamily="65" charset="-120"/>
                <a:cs typeface="+mj-cs"/>
              </a:rPr>
              <a:t>第二章 農產品消費動機</a:t>
            </a:r>
            <a:endParaRPr lang="zh-TW" altLang="en-US" sz="4400" b="1" kern="0" dirty="0">
              <a:solidFill>
                <a:schemeClr val="tx2"/>
              </a:solidFill>
              <a:latin typeface="標楷體" pitchFamily="65" charset="-120"/>
              <a:ea typeface="標楷體" pitchFamily="65" charset="-120"/>
              <a:cs typeface="+mj-cs"/>
            </a:endParaRPr>
          </a:p>
        </p:txBody>
      </p:sp>
    </p:spTree>
    <p:extLst>
      <p:ext uri="{BB962C8B-B14F-4D97-AF65-F5344CB8AC3E}">
        <p14:creationId xmlns="" xmlns:p14="http://schemas.microsoft.com/office/powerpoint/2010/main" val="1276682763"/>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893</TotalTime>
  <Words>3221</Words>
  <Application>Microsoft Office PowerPoint</Application>
  <PresentationFormat>如螢幕大小 (4:3)</PresentationFormat>
  <Paragraphs>626</Paragraphs>
  <Slides>74</Slides>
  <Notes>10</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74</vt:i4>
      </vt:variant>
    </vt:vector>
  </HeadingPairs>
  <TitlesOfParts>
    <vt:vector size="76" baseType="lpstr">
      <vt:lpstr>Office 佈景主題</vt:lpstr>
      <vt:lpstr>Flash Document</vt:lpstr>
      <vt:lpstr>投影片 1</vt:lpstr>
      <vt:lpstr>課程簡介</vt:lpstr>
      <vt:lpstr>講師介紹</vt:lpstr>
      <vt:lpstr>學習目標</vt:lpstr>
      <vt:lpstr>課程大綱</vt:lpstr>
      <vt:lpstr>投影片 6</vt:lpstr>
      <vt:lpstr>1.1 消費者行為</vt:lpstr>
      <vt:lpstr>1.2 消費決策歷程</vt:lpstr>
      <vt:lpstr>投影片 9</vt:lpstr>
      <vt:lpstr>2.1 Maslow’s 需求層級理論</vt:lpstr>
      <vt:lpstr>2.2 農產品的淺層與深層消費動機</vt:lpstr>
      <vt:lpstr>2.3 樂活農業</vt:lpstr>
      <vt:lpstr>投影片 13</vt:lpstr>
      <vt:lpstr>人道放牧</vt:lpstr>
      <vt:lpstr>投影片 15</vt:lpstr>
      <vt:lpstr>範例: 各位蔬菜的價值定位</vt:lpstr>
      <vt:lpstr>投影片 17</vt:lpstr>
      <vt:lpstr>投影片 18</vt:lpstr>
      <vt:lpstr>投影片 19</vt:lpstr>
      <vt:lpstr> 2.4 地產地消/銷</vt:lpstr>
      <vt:lpstr>厚生市集</vt:lpstr>
      <vt:lpstr>投影片 22</vt:lpstr>
      <vt:lpstr>“在地”的範圍界定</vt:lpstr>
      <vt:lpstr>地產地銷的主要通路</vt:lpstr>
      <vt:lpstr>消費者支持在地農產品的原因</vt:lpstr>
      <vt:lpstr>2.5 奢侈性農業定義</vt:lpstr>
      <vt:lpstr>2.6 奢侈性農業範疇</vt:lpstr>
      <vt:lpstr>投影片 28</vt:lpstr>
      <vt:lpstr>投影片 29</vt:lpstr>
      <vt:lpstr>2.7 農產品的消費價值演化</vt:lpstr>
      <vt:lpstr>投影片 31</vt:lpstr>
      <vt:lpstr>3.1 資訊檢索行為</vt:lpstr>
      <vt:lpstr>3.2 消費者的農產品資訊行為</vt:lpstr>
      <vt:lpstr>您曾經從哪些管道得知GMO相關訊息(可複選)?</vt:lpstr>
      <vt:lpstr>3.3 現場即時資訊的重要</vt:lpstr>
      <vt:lpstr>產品包裝資訊</vt:lpstr>
      <vt:lpstr>Yes? No?  嗯嗯….?</vt:lpstr>
      <vt:lpstr>投影片 38</vt:lpstr>
      <vt:lpstr>投影片 39</vt:lpstr>
      <vt:lpstr>投影片 40</vt:lpstr>
      <vt:lpstr>投影片 41</vt:lpstr>
      <vt:lpstr>投影片 42</vt:lpstr>
      <vt:lpstr>What more can you give to your customers?</vt:lpstr>
      <vt:lpstr>3.4 農產品的陳列美學</vt:lpstr>
      <vt:lpstr>3.5 感官刺激的重要</vt:lpstr>
      <vt:lpstr>Jelly Bean</vt:lpstr>
      <vt:lpstr>投影片 47</vt:lpstr>
      <vt:lpstr>投影片 48</vt:lpstr>
      <vt:lpstr>投影片 49</vt:lpstr>
      <vt:lpstr>投影片 50</vt:lpstr>
      <vt:lpstr>投影片 51</vt:lpstr>
      <vt:lpstr>3.6 喚起組合</vt:lpstr>
      <vt:lpstr>投影片 53</vt:lpstr>
      <vt:lpstr>4.1 顧客滿意度的市場效益</vt:lpstr>
      <vt:lpstr>4.2 顧客滿意度的市場效益(續)</vt:lpstr>
      <vt:lpstr>4.3 顧客滿意度與顧客忠誠度</vt:lpstr>
      <vt:lpstr> 4.4 顧客忠誠度的檢測指標</vt:lpstr>
      <vt:lpstr>4.5 追蹤與衡量顧客滿意度的工具</vt:lpstr>
      <vt:lpstr>4.6 顧客抱怨行為</vt:lpstr>
      <vt:lpstr>4.7 顧客抱怨之補救率</vt:lpstr>
      <vt:lpstr>4.8 顧客報怨之修補</vt:lpstr>
      <vt:lpstr>4.9 顧客不滿</vt:lpstr>
      <vt:lpstr>4.10 顧客資料庫的建構—B2C</vt:lpstr>
      <vt:lpstr>4.11 顧客資料庫的建構—B2B</vt:lpstr>
      <vt:lpstr>投影片 65</vt:lpstr>
      <vt:lpstr>5.1 客訴內容分析</vt:lpstr>
      <vt:lpstr>投影片 67</vt:lpstr>
      <vt:lpstr>投影片 68</vt:lpstr>
      <vt:lpstr>投影片 69</vt:lpstr>
      <vt:lpstr>5.2 顧客關係的市場區隔</vt:lpstr>
      <vt:lpstr>5.3 策略性觀點的顧客關係管理</vt:lpstr>
      <vt:lpstr>投影片 72</vt:lpstr>
      <vt:lpstr>總結</vt:lpstr>
      <vt:lpstr>參考資料</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農產品消費市場與購買行為解析</dc:title>
  <dc:creator>行政院農業委員會</dc:creator>
  <cp:lastModifiedBy>c0704</cp:lastModifiedBy>
  <cp:revision>51</cp:revision>
  <dcterms:created xsi:type="dcterms:W3CDTF">2016-06-21T03:14:20Z</dcterms:created>
  <dcterms:modified xsi:type="dcterms:W3CDTF">2016-09-20T01:08:26Z</dcterms:modified>
</cp:coreProperties>
</file>