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diagrams/data3.xml" ContentType="application/vnd.openxmlformats-officedocument.drawingml.diagramData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4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5" r:id="rId3"/>
    <p:sldMasterId id="2147483687" r:id="rId4"/>
    <p:sldMasterId id="2147483700" r:id="rId5"/>
  </p:sldMasterIdLst>
  <p:notesMasterIdLst>
    <p:notesMasterId r:id="rId143"/>
  </p:notesMasterIdLst>
  <p:handoutMasterIdLst>
    <p:handoutMasterId r:id="rId144"/>
  </p:handoutMasterIdLst>
  <p:sldIdLst>
    <p:sldId id="527" r:id="rId6"/>
    <p:sldId id="822" r:id="rId7"/>
    <p:sldId id="798" r:id="rId8"/>
    <p:sldId id="799" r:id="rId9"/>
    <p:sldId id="530" r:id="rId10"/>
    <p:sldId id="531" r:id="rId11"/>
    <p:sldId id="532" r:id="rId12"/>
    <p:sldId id="698" r:id="rId13"/>
    <p:sldId id="535" r:id="rId14"/>
    <p:sldId id="536" r:id="rId15"/>
    <p:sldId id="538" r:id="rId16"/>
    <p:sldId id="699" r:id="rId17"/>
    <p:sldId id="540" r:id="rId18"/>
    <p:sldId id="541" r:id="rId19"/>
    <p:sldId id="800" r:id="rId20"/>
    <p:sldId id="701" r:id="rId21"/>
    <p:sldId id="702" r:id="rId22"/>
    <p:sldId id="703" r:id="rId23"/>
    <p:sldId id="704" r:id="rId24"/>
    <p:sldId id="801" r:id="rId25"/>
    <p:sldId id="705" r:id="rId26"/>
    <p:sldId id="706" r:id="rId27"/>
    <p:sldId id="707" r:id="rId28"/>
    <p:sldId id="708" r:id="rId29"/>
    <p:sldId id="709" r:id="rId30"/>
    <p:sldId id="710" r:id="rId31"/>
    <p:sldId id="711" r:id="rId32"/>
    <p:sldId id="712" r:id="rId33"/>
    <p:sldId id="713" r:id="rId34"/>
    <p:sldId id="714" r:id="rId35"/>
    <p:sldId id="802" r:id="rId36"/>
    <p:sldId id="803" r:id="rId37"/>
    <p:sldId id="717" r:id="rId38"/>
    <p:sldId id="718" r:id="rId39"/>
    <p:sldId id="719" r:id="rId40"/>
    <p:sldId id="720" r:id="rId41"/>
    <p:sldId id="721" r:id="rId42"/>
    <p:sldId id="722" r:id="rId43"/>
    <p:sldId id="723" r:id="rId44"/>
    <p:sldId id="725" r:id="rId45"/>
    <p:sldId id="726" r:id="rId46"/>
    <p:sldId id="727" r:id="rId47"/>
    <p:sldId id="728" r:id="rId48"/>
    <p:sldId id="732" r:id="rId49"/>
    <p:sldId id="734" r:id="rId50"/>
    <p:sldId id="736" r:id="rId51"/>
    <p:sldId id="737" r:id="rId52"/>
    <p:sldId id="804" r:id="rId53"/>
    <p:sldId id="805" r:id="rId54"/>
    <p:sldId id="740" r:id="rId55"/>
    <p:sldId id="738" r:id="rId56"/>
    <p:sldId id="739" r:id="rId57"/>
    <p:sldId id="741" r:id="rId58"/>
    <p:sldId id="743" r:id="rId59"/>
    <p:sldId id="806" r:id="rId60"/>
    <p:sldId id="576" r:id="rId61"/>
    <p:sldId id="821" r:id="rId62"/>
    <p:sldId id="579" r:id="rId63"/>
    <p:sldId id="809" r:id="rId64"/>
    <p:sldId id="807" r:id="rId65"/>
    <p:sldId id="581" r:id="rId66"/>
    <p:sldId id="585" r:id="rId67"/>
    <p:sldId id="586" r:id="rId68"/>
    <p:sldId id="591" r:id="rId69"/>
    <p:sldId id="592" r:id="rId70"/>
    <p:sldId id="808" r:id="rId71"/>
    <p:sldId id="599" r:id="rId72"/>
    <p:sldId id="600" r:id="rId73"/>
    <p:sldId id="601" r:id="rId74"/>
    <p:sldId id="602" r:id="rId75"/>
    <p:sldId id="745" r:id="rId76"/>
    <p:sldId id="603" r:id="rId77"/>
    <p:sldId id="611" r:id="rId78"/>
    <p:sldId id="612" r:id="rId79"/>
    <p:sldId id="613" r:id="rId80"/>
    <p:sldId id="614" r:id="rId81"/>
    <p:sldId id="615" r:id="rId82"/>
    <p:sldId id="810" r:id="rId83"/>
    <p:sldId id="811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23" r:id="rId92"/>
    <p:sldId id="624" r:id="rId93"/>
    <p:sldId id="625" r:id="rId94"/>
    <p:sldId id="627" r:id="rId95"/>
    <p:sldId id="628" r:id="rId96"/>
    <p:sldId id="629" r:id="rId97"/>
    <p:sldId id="812" r:id="rId98"/>
    <p:sldId id="813" r:id="rId99"/>
    <p:sldId id="747" r:id="rId100"/>
    <p:sldId id="814" r:id="rId101"/>
    <p:sldId id="815" r:id="rId102"/>
    <p:sldId id="816" r:id="rId103"/>
    <p:sldId id="753" r:id="rId104"/>
    <p:sldId id="830" r:id="rId105"/>
    <p:sldId id="831" r:id="rId106"/>
    <p:sldId id="832" r:id="rId107"/>
    <p:sldId id="833" r:id="rId108"/>
    <p:sldId id="834" r:id="rId109"/>
    <p:sldId id="835" r:id="rId110"/>
    <p:sldId id="836" r:id="rId111"/>
    <p:sldId id="837" r:id="rId112"/>
    <p:sldId id="838" r:id="rId113"/>
    <p:sldId id="839" r:id="rId114"/>
    <p:sldId id="840" r:id="rId115"/>
    <p:sldId id="841" r:id="rId116"/>
    <p:sldId id="842" r:id="rId117"/>
    <p:sldId id="843" r:id="rId118"/>
    <p:sldId id="844" r:id="rId119"/>
    <p:sldId id="845" r:id="rId120"/>
    <p:sldId id="846" r:id="rId121"/>
    <p:sldId id="847" r:id="rId122"/>
    <p:sldId id="848" r:id="rId123"/>
    <p:sldId id="849" r:id="rId124"/>
    <p:sldId id="850" r:id="rId125"/>
    <p:sldId id="851" r:id="rId126"/>
    <p:sldId id="852" r:id="rId127"/>
    <p:sldId id="853" r:id="rId128"/>
    <p:sldId id="854" r:id="rId129"/>
    <p:sldId id="855" r:id="rId130"/>
    <p:sldId id="856" r:id="rId131"/>
    <p:sldId id="857" r:id="rId132"/>
    <p:sldId id="858" r:id="rId133"/>
    <p:sldId id="859" r:id="rId134"/>
    <p:sldId id="860" r:id="rId135"/>
    <p:sldId id="861" r:id="rId136"/>
    <p:sldId id="862" r:id="rId137"/>
    <p:sldId id="863" r:id="rId138"/>
    <p:sldId id="868" r:id="rId139"/>
    <p:sldId id="865" r:id="rId140"/>
    <p:sldId id="866" r:id="rId141"/>
    <p:sldId id="867" r:id="rId14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663300"/>
    <a:srgbClr val="660066"/>
    <a:srgbClr val="0099CC"/>
    <a:srgbClr val="0099FF"/>
    <a:srgbClr val="666699"/>
    <a:srgbClr val="666633"/>
    <a:srgbClr val="333300"/>
    <a:srgbClr val="669900"/>
    <a:srgbClr val="996633"/>
    <a:srgbClr val="336699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3441" autoAdjust="0"/>
  </p:normalViewPr>
  <p:slideViewPr>
    <p:cSldViewPr>
      <p:cViewPr>
        <p:scale>
          <a:sx n="70" d="100"/>
          <a:sy n="70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3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ystseng\&#26700;&#38754;\&#20195;&#36774;&#20107;&#38917;\&#32718;&#31481;-&#22290;&#21312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70040289549923"/>
          <c:y val="0.115139212560463"/>
          <c:w val="0.75576851471764972"/>
          <c:h val="0.73521935161213503"/>
        </c:manualLayout>
      </c:layout>
      <c:scatterChart>
        <c:scatterStyle val="lineMarker"/>
        <c:ser>
          <c:idx val="0"/>
          <c:order val="0"/>
          <c:tx>
            <c:v>2004年各國農業與服務業表現</c:v>
          </c:tx>
          <c:spPr>
            <a:ln w="28575">
              <a:noFill/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xVal>
            <c:numRef>
              <c:f>Sheet2!$B$38:$F$38</c:f>
              <c:numCache>
                <c:formatCode>General</c:formatCode>
                <c:ptCount val="5"/>
                <c:pt idx="0">
                  <c:v>0.45090000000000002</c:v>
                </c:pt>
                <c:pt idx="1">
                  <c:v>0.43850000000000117</c:v>
                </c:pt>
                <c:pt idx="2">
                  <c:v>0.31570000000000015</c:v>
                </c:pt>
                <c:pt idx="3">
                  <c:v>0.5827</c:v>
                </c:pt>
                <c:pt idx="4">
                  <c:v>0.29850000000000015</c:v>
                </c:pt>
              </c:numCache>
            </c:numRef>
          </c:xVal>
          <c:yVal>
            <c:numRef>
              <c:f>Sheet2!$B$39:$F$39</c:f>
              <c:numCache>
                <c:formatCode>General</c:formatCode>
                <c:ptCount val="5"/>
                <c:pt idx="0">
                  <c:v>1.4500000000000006E-2</c:v>
                </c:pt>
                <c:pt idx="1">
                  <c:v>9.9000000000000251E-3</c:v>
                </c:pt>
                <c:pt idx="2">
                  <c:v>9.700000000000002E-3</c:v>
                </c:pt>
                <c:pt idx="3">
                  <c:v>7.9000000000000337E-3</c:v>
                </c:pt>
                <c:pt idx="4">
                  <c:v>7.2000000000000232E-3</c:v>
                </c:pt>
              </c:numCache>
            </c:numRef>
          </c:yVal>
        </c:ser>
        <c:axId val="79327616"/>
        <c:axId val="84284160"/>
      </c:scatterChart>
      <c:valAx>
        <c:axId val="79327616"/>
        <c:scaling>
          <c:orientation val="minMax"/>
          <c:min val="0.1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zh-TW"/>
                </a:pPr>
                <a:r>
                  <a:rPr lang="zh-TW" altLang="en-US"/>
                  <a:t>感應度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zh-TW"/>
            </a:pPr>
            <a:endParaRPr lang="zh-TW"/>
          </a:p>
        </c:txPr>
        <c:crossAx val="84284160"/>
        <c:crosses val="autoZero"/>
        <c:crossBetween val="midCat"/>
      </c:valAx>
      <c:valAx>
        <c:axId val="84284160"/>
        <c:scaling>
          <c:orientation val="minMax"/>
          <c:min val="1.0000000000000007E-3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zh-TW"/>
                </a:pPr>
                <a:r>
                  <a:rPr lang="zh-TW" altLang="en-US"/>
                  <a:t>影響度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zh-TW"/>
            </a:pPr>
            <a:endParaRPr lang="zh-TW"/>
          </a:p>
        </c:txPr>
        <c:crossAx val="79327616"/>
        <c:crosses val="autoZero"/>
        <c:crossBetween val="midCat"/>
      </c:valAx>
      <c:spPr>
        <a:solidFill>
          <a:srgbClr val="00B0F0">
            <a:alpha val="25000"/>
          </a:srgbClr>
        </a:solidFill>
      </c:spPr>
    </c:plotArea>
    <c:legend>
      <c:legendPos val="r"/>
      <c:layout>
        <c:manualLayout>
          <c:xMode val="edge"/>
          <c:yMode val="edge"/>
          <c:x val="0.23562436425058489"/>
          <c:y val="1.4396755365996602E-2"/>
          <c:w val="0.53294115176796353"/>
          <c:h val="0.10447036725762902"/>
        </c:manualLayout>
      </c:layout>
      <c:txPr>
        <a:bodyPr/>
        <a:lstStyle/>
        <a:p>
          <a:pPr>
            <a:defRPr lang="zh-TW" sz="1200" b="1"/>
          </a:pPr>
          <a:endParaRPr lang="zh-TW"/>
        </a:p>
      </c:txPr>
    </c:legend>
    <c:plotVisOnly val="1"/>
    <c:dispBlanksAs val="gap"/>
  </c:chart>
  <c:spPr>
    <a:solidFill>
      <a:srgbClr val="00B0F0">
        <a:alpha val="25000"/>
      </a:srgbClr>
    </a:solidFill>
  </c:sp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08B68-C0EC-417A-AC29-A7FE26F6B83D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21BF81BF-0814-4FA6-80E8-99F4C8432BDA}">
      <dgm:prSet phldrT="[文字]"/>
      <dgm:spPr>
        <a:xfrm>
          <a:off x="2827" y="1118840"/>
          <a:ext cx="1646039" cy="658415"/>
        </a:xfr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基本設備及產程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E522D91F-BB25-40B8-9696-7930E5C8E436}" type="parTrans" cxnId="{8582711A-EF46-4AEB-851E-850DF65CCF5C}">
      <dgm:prSet/>
      <dgm:spPr/>
      <dgm:t>
        <a:bodyPr/>
        <a:lstStyle/>
        <a:p>
          <a:endParaRPr lang="zh-TW" altLang="en-US"/>
        </a:p>
      </dgm:t>
    </dgm:pt>
    <dgm:pt modelId="{8FB30F6F-14D6-40F1-97A8-022CC7C116BD}" type="sibTrans" cxnId="{8582711A-EF46-4AEB-851E-850DF65CCF5C}">
      <dgm:prSet/>
      <dgm:spPr/>
      <dgm:t>
        <a:bodyPr/>
        <a:lstStyle/>
        <a:p>
          <a:endParaRPr lang="zh-TW" altLang="en-US"/>
        </a:p>
      </dgm:t>
    </dgm:pt>
    <dgm:pt modelId="{1BA73237-82A6-4A10-A908-7A496C225EC3}">
      <dgm:prSet phldrT="[文字]"/>
      <dgm:spPr>
        <a:xfrm>
          <a:off x="1484262" y="1118840"/>
          <a:ext cx="1646039" cy="658415"/>
        </a:xfrm>
        <a:solidFill>
          <a:srgbClr val="39639D">
            <a:hueOff val="406013"/>
            <a:satOff val="-7024"/>
            <a:lumOff val="-1503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產品</a:t>
          </a:r>
          <a:r>
            <a:rPr lang="en-US" altLang="zh-TW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/</a:t>
          </a:r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服務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E4A0FD36-0C62-42CA-94C3-5CF346A8C10D}" type="parTrans" cxnId="{FD488F8F-A000-4778-AC64-B04CB9BA7D20}">
      <dgm:prSet/>
      <dgm:spPr/>
      <dgm:t>
        <a:bodyPr/>
        <a:lstStyle/>
        <a:p>
          <a:endParaRPr lang="zh-TW" altLang="en-US"/>
        </a:p>
      </dgm:t>
    </dgm:pt>
    <dgm:pt modelId="{B9D2996A-14B3-414E-8382-A4510E222B66}" type="sibTrans" cxnId="{FD488F8F-A000-4778-AC64-B04CB9BA7D20}">
      <dgm:prSet/>
      <dgm:spPr/>
      <dgm:t>
        <a:bodyPr/>
        <a:lstStyle/>
        <a:p>
          <a:endParaRPr lang="zh-TW" altLang="en-US"/>
        </a:p>
      </dgm:t>
    </dgm:pt>
    <dgm:pt modelId="{92B5027F-0015-4FD4-B98A-42211143A72E}">
      <dgm:prSet phldrT="[文字]"/>
      <dgm:spPr>
        <a:xfrm>
          <a:off x="2965698" y="1118840"/>
          <a:ext cx="1646039" cy="658415"/>
        </a:xfrm>
        <a:solidFill>
          <a:srgbClr val="39639D">
            <a:hueOff val="812026"/>
            <a:satOff val="-14048"/>
            <a:lumOff val="-3007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通路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7372C6AC-353A-4DC1-8D0F-8DB26485F2D0}" type="parTrans" cxnId="{21B77137-9915-44CF-8622-34B3BBD69E7D}">
      <dgm:prSet/>
      <dgm:spPr/>
      <dgm:t>
        <a:bodyPr/>
        <a:lstStyle/>
        <a:p>
          <a:endParaRPr lang="zh-TW" altLang="en-US"/>
        </a:p>
      </dgm:t>
    </dgm:pt>
    <dgm:pt modelId="{BE089699-FC00-4BE8-A894-9F2B17577D4E}" type="sibTrans" cxnId="{21B77137-9915-44CF-8622-34B3BBD69E7D}">
      <dgm:prSet/>
      <dgm:spPr/>
      <dgm:t>
        <a:bodyPr/>
        <a:lstStyle/>
        <a:p>
          <a:endParaRPr lang="zh-TW" altLang="en-US"/>
        </a:p>
      </dgm:t>
    </dgm:pt>
    <dgm:pt modelId="{23F11DE3-FBCD-4F2C-829F-B802CF4CE242}">
      <dgm:prSet phldrT="[文字]"/>
      <dgm:spPr>
        <a:xfrm>
          <a:off x="4447133" y="1118840"/>
          <a:ext cx="1646039" cy="658415"/>
        </a:xfrm>
        <a:solidFill>
          <a:srgbClr val="39639D">
            <a:hueOff val="1218040"/>
            <a:satOff val="-21072"/>
            <a:lumOff val="-451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顧客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135827C2-3D05-4CDC-B042-AE2FE59B1E58}" type="parTrans" cxnId="{5F367F0B-C702-4593-BFD0-341847984EAC}">
      <dgm:prSet/>
      <dgm:spPr/>
      <dgm:t>
        <a:bodyPr/>
        <a:lstStyle/>
        <a:p>
          <a:endParaRPr lang="zh-TW" altLang="en-US"/>
        </a:p>
      </dgm:t>
    </dgm:pt>
    <dgm:pt modelId="{866A9900-FAF7-46E2-94CC-F7CF8E612CFD}" type="sibTrans" cxnId="{5F367F0B-C702-4593-BFD0-341847984EAC}">
      <dgm:prSet/>
      <dgm:spPr/>
      <dgm:t>
        <a:bodyPr/>
        <a:lstStyle/>
        <a:p>
          <a:endParaRPr lang="zh-TW" altLang="en-US"/>
        </a:p>
      </dgm:t>
    </dgm:pt>
    <dgm:pt modelId="{7AFAB4A3-739D-4AD2-A2BA-0F037A06595D}" type="pres">
      <dgm:prSet presAssocID="{44708B68-C0EC-417A-AC29-A7FE26F6B83D}" presName="Name0" presStyleCnt="0">
        <dgm:presLayoutVars>
          <dgm:dir/>
          <dgm:animLvl val="lvl"/>
          <dgm:resizeHandles val="exact"/>
        </dgm:presLayoutVars>
      </dgm:prSet>
      <dgm:spPr/>
    </dgm:pt>
    <dgm:pt modelId="{078BAE14-4676-47E8-B9DC-DC47A3BD9859}" type="pres">
      <dgm:prSet presAssocID="{21BF81BF-0814-4FA6-80E8-99F4C8432BDA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20CB9BB0-DCCE-49D5-9D7F-E1F2F714502E}" type="pres">
      <dgm:prSet presAssocID="{8FB30F6F-14D6-40F1-97A8-022CC7C116BD}" presName="parTxOnlySpace" presStyleCnt="0"/>
      <dgm:spPr/>
    </dgm:pt>
    <dgm:pt modelId="{9393F710-8B9A-4316-9BCB-6A3D2CD629CC}" type="pres">
      <dgm:prSet presAssocID="{1BA73237-82A6-4A10-A908-7A496C225EC3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65369ABA-87DA-443C-B8DE-CC4D34B12D15}" type="pres">
      <dgm:prSet presAssocID="{B9D2996A-14B3-414E-8382-A4510E222B66}" presName="parTxOnlySpace" presStyleCnt="0"/>
      <dgm:spPr/>
    </dgm:pt>
    <dgm:pt modelId="{CE24F644-5AE8-4972-BE81-509A07AC70B0}" type="pres">
      <dgm:prSet presAssocID="{92B5027F-0015-4FD4-B98A-42211143A72E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D474D4F3-BA91-40A9-9B8B-8DB09587E33E}" type="pres">
      <dgm:prSet presAssocID="{BE089699-FC00-4BE8-A894-9F2B17577D4E}" presName="parTxOnlySpace" presStyleCnt="0"/>
      <dgm:spPr/>
    </dgm:pt>
    <dgm:pt modelId="{8B8E94AD-8D70-4658-AD00-D1CEDEDEE22C}" type="pres">
      <dgm:prSet presAssocID="{23F11DE3-FBCD-4F2C-829F-B802CF4CE24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D488F8F-A000-4778-AC64-B04CB9BA7D20}" srcId="{44708B68-C0EC-417A-AC29-A7FE26F6B83D}" destId="{1BA73237-82A6-4A10-A908-7A496C225EC3}" srcOrd="1" destOrd="0" parTransId="{E4A0FD36-0C62-42CA-94C3-5CF346A8C10D}" sibTransId="{B9D2996A-14B3-414E-8382-A4510E222B66}"/>
    <dgm:cxn modelId="{54A56F68-7644-483C-B66F-779E132110F6}" type="presOf" srcId="{23F11DE3-FBCD-4F2C-829F-B802CF4CE242}" destId="{8B8E94AD-8D70-4658-AD00-D1CEDEDEE22C}" srcOrd="0" destOrd="0" presId="urn:microsoft.com/office/officeart/2005/8/layout/chevron1"/>
    <dgm:cxn modelId="{F7D2D173-8FAD-47DC-A3B1-AB9BC503D4EA}" type="presOf" srcId="{92B5027F-0015-4FD4-B98A-42211143A72E}" destId="{CE24F644-5AE8-4972-BE81-509A07AC70B0}" srcOrd="0" destOrd="0" presId="urn:microsoft.com/office/officeart/2005/8/layout/chevron1"/>
    <dgm:cxn modelId="{4BA3C1C3-C249-4FC0-9353-C20B09D739FD}" type="presOf" srcId="{21BF81BF-0814-4FA6-80E8-99F4C8432BDA}" destId="{078BAE14-4676-47E8-B9DC-DC47A3BD9859}" srcOrd="0" destOrd="0" presId="urn:microsoft.com/office/officeart/2005/8/layout/chevron1"/>
    <dgm:cxn modelId="{DB28A54A-BB7B-4011-9F01-54F355C9817B}" type="presOf" srcId="{44708B68-C0EC-417A-AC29-A7FE26F6B83D}" destId="{7AFAB4A3-739D-4AD2-A2BA-0F037A06595D}" srcOrd="0" destOrd="0" presId="urn:microsoft.com/office/officeart/2005/8/layout/chevron1"/>
    <dgm:cxn modelId="{21B77137-9915-44CF-8622-34B3BBD69E7D}" srcId="{44708B68-C0EC-417A-AC29-A7FE26F6B83D}" destId="{92B5027F-0015-4FD4-B98A-42211143A72E}" srcOrd="2" destOrd="0" parTransId="{7372C6AC-353A-4DC1-8D0F-8DB26485F2D0}" sibTransId="{BE089699-FC00-4BE8-A894-9F2B17577D4E}"/>
    <dgm:cxn modelId="{5F367F0B-C702-4593-BFD0-341847984EAC}" srcId="{44708B68-C0EC-417A-AC29-A7FE26F6B83D}" destId="{23F11DE3-FBCD-4F2C-829F-B802CF4CE242}" srcOrd="3" destOrd="0" parTransId="{135827C2-3D05-4CDC-B042-AE2FE59B1E58}" sibTransId="{866A9900-FAF7-46E2-94CC-F7CF8E612CFD}"/>
    <dgm:cxn modelId="{8582711A-EF46-4AEB-851E-850DF65CCF5C}" srcId="{44708B68-C0EC-417A-AC29-A7FE26F6B83D}" destId="{21BF81BF-0814-4FA6-80E8-99F4C8432BDA}" srcOrd="0" destOrd="0" parTransId="{E522D91F-BB25-40B8-9696-7930E5C8E436}" sibTransId="{8FB30F6F-14D6-40F1-97A8-022CC7C116BD}"/>
    <dgm:cxn modelId="{8901A269-71DE-4986-AB64-6C147987EB64}" type="presOf" srcId="{1BA73237-82A6-4A10-A908-7A496C225EC3}" destId="{9393F710-8B9A-4316-9BCB-6A3D2CD629CC}" srcOrd="0" destOrd="0" presId="urn:microsoft.com/office/officeart/2005/8/layout/chevron1"/>
    <dgm:cxn modelId="{B988FE7E-91F8-44D8-BCEE-DDBF21ACFBA3}" type="presParOf" srcId="{7AFAB4A3-739D-4AD2-A2BA-0F037A06595D}" destId="{078BAE14-4676-47E8-B9DC-DC47A3BD9859}" srcOrd="0" destOrd="0" presId="urn:microsoft.com/office/officeart/2005/8/layout/chevron1"/>
    <dgm:cxn modelId="{2945DEBD-3A14-4C7E-BB98-60260018BB56}" type="presParOf" srcId="{7AFAB4A3-739D-4AD2-A2BA-0F037A06595D}" destId="{20CB9BB0-DCCE-49D5-9D7F-E1F2F714502E}" srcOrd="1" destOrd="0" presId="urn:microsoft.com/office/officeart/2005/8/layout/chevron1"/>
    <dgm:cxn modelId="{79D02F69-C791-4ADE-95F0-30E84B74B52E}" type="presParOf" srcId="{7AFAB4A3-739D-4AD2-A2BA-0F037A06595D}" destId="{9393F710-8B9A-4316-9BCB-6A3D2CD629CC}" srcOrd="2" destOrd="0" presId="urn:microsoft.com/office/officeart/2005/8/layout/chevron1"/>
    <dgm:cxn modelId="{BA2A3609-2D5B-4355-B29F-8ADECC70460D}" type="presParOf" srcId="{7AFAB4A3-739D-4AD2-A2BA-0F037A06595D}" destId="{65369ABA-87DA-443C-B8DE-CC4D34B12D15}" srcOrd="3" destOrd="0" presId="urn:microsoft.com/office/officeart/2005/8/layout/chevron1"/>
    <dgm:cxn modelId="{FC33B0CB-5A5D-4530-9015-363B2E0C0EE1}" type="presParOf" srcId="{7AFAB4A3-739D-4AD2-A2BA-0F037A06595D}" destId="{CE24F644-5AE8-4972-BE81-509A07AC70B0}" srcOrd="4" destOrd="0" presId="urn:microsoft.com/office/officeart/2005/8/layout/chevron1"/>
    <dgm:cxn modelId="{FDBC7BB5-89E8-4C1A-9F1A-669221B89C56}" type="presParOf" srcId="{7AFAB4A3-739D-4AD2-A2BA-0F037A06595D}" destId="{D474D4F3-BA91-40A9-9B8B-8DB09587E33E}" srcOrd="5" destOrd="0" presId="urn:microsoft.com/office/officeart/2005/8/layout/chevron1"/>
    <dgm:cxn modelId="{4DCFD8B6-25D0-4FE8-B11D-A974C4664B53}" type="presParOf" srcId="{7AFAB4A3-739D-4AD2-A2BA-0F037A06595D}" destId="{8B8E94AD-8D70-4658-AD00-D1CEDEDEE22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08B68-C0EC-417A-AC29-A7FE26F6B83D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21BF81BF-0814-4FA6-80E8-99F4C8432BDA}">
      <dgm:prSet phldrT="[文字]"/>
      <dgm:spPr>
        <a:xfrm>
          <a:off x="2827" y="1118840"/>
          <a:ext cx="1646039" cy="658415"/>
        </a:xfrm>
        <a:solidFill>
          <a:srgbClr val="DA1F28">
            <a:alpha val="9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通路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E522D91F-BB25-40B8-9696-7930E5C8E436}" type="parTrans" cxnId="{8582711A-EF46-4AEB-851E-850DF65CCF5C}">
      <dgm:prSet/>
      <dgm:spPr/>
      <dgm:t>
        <a:bodyPr/>
        <a:lstStyle/>
        <a:p>
          <a:endParaRPr lang="zh-TW" altLang="en-US"/>
        </a:p>
      </dgm:t>
    </dgm:pt>
    <dgm:pt modelId="{8FB30F6F-14D6-40F1-97A8-022CC7C116BD}" type="sibTrans" cxnId="{8582711A-EF46-4AEB-851E-850DF65CCF5C}">
      <dgm:prSet/>
      <dgm:spPr/>
      <dgm:t>
        <a:bodyPr/>
        <a:lstStyle/>
        <a:p>
          <a:endParaRPr lang="zh-TW" altLang="en-US"/>
        </a:p>
      </dgm:t>
    </dgm:pt>
    <dgm:pt modelId="{1BA73237-82A6-4A10-A908-7A496C225EC3}">
      <dgm:prSet phldrT="[文字]"/>
      <dgm:spPr>
        <a:xfrm>
          <a:off x="1484262" y="1118840"/>
          <a:ext cx="1646039" cy="658415"/>
        </a:xfrm>
        <a:solidFill>
          <a:srgbClr val="DA1F28">
            <a:alpha val="90000"/>
            <a:hueOff val="0"/>
            <a:satOff val="0"/>
            <a:lumOff val="0"/>
            <a:alphaOff val="-13333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產品</a:t>
          </a:r>
          <a:r>
            <a:rPr lang="en-US" altLang="zh-TW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/</a:t>
          </a:r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服務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E4A0FD36-0C62-42CA-94C3-5CF346A8C10D}" type="parTrans" cxnId="{FD488F8F-A000-4778-AC64-B04CB9BA7D20}">
      <dgm:prSet/>
      <dgm:spPr/>
      <dgm:t>
        <a:bodyPr/>
        <a:lstStyle/>
        <a:p>
          <a:endParaRPr lang="zh-TW" altLang="en-US"/>
        </a:p>
      </dgm:t>
    </dgm:pt>
    <dgm:pt modelId="{B9D2996A-14B3-414E-8382-A4510E222B66}" type="sibTrans" cxnId="{FD488F8F-A000-4778-AC64-B04CB9BA7D20}">
      <dgm:prSet/>
      <dgm:spPr/>
      <dgm:t>
        <a:bodyPr/>
        <a:lstStyle/>
        <a:p>
          <a:endParaRPr lang="zh-TW" altLang="en-US"/>
        </a:p>
      </dgm:t>
    </dgm:pt>
    <dgm:pt modelId="{92B5027F-0015-4FD4-B98A-42211143A72E}">
      <dgm:prSet phldrT="[文字]"/>
      <dgm:spPr>
        <a:xfrm>
          <a:off x="2965698" y="1118840"/>
          <a:ext cx="1646039" cy="658415"/>
        </a:xfrm>
        <a:solidFill>
          <a:srgbClr val="DA1F28">
            <a:alpha val="90000"/>
            <a:hueOff val="0"/>
            <a:satOff val="0"/>
            <a:lumOff val="0"/>
            <a:alphaOff val="-26667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基本設備與產程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7372C6AC-353A-4DC1-8D0F-8DB26485F2D0}" type="parTrans" cxnId="{21B77137-9915-44CF-8622-34B3BBD69E7D}">
      <dgm:prSet/>
      <dgm:spPr/>
      <dgm:t>
        <a:bodyPr/>
        <a:lstStyle/>
        <a:p>
          <a:endParaRPr lang="zh-TW" altLang="en-US"/>
        </a:p>
      </dgm:t>
    </dgm:pt>
    <dgm:pt modelId="{BE089699-FC00-4BE8-A894-9F2B17577D4E}" type="sibTrans" cxnId="{21B77137-9915-44CF-8622-34B3BBD69E7D}">
      <dgm:prSet/>
      <dgm:spPr/>
      <dgm:t>
        <a:bodyPr/>
        <a:lstStyle/>
        <a:p>
          <a:endParaRPr lang="zh-TW" altLang="en-US"/>
        </a:p>
      </dgm:t>
    </dgm:pt>
    <dgm:pt modelId="{23F11DE3-FBCD-4F2C-829F-B802CF4CE242}">
      <dgm:prSet phldrT="[文字]"/>
      <dgm:spPr>
        <a:xfrm>
          <a:off x="4447133" y="1118840"/>
          <a:ext cx="1646039" cy="658415"/>
        </a:xfrm>
        <a:solidFill>
          <a:srgbClr val="DA1F28">
            <a:alpha val="90000"/>
            <a:hueOff val="0"/>
            <a:satOff val="0"/>
            <a:lumOff val="0"/>
            <a:alphaOff val="-4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Lucida Sans Unicode"/>
              <a:ea typeface="微軟正黑體"/>
              <a:cs typeface="+mn-cs"/>
            </a:rPr>
            <a:t>核心技術的掌握</a:t>
          </a:r>
          <a:endParaRPr lang="zh-TW" altLang="en-US" dirty="0">
            <a:solidFill>
              <a:sysClr val="window" lastClr="FFFFFF"/>
            </a:solidFill>
            <a:latin typeface="Lucida Sans Unicode"/>
            <a:ea typeface="微軟正黑體"/>
            <a:cs typeface="+mn-cs"/>
          </a:endParaRPr>
        </a:p>
      </dgm:t>
    </dgm:pt>
    <dgm:pt modelId="{135827C2-3D05-4CDC-B042-AE2FE59B1E58}" type="parTrans" cxnId="{5F367F0B-C702-4593-BFD0-341847984EAC}">
      <dgm:prSet/>
      <dgm:spPr/>
      <dgm:t>
        <a:bodyPr/>
        <a:lstStyle/>
        <a:p>
          <a:endParaRPr lang="zh-TW" altLang="en-US"/>
        </a:p>
      </dgm:t>
    </dgm:pt>
    <dgm:pt modelId="{866A9900-FAF7-46E2-94CC-F7CF8E612CFD}" type="sibTrans" cxnId="{5F367F0B-C702-4593-BFD0-341847984EAC}">
      <dgm:prSet/>
      <dgm:spPr/>
      <dgm:t>
        <a:bodyPr/>
        <a:lstStyle/>
        <a:p>
          <a:endParaRPr lang="zh-TW" altLang="en-US"/>
        </a:p>
      </dgm:t>
    </dgm:pt>
    <dgm:pt modelId="{7AFAB4A3-739D-4AD2-A2BA-0F037A06595D}" type="pres">
      <dgm:prSet presAssocID="{44708B68-C0EC-417A-AC29-A7FE26F6B83D}" presName="Name0" presStyleCnt="0">
        <dgm:presLayoutVars>
          <dgm:dir/>
          <dgm:animLvl val="lvl"/>
          <dgm:resizeHandles val="exact"/>
        </dgm:presLayoutVars>
      </dgm:prSet>
      <dgm:spPr/>
    </dgm:pt>
    <dgm:pt modelId="{078BAE14-4676-47E8-B9DC-DC47A3BD9859}" type="pres">
      <dgm:prSet presAssocID="{21BF81BF-0814-4FA6-80E8-99F4C8432BDA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20CB9BB0-DCCE-49D5-9D7F-E1F2F714502E}" type="pres">
      <dgm:prSet presAssocID="{8FB30F6F-14D6-40F1-97A8-022CC7C116BD}" presName="parTxOnlySpace" presStyleCnt="0"/>
      <dgm:spPr/>
    </dgm:pt>
    <dgm:pt modelId="{9393F710-8B9A-4316-9BCB-6A3D2CD629CC}" type="pres">
      <dgm:prSet presAssocID="{1BA73237-82A6-4A10-A908-7A496C225EC3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65369ABA-87DA-443C-B8DE-CC4D34B12D15}" type="pres">
      <dgm:prSet presAssocID="{B9D2996A-14B3-414E-8382-A4510E222B66}" presName="parTxOnlySpace" presStyleCnt="0"/>
      <dgm:spPr/>
    </dgm:pt>
    <dgm:pt modelId="{CE24F644-5AE8-4972-BE81-509A07AC70B0}" type="pres">
      <dgm:prSet presAssocID="{92B5027F-0015-4FD4-B98A-42211143A72E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D474D4F3-BA91-40A9-9B8B-8DB09587E33E}" type="pres">
      <dgm:prSet presAssocID="{BE089699-FC00-4BE8-A894-9F2B17577D4E}" presName="parTxOnlySpace" presStyleCnt="0"/>
      <dgm:spPr/>
    </dgm:pt>
    <dgm:pt modelId="{8B8E94AD-8D70-4658-AD00-D1CEDEDEE22C}" type="pres">
      <dgm:prSet presAssocID="{23F11DE3-FBCD-4F2C-829F-B802CF4CE24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D488F8F-A000-4778-AC64-B04CB9BA7D20}" srcId="{44708B68-C0EC-417A-AC29-A7FE26F6B83D}" destId="{1BA73237-82A6-4A10-A908-7A496C225EC3}" srcOrd="1" destOrd="0" parTransId="{E4A0FD36-0C62-42CA-94C3-5CF346A8C10D}" sibTransId="{B9D2996A-14B3-414E-8382-A4510E222B66}"/>
    <dgm:cxn modelId="{88A701FF-B31A-4553-8A02-74FAEDA55DB4}" type="presOf" srcId="{21BF81BF-0814-4FA6-80E8-99F4C8432BDA}" destId="{078BAE14-4676-47E8-B9DC-DC47A3BD9859}" srcOrd="0" destOrd="0" presId="urn:microsoft.com/office/officeart/2005/8/layout/chevron1"/>
    <dgm:cxn modelId="{9FBE7C1C-E555-4D6D-862C-E50D631762EC}" type="presOf" srcId="{44708B68-C0EC-417A-AC29-A7FE26F6B83D}" destId="{7AFAB4A3-739D-4AD2-A2BA-0F037A06595D}" srcOrd="0" destOrd="0" presId="urn:microsoft.com/office/officeart/2005/8/layout/chevron1"/>
    <dgm:cxn modelId="{59CC1FE8-4707-45AB-8CBB-D3D6D357720D}" type="presOf" srcId="{92B5027F-0015-4FD4-B98A-42211143A72E}" destId="{CE24F644-5AE8-4972-BE81-509A07AC70B0}" srcOrd="0" destOrd="0" presId="urn:microsoft.com/office/officeart/2005/8/layout/chevron1"/>
    <dgm:cxn modelId="{21B77137-9915-44CF-8622-34B3BBD69E7D}" srcId="{44708B68-C0EC-417A-AC29-A7FE26F6B83D}" destId="{92B5027F-0015-4FD4-B98A-42211143A72E}" srcOrd="2" destOrd="0" parTransId="{7372C6AC-353A-4DC1-8D0F-8DB26485F2D0}" sibTransId="{BE089699-FC00-4BE8-A894-9F2B17577D4E}"/>
    <dgm:cxn modelId="{B7FA3C60-C469-444D-8587-C4FACD672A7B}" type="presOf" srcId="{23F11DE3-FBCD-4F2C-829F-B802CF4CE242}" destId="{8B8E94AD-8D70-4658-AD00-D1CEDEDEE22C}" srcOrd="0" destOrd="0" presId="urn:microsoft.com/office/officeart/2005/8/layout/chevron1"/>
    <dgm:cxn modelId="{5F367F0B-C702-4593-BFD0-341847984EAC}" srcId="{44708B68-C0EC-417A-AC29-A7FE26F6B83D}" destId="{23F11DE3-FBCD-4F2C-829F-B802CF4CE242}" srcOrd="3" destOrd="0" parTransId="{135827C2-3D05-4CDC-B042-AE2FE59B1E58}" sibTransId="{866A9900-FAF7-46E2-94CC-F7CF8E612CFD}"/>
    <dgm:cxn modelId="{C40DBE11-FFB2-4722-AA57-0FA622C9EA96}" type="presOf" srcId="{1BA73237-82A6-4A10-A908-7A496C225EC3}" destId="{9393F710-8B9A-4316-9BCB-6A3D2CD629CC}" srcOrd="0" destOrd="0" presId="urn:microsoft.com/office/officeart/2005/8/layout/chevron1"/>
    <dgm:cxn modelId="{8582711A-EF46-4AEB-851E-850DF65CCF5C}" srcId="{44708B68-C0EC-417A-AC29-A7FE26F6B83D}" destId="{21BF81BF-0814-4FA6-80E8-99F4C8432BDA}" srcOrd="0" destOrd="0" parTransId="{E522D91F-BB25-40B8-9696-7930E5C8E436}" sibTransId="{8FB30F6F-14D6-40F1-97A8-022CC7C116BD}"/>
    <dgm:cxn modelId="{0A591E2A-D8A9-4542-BF6E-EEAFDF437C8B}" type="presParOf" srcId="{7AFAB4A3-739D-4AD2-A2BA-0F037A06595D}" destId="{078BAE14-4676-47E8-B9DC-DC47A3BD9859}" srcOrd="0" destOrd="0" presId="urn:microsoft.com/office/officeart/2005/8/layout/chevron1"/>
    <dgm:cxn modelId="{B323D6D9-D099-48B8-A922-1223D7B55EA2}" type="presParOf" srcId="{7AFAB4A3-739D-4AD2-A2BA-0F037A06595D}" destId="{20CB9BB0-DCCE-49D5-9D7F-E1F2F714502E}" srcOrd="1" destOrd="0" presId="urn:microsoft.com/office/officeart/2005/8/layout/chevron1"/>
    <dgm:cxn modelId="{352A9E9F-8638-4AAD-9ECB-77EECD6904B5}" type="presParOf" srcId="{7AFAB4A3-739D-4AD2-A2BA-0F037A06595D}" destId="{9393F710-8B9A-4316-9BCB-6A3D2CD629CC}" srcOrd="2" destOrd="0" presId="urn:microsoft.com/office/officeart/2005/8/layout/chevron1"/>
    <dgm:cxn modelId="{362932B7-6B14-464A-A4C4-9700275834BA}" type="presParOf" srcId="{7AFAB4A3-739D-4AD2-A2BA-0F037A06595D}" destId="{65369ABA-87DA-443C-B8DE-CC4D34B12D15}" srcOrd="3" destOrd="0" presId="urn:microsoft.com/office/officeart/2005/8/layout/chevron1"/>
    <dgm:cxn modelId="{B08EA338-7AD7-4A86-BB14-A0F90C3A2170}" type="presParOf" srcId="{7AFAB4A3-739D-4AD2-A2BA-0F037A06595D}" destId="{CE24F644-5AE8-4972-BE81-509A07AC70B0}" srcOrd="4" destOrd="0" presId="urn:microsoft.com/office/officeart/2005/8/layout/chevron1"/>
    <dgm:cxn modelId="{147D7B89-3512-4962-95C2-35A3A6907E56}" type="presParOf" srcId="{7AFAB4A3-739D-4AD2-A2BA-0F037A06595D}" destId="{D474D4F3-BA91-40A9-9B8B-8DB09587E33E}" srcOrd="5" destOrd="0" presId="urn:microsoft.com/office/officeart/2005/8/layout/chevron1"/>
    <dgm:cxn modelId="{C79F530B-B408-4033-924B-6B336C486DF0}" type="presParOf" srcId="{7AFAB4A3-739D-4AD2-A2BA-0F037A06595D}" destId="{8B8E94AD-8D70-4658-AD00-D1CEDEDEE22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BCFA1-9E1B-467F-9F71-7EB65ABA391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D5E7C18-059A-4D7D-9725-B2A62285CEE7}">
      <dgm:prSet phldrT="[文字]"/>
      <dgm:spPr/>
      <dgm:t>
        <a:bodyPr/>
        <a:lstStyle/>
        <a:p>
          <a:pPr algn="ctr"/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公共政策</a:t>
          </a:r>
          <a:endParaRPr lang="zh-TW" altLang="en-US" b="0" dirty="0"/>
        </a:p>
      </dgm:t>
    </dgm:pt>
    <dgm:pt modelId="{C85DE71A-DF5C-4320-A458-405FEE6D2462}" type="parTrans" cxnId="{6D7D2669-5157-42B9-BECC-7F136DAA663E}">
      <dgm:prSet/>
      <dgm:spPr/>
      <dgm:t>
        <a:bodyPr/>
        <a:lstStyle/>
        <a:p>
          <a:pPr algn="ctr"/>
          <a:endParaRPr lang="zh-TW" altLang="en-US" b="0"/>
        </a:p>
      </dgm:t>
    </dgm:pt>
    <dgm:pt modelId="{D474DBD9-37EB-45C9-A76E-59C9351880F9}" type="sibTrans" cxnId="{6D7D2669-5157-42B9-BECC-7F136DAA663E}">
      <dgm:prSet/>
      <dgm:spPr/>
      <dgm:t>
        <a:bodyPr/>
        <a:lstStyle/>
        <a:p>
          <a:pPr algn="ctr"/>
          <a:endParaRPr lang="zh-TW" altLang="en-US" b="0"/>
        </a:p>
      </dgm:t>
    </dgm:pt>
    <dgm:pt modelId="{E41446EA-EF2C-4AD2-B5C6-4AAFB3A0D915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糧食安全</a:t>
          </a:r>
          <a:endParaRPr lang="zh-TW" altLang="en-US" b="0" dirty="0"/>
        </a:p>
      </dgm:t>
    </dgm:pt>
    <dgm:pt modelId="{8FA419D4-77B3-4BEB-A601-4E92D0A36522}" type="parTrans" cxnId="{3972C884-051D-43D8-9C24-AFFB7D6517EB}">
      <dgm:prSet/>
      <dgm:spPr/>
      <dgm:t>
        <a:bodyPr/>
        <a:lstStyle/>
        <a:p>
          <a:pPr algn="ctr"/>
          <a:endParaRPr lang="zh-TW" altLang="en-US" b="0"/>
        </a:p>
      </dgm:t>
    </dgm:pt>
    <dgm:pt modelId="{34CAC0EC-72FF-4FD1-95B6-23C7ECD750F1}" type="sibTrans" cxnId="{3972C884-051D-43D8-9C24-AFFB7D6517EB}">
      <dgm:prSet/>
      <dgm:spPr/>
      <dgm:t>
        <a:bodyPr/>
        <a:lstStyle/>
        <a:p>
          <a:pPr algn="ctr"/>
          <a:endParaRPr lang="zh-TW" altLang="en-US" b="0"/>
        </a:p>
      </dgm:t>
    </dgm:pt>
    <dgm:pt modelId="{7B0F7303-15B1-4DF1-8B5C-971DD6C9D6F5}">
      <dgm:prSet phldrT="[文字]"/>
      <dgm:spPr/>
      <dgm:t>
        <a:bodyPr/>
        <a:lstStyle/>
        <a:p>
          <a:pPr algn="ctr"/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生活素質</a:t>
          </a:r>
          <a:endParaRPr lang="zh-TW" altLang="en-US" b="0" dirty="0"/>
        </a:p>
      </dgm:t>
    </dgm:pt>
    <dgm:pt modelId="{570E1A5F-50EB-4D28-92C5-3F71FC3B571F}" type="parTrans" cxnId="{A5A6C97E-D1D4-47A4-B7B8-DC9866444100}">
      <dgm:prSet/>
      <dgm:spPr/>
      <dgm:t>
        <a:bodyPr/>
        <a:lstStyle/>
        <a:p>
          <a:pPr algn="ctr"/>
          <a:endParaRPr lang="zh-TW" altLang="en-US" b="0"/>
        </a:p>
      </dgm:t>
    </dgm:pt>
    <dgm:pt modelId="{B3615BC4-409D-449F-91A9-F48F11577BE1}" type="sibTrans" cxnId="{A5A6C97E-D1D4-47A4-B7B8-DC9866444100}">
      <dgm:prSet/>
      <dgm:spPr/>
      <dgm:t>
        <a:bodyPr/>
        <a:lstStyle/>
        <a:p>
          <a:pPr algn="ctr"/>
          <a:endParaRPr lang="zh-TW" altLang="en-US" b="0"/>
        </a:p>
      </dgm:t>
    </dgm:pt>
    <dgm:pt modelId="{CF4DED23-A34F-4AA9-9397-03687AD3AF53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農民所得</a:t>
          </a:r>
          <a:endParaRPr lang="zh-TW" altLang="en-US" b="0" dirty="0"/>
        </a:p>
      </dgm:t>
    </dgm:pt>
    <dgm:pt modelId="{6A43C87C-C40A-4227-B5C9-4845B29EB9D8}" type="parTrans" cxnId="{F568CB74-F107-4E0C-8063-A2221AE07C9D}">
      <dgm:prSet/>
      <dgm:spPr/>
      <dgm:t>
        <a:bodyPr/>
        <a:lstStyle/>
        <a:p>
          <a:pPr algn="ctr"/>
          <a:endParaRPr lang="zh-TW" altLang="en-US" b="0"/>
        </a:p>
      </dgm:t>
    </dgm:pt>
    <dgm:pt modelId="{FCB2219D-CEDD-41F2-A07B-75D18D3354A4}" type="sibTrans" cxnId="{F568CB74-F107-4E0C-8063-A2221AE07C9D}">
      <dgm:prSet/>
      <dgm:spPr/>
      <dgm:t>
        <a:bodyPr/>
        <a:lstStyle/>
        <a:p>
          <a:pPr algn="ctr"/>
          <a:endParaRPr lang="zh-TW" altLang="en-US" b="0"/>
        </a:p>
      </dgm:t>
    </dgm:pt>
    <dgm:pt modelId="{2E1D56E7-2A9D-4380-8222-078096D54800}">
      <dgm:prSet phldrT="[文字]"/>
      <dgm:spPr/>
      <dgm:t>
        <a:bodyPr/>
        <a:lstStyle/>
        <a:p>
          <a:pPr algn="ctr"/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產業發展</a:t>
          </a:r>
          <a:endParaRPr lang="zh-TW" altLang="en-US" b="0" dirty="0"/>
        </a:p>
      </dgm:t>
    </dgm:pt>
    <dgm:pt modelId="{18E7D5E8-7436-482F-BCD0-35721A6359DD}" type="parTrans" cxnId="{F1AFCA36-B7FC-4673-BE8F-EE4AA30D7E8A}">
      <dgm:prSet/>
      <dgm:spPr/>
      <dgm:t>
        <a:bodyPr/>
        <a:lstStyle/>
        <a:p>
          <a:pPr algn="ctr"/>
          <a:endParaRPr lang="zh-TW" altLang="en-US" b="0"/>
        </a:p>
      </dgm:t>
    </dgm:pt>
    <dgm:pt modelId="{A78C90AA-0789-454B-BC6D-F04AEB2BD05D}" type="sibTrans" cxnId="{F1AFCA36-B7FC-4673-BE8F-EE4AA30D7E8A}">
      <dgm:prSet/>
      <dgm:spPr/>
      <dgm:t>
        <a:bodyPr/>
        <a:lstStyle/>
        <a:p>
          <a:pPr algn="ctr"/>
          <a:endParaRPr lang="zh-TW" altLang="en-US" b="0"/>
        </a:p>
      </dgm:t>
    </dgm:pt>
    <dgm:pt modelId="{C01ACB98-D025-4A66-AEDA-A550E818293D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農林漁牧</a:t>
          </a:r>
          <a:endParaRPr lang="zh-TW" altLang="en-US" b="0" dirty="0"/>
        </a:p>
      </dgm:t>
    </dgm:pt>
    <dgm:pt modelId="{28D258EA-2535-4A32-994E-863239592433}" type="parTrans" cxnId="{273CA71D-2B05-4943-B2C2-B0C0E89738AC}">
      <dgm:prSet/>
      <dgm:spPr/>
      <dgm:t>
        <a:bodyPr/>
        <a:lstStyle/>
        <a:p>
          <a:pPr algn="ctr"/>
          <a:endParaRPr lang="zh-TW" altLang="en-US" b="0"/>
        </a:p>
      </dgm:t>
    </dgm:pt>
    <dgm:pt modelId="{9DD260CA-3865-42D1-85E0-3025A30364A7}" type="sibTrans" cxnId="{273CA71D-2B05-4943-B2C2-B0C0E89738AC}">
      <dgm:prSet/>
      <dgm:spPr/>
      <dgm:t>
        <a:bodyPr/>
        <a:lstStyle/>
        <a:p>
          <a:pPr algn="ctr"/>
          <a:endParaRPr lang="zh-TW" altLang="en-US" b="0"/>
        </a:p>
      </dgm:t>
    </dgm:pt>
    <dgm:pt modelId="{06E78A54-C147-4963-AE56-D60A0A797BF4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國土保安</a:t>
          </a:r>
          <a:endParaRPr lang="zh-TW" altLang="en-US" b="0" dirty="0"/>
        </a:p>
      </dgm:t>
    </dgm:pt>
    <dgm:pt modelId="{8A5D0270-E92A-4BEC-A557-377678919C2B}" type="parTrans" cxnId="{FA6093D5-37C6-4727-BB07-3FF05606AAA0}">
      <dgm:prSet/>
      <dgm:spPr/>
      <dgm:t>
        <a:bodyPr/>
        <a:lstStyle/>
        <a:p>
          <a:pPr algn="ctr"/>
          <a:endParaRPr lang="zh-TW" altLang="en-US" b="0"/>
        </a:p>
      </dgm:t>
    </dgm:pt>
    <dgm:pt modelId="{ADD5AD49-D1C8-4475-B447-4EB4F99F1EB2}" type="sibTrans" cxnId="{FA6093D5-37C6-4727-BB07-3FF05606AAA0}">
      <dgm:prSet/>
      <dgm:spPr/>
      <dgm:t>
        <a:bodyPr/>
        <a:lstStyle/>
        <a:p>
          <a:pPr algn="ctr"/>
          <a:endParaRPr lang="zh-TW" altLang="en-US" b="0"/>
        </a:p>
      </dgm:t>
    </dgm:pt>
    <dgm:pt modelId="{3C359A18-3089-48EA-8556-BDF6221E1886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災情防治</a:t>
          </a:r>
          <a:endParaRPr lang="zh-TW" altLang="en-US" b="0" dirty="0"/>
        </a:p>
      </dgm:t>
    </dgm:pt>
    <dgm:pt modelId="{B789701F-88CD-4592-9EAB-F2891A9C75C6}" type="parTrans" cxnId="{F66CB64B-4332-4549-98EA-40B0908A5135}">
      <dgm:prSet/>
      <dgm:spPr/>
      <dgm:t>
        <a:bodyPr/>
        <a:lstStyle/>
        <a:p>
          <a:pPr algn="ctr"/>
          <a:endParaRPr lang="zh-TW" altLang="en-US" b="0"/>
        </a:p>
      </dgm:t>
    </dgm:pt>
    <dgm:pt modelId="{A5ADC51C-C760-4FD7-83C8-87FA1CB14F98}" type="sibTrans" cxnId="{F66CB64B-4332-4549-98EA-40B0908A5135}">
      <dgm:prSet/>
      <dgm:spPr/>
      <dgm:t>
        <a:bodyPr/>
        <a:lstStyle/>
        <a:p>
          <a:pPr algn="ctr"/>
          <a:endParaRPr lang="zh-TW" altLang="en-US" b="0"/>
        </a:p>
      </dgm:t>
    </dgm:pt>
    <dgm:pt modelId="{DACAE6DB-9FEC-4892-A98D-BB25A3E9F208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環境維護</a:t>
          </a:r>
          <a:endParaRPr lang="zh-TW" altLang="en-US" b="0" dirty="0"/>
        </a:p>
      </dgm:t>
    </dgm:pt>
    <dgm:pt modelId="{8711F9FD-2453-451D-9D6D-0992F11744ED}" type="parTrans" cxnId="{DEA6D0A7-EC24-47E3-A562-344D5B3C4666}">
      <dgm:prSet/>
      <dgm:spPr/>
      <dgm:t>
        <a:bodyPr/>
        <a:lstStyle/>
        <a:p>
          <a:pPr algn="ctr"/>
          <a:endParaRPr lang="zh-TW" altLang="en-US" b="0"/>
        </a:p>
      </dgm:t>
    </dgm:pt>
    <dgm:pt modelId="{1D92380E-39BE-423C-AD33-4C5C8F411091}" type="sibTrans" cxnId="{DEA6D0A7-EC24-47E3-A562-344D5B3C4666}">
      <dgm:prSet/>
      <dgm:spPr/>
      <dgm:t>
        <a:bodyPr/>
        <a:lstStyle/>
        <a:p>
          <a:pPr algn="ctr"/>
          <a:endParaRPr lang="zh-TW" altLang="en-US" b="0"/>
        </a:p>
      </dgm:t>
    </dgm:pt>
    <dgm:pt modelId="{CEA4E943-0D03-4210-B357-CC0CD52CC75F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農村發展</a:t>
          </a:r>
          <a:endParaRPr lang="zh-TW" altLang="en-US" b="0" dirty="0"/>
        </a:p>
      </dgm:t>
    </dgm:pt>
    <dgm:pt modelId="{3FEC97BE-D481-4814-903F-27F14735D46A}" type="parTrans" cxnId="{18841B4E-B698-49D6-A333-F195EF725F2F}">
      <dgm:prSet/>
      <dgm:spPr/>
      <dgm:t>
        <a:bodyPr/>
        <a:lstStyle/>
        <a:p>
          <a:pPr algn="ctr"/>
          <a:endParaRPr lang="zh-TW" altLang="en-US" b="0"/>
        </a:p>
      </dgm:t>
    </dgm:pt>
    <dgm:pt modelId="{FB3157A0-A554-419A-A5C3-B67244741BF3}" type="sibTrans" cxnId="{18841B4E-B698-49D6-A333-F195EF725F2F}">
      <dgm:prSet/>
      <dgm:spPr/>
      <dgm:t>
        <a:bodyPr/>
        <a:lstStyle/>
        <a:p>
          <a:pPr algn="ctr"/>
          <a:endParaRPr lang="zh-TW" altLang="en-US" b="0"/>
        </a:p>
      </dgm:t>
    </dgm:pt>
    <dgm:pt modelId="{459DE0F2-FB23-4845-8319-1173A9682041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物種保育</a:t>
          </a:r>
          <a:endParaRPr lang="zh-TW" altLang="en-US" b="0" dirty="0"/>
        </a:p>
      </dgm:t>
    </dgm:pt>
    <dgm:pt modelId="{827C37EE-7594-4844-AEB2-C6CC3EAC841E}" type="parTrans" cxnId="{7FF2AF6B-836C-4D77-93C0-727CF3F0D698}">
      <dgm:prSet/>
      <dgm:spPr/>
      <dgm:t>
        <a:bodyPr/>
        <a:lstStyle/>
        <a:p>
          <a:pPr algn="ctr"/>
          <a:endParaRPr lang="zh-TW" altLang="en-US" b="0"/>
        </a:p>
      </dgm:t>
    </dgm:pt>
    <dgm:pt modelId="{E3B477B2-8C8D-46EA-8C19-8465A1D49D40}" type="sibTrans" cxnId="{7FF2AF6B-836C-4D77-93C0-727CF3F0D698}">
      <dgm:prSet/>
      <dgm:spPr/>
      <dgm:t>
        <a:bodyPr/>
        <a:lstStyle/>
        <a:p>
          <a:pPr algn="ctr"/>
          <a:endParaRPr lang="zh-TW" altLang="en-US" b="0"/>
        </a:p>
      </dgm:t>
    </dgm:pt>
    <dgm:pt modelId="{6C6D64B0-0583-40DD-ACCF-1B510FDB49D4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農民福祉</a:t>
          </a:r>
          <a:endParaRPr lang="zh-TW" altLang="en-US" b="0" dirty="0"/>
        </a:p>
      </dgm:t>
    </dgm:pt>
    <dgm:pt modelId="{CED2075F-6B5A-4B3D-8B46-F0641F5B5203}" type="parTrans" cxnId="{974A2AD7-E26C-4D64-960A-A4EC6C3E76A5}">
      <dgm:prSet/>
      <dgm:spPr/>
      <dgm:t>
        <a:bodyPr/>
        <a:lstStyle/>
        <a:p>
          <a:pPr algn="ctr"/>
          <a:endParaRPr lang="zh-TW" altLang="en-US" b="0"/>
        </a:p>
      </dgm:t>
    </dgm:pt>
    <dgm:pt modelId="{3F863401-A4DC-4898-BC8A-AF20755676F9}" type="sibTrans" cxnId="{974A2AD7-E26C-4D64-960A-A4EC6C3E76A5}">
      <dgm:prSet/>
      <dgm:spPr/>
      <dgm:t>
        <a:bodyPr/>
        <a:lstStyle/>
        <a:p>
          <a:pPr algn="ctr"/>
          <a:endParaRPr lang="zh-TW" altLang="en-US" b="0"/>
        </a:p>
      </dgm:t>
    </dgm:pt>
    <dgm:pt modelId="{7445A99A-6A0D-4378-B77C-4BCED59C42CF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食品安全</a:t>
          </a:r>
          <a:endParaRPr lang="zh-TW" altLang="en-US" b="0" dirty="0"/>
        </a:p>
      </dgm:t>
    </dgm:pt>
    <dgm:pt modelId="{8F9975A8-8197-43BE-859B-C7EA9B0B9483}" type="parTrans" cxnId="{EA4DAEF1-052F-42F0-A66F-8722650A7893}">
      <dgm:prSet/>
      <dgm:spPr/>
      <dgm:t>
        <a:bodyPr/>
        <a:lstStyle/>
        <a:p>
          <a:pPr algn="ctr"/>
          <a:endParaRPr lang="zh-TW" altLang="en-US" b="0"/>
        </a:p>
      </dgm:t>
    </dgm:pt>
    <dgm:pt modelId="{ECF6ECD8-9DA1-476A-867C-729EA104951F}" type="sibTrans" cxnId="{EA4DAEF1-052F-42F0-A66F-8722650A7893}">
      <dgm:prSet/>
      <dgm:spPr/>
      <dgm:t>
        <a:bodyPr/>
        <a:lstStyle/>
        <a:p>
          <a:pPr algn="ctr"/>
          <a:endParaRPr lang="zh-TW" altLang="en-US" b="0"/>
        </a:p>
      </dgm:t>
    </dgm:pt>
    <dgm:pt modelId="{AF8ED58B-733E-4DC3-939E-36E3DE00A417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休閒旅遊</a:t>
          </a:r>
          <a:endParaRPr lang="zh-TW" altLang="en-US" b="0" dirty="0"/>
        </a:p>
      </dgm:t>
    </dgm:pt>
    <dgm:pt modelId="{963BBDD1-EF7E-4C2C-A27B-6E3549668A7D}" type="parTrans" cxnId="{C52D4DD4-9685-466C-9AE0-48B7CA1F9699}">
      <dgm:prSet/>
      <dgm:spPr/>
      <dgm:t>
        <a:bodyPr/>
        <a:lstStyle/>
        <a:p>
          <a:pPr algn="ctr"/>
          <a:endParaRPr lang="zh-TW" altLang="en-US" b="0"/>
        </a:p>
      </dgm:t>
    </dgm:pt>
    <dgm:pt modelId="{98BE11FE-1B0A-44BF-A685-EE180981C843}" type="sibTrans" cxnId="{C52D4DD4-9685-466C-9AE0-48B7CA1F9699}">
      <dgm:prSet/>
      <dgm:spPr/>
      <dgm:t>
        <a:bodyPr/>
        <a:lstStyle/>
        <a:p>
          <a:pPr algn="ctr"/>
          <a:endParaRPr lang="zh-TW" altLang="en-US" b="0"/>
        </a:p>
      </dgm:t>
    </dgm:pt>
    <dgm:pt modelId="{97E8FAEF-F5D2-45FB-A3F4-F57B55DE24CE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文化維護</a:t>
          </a:r>
          <a:endParaRPr lang="zh-TW" altLang="en-US" b="0" dirty="0"/>
        </a:p>
      </dgm:t>
    </dgm:pt>
    <dgm:pt modelId="{01290CF7-FC10-4109-891C-F608104E0412}" type="parTrans" cxnId="{83CA84A8-12C4-4B58-A4F7-1197971C249F}">
      <dgm:prSet/>
      <dgm:spPr/>
      <dgm:t>
        <a:bodyPr/>
        <a:lstStyle/>
        <a:p>
          <a:pPr algn="ctr"/>
          <a:endParaRPr lang="zh-TW" altLang="en-US" b="0"/>
        </a:p>
      </dgm:t>
    </dgm:pt>
    <dgm:pt modelId="{504572F9-6FED-4D9A-91BC-CDB6ADFA3935}" type="sibTrans" cxnId="{83CA84A8-12C4-4B58-A4F7-1197971C249F}">
      <dgm:prSet/>
      <dgm:spPr/>
      <dgm:t>
        <a:bodyPr/>
        <a:lstStyle/>
        <a:p>
          <a:pPr algn="ctr"/>
          <a:endParaRPr lang="zh-TW" altLang="en-US" b="0"/>
        </a:p>
      </dgm:t>
    </dgm:pt>
    <dgm:pt modelId="{0E8A2C60-B43A-402D-99EE-24534941C639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鄉土認同</a:t>
          </a:r>
          <a:endParaRPr lang="zh-TW" altLang="en-US" b="0" dirty="0"/>
        </a:p>
      </dgm:t>
    </dgm:pt>
    <dgm:pt modelId="{C6F02446-1754-4E69-B653-590C16EFA531}" type="parTrans" cxnId="{1E071AB2-8294-4332-BBC4-BA5D65E3F40F}">
      <dgm:prSet/>
      <dgm:spPr/>
      <dgm:t>
        <a:bodyPr/>
        <a:lstStyle/>
        <a:p>
          <a:pPr algn="ctr"/>
          <a:endParaRPr lang="zh-TW" altLang="en-US" b="0"/>
        </a:p>
      </dgm:t>
    </dgm:pt>
    <dgm:pt modelId="{4744F9B1-7478-4C96-BBF6-57AB178A312A}" type="sibTrans" cxnId="{1E071AB2-8294-4332-BBC4-BA5D65E3F40F}">
      <dgm:prSet/>
      <dgm:spPr/>
      <dgm:t>
        <a:bodyPr/>
        <a:lstStyle/>
        <a:p>
          <a:pPr algn="ctr"/>
          <a:endParaRPr lang="zh-TW" altLang="en-US" b="0"/>
        </a:p>
      </dgm:t>
    </dgm:pt>
    <dgm:pt modelId="{7C753CD8-8648-4DEF-B4F9-4AB520B16939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保健養生</a:t>
          </a:r>
          <a:endParaRPr lang="zh-TW" altLang="en-US" b="0" dirty="0"/>
        </a:p>
      </dgm:t>
    </dgm:pt>
    <dgm:pt modelId="{9889069D-ADF3-4CF5-A50F-B4386640A07A}" type="parTrans" cxnId="{B858768A-1E25-4305-93E0-E539F5D0C0A7}">
      <dgm:prSet/>
      <dgm:spPr/>
      <dgm:t>
        <a:bodyPr/>
        <a:lstStyle/>
        <a:p>
          <a:pPr algn="ctr"/>
          <a:endParaRPr lang="zh-TW" altLang="en-US" b="0"/>
        </a:p>
      </dgm:t>
    </dgm:pt>
    <dgm:pt modelId="{6EC6B4E0-9DBF-47B3-AA77-C3C1573D7DB9}" type="sibTrans" cxnId="{B858768A-1E25-4305-93E0-E539F5D0C0A7}">
      <dgm:prSet/>
      <dgm:spPr/>
      <dgm:t>
        <a:bodyPr/>
        <a:lstStyle/>
        <a:p>
          <a:pPr algn="ctr"/>
          <a:endParaRPr lang="zh-TW" altLang="en-US" b="0"/>
        </a:p>
      </dgm:t>
    </dgm:pt>
    <dgm:pt modelId="{178CD38C-1639-4282-97C3-3F4080E9A3EC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自然資源</a:t>
          </a:r>
          <a:endParaRPr lang="zh-TW" altLang="en-US" b="0" dirty="0"/>
        </a:p>
      </dgm:t>
    </dgm:pt>
    <dgm:pt modelId="{0D079506-5345-416B-9B5D-90D8CBAD3AD6}" type="parTrans" cxnId="{A0991E3A-D5F2-4A5C-9FF4-02C69800CAC6}">
      <dgm:prSet/>
      <dgm:spPr/>
      <dgm:t>
        <a:bodyPr/>
        <a:lstStyle/>
        <a:p>
          <a:pPr algn="ctr"/>
          <a:endParaRPr lang="zh-TW" altLang="en-US" b="0"/>
        </a:p>
      </dgm:t>
    </dgm:pt>
    <dgm:pt modelId="{DF9642EB-6C57-41B7-A481-5353C291ABA7}" type="sibTrans" cxnId="{A0991E3A-D5F2-4A5C-9FF4-02C69800CAC6}">
      <dgm:prSet/>
      <dgm:spPr/>
      <dgm:t>
        <a:bodyPr/>
        <a:lstStyle/>
        <a:p>
          <a:pPr algn="ctr"/>
          <a:endParaRPr lang="zh-TW" altLang="en-US" b="0"/>
        </a:p>
      </dgm:t>
    </dgm:pt>
    <dgm:pt modelId="{9D769797-8555-4E4B-A83E-B10B4409AFCB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都會綠化</a:t>
          </a:r>
          <a:endParaRPr lang="zh-TW" altLang="en-US" b="0" dirty="0"/>
        </a:p>
      </dgm:t>
    </dgm:pt>
    <dgm:pt modelId="{DE17E2B9-DC0B-4417-9C5E-4CCE67ABBC74}" type="parTrans" cxnId="{36D260B8-D826-42E4-A833-B2F5DEF1DC3E}">
      <dgm:prSet/>
      <dgm:spPr/>
      <dgm:t>
        <a:bodyPr/>
        <a:lstStyle/>
        <a:p>
          <a:pPr algn="ctr"/>
          <a:endParaRPr lang="zh-TW" altLang="en-US" b="0"/>
        </a:p>
      </dgm:t>
    </dgm:pt>
    <dgm:pt modelId="{8CF90F6B-7302-454F-8B5F-A8C136B2F9E8}" type="sibTrans" cxnId="{36D260B8-D826-42E4-A833-B2F5DEF1DC3E}">
      <dgm:prSet/>
      <dgm:spPr/>
      <dgm:t>
        <a:bodyPr/>
        <a:lstStyle/>
        <a:p>
          <a:pPr algn="ctr"/>
          <a:endParaRPr lang="zh-TW" altLang="en-US" b="0"/>
        </a:p>
      </dgm:t>
    </dgm:pt>
    <dgm:pt modelId="{E7511429-13BA-43DF-9BCE-B9977F4540DC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 基礎建設</a:t>
          </a:r>
          <a:endParaRPr lang="zh-TW" altLang="en-US" b="0" dirty="0"/>
        </a:p>
      </dgm:t>
    </dgm:pt>
    <dgm:pt modelId="{2651B0B8-6EB9-4578-8C97-102F3498C439}" type="parTrans" cxnId="{A1513F02-946B-4B5F-8AA8-E498F388353B}">
      <dgm:prSet/>
      <dgm:spPr/>
      <dgm:t>
        <a:bodyPr/>
        <a:lstStyle/>
        <a:p>
          <a:pPr algn="ctr"/>
          <a:endParaRPr lang="zh-TW" altLang="en-US" b="0"/>
        </a:p>
      </dgm:t>
    </dgm:pt>
    <dgm:pt modelId="{23B24763-8059-4E30-8BDA-E437E16A2633}" type="sibTrans" cxnId="{A1513F02-946B-4B5F-8AA8-E498F388353B}">
      <dgm:prSet/>
      <dgm:spPr/>
      <dgm:t>
        <a:bodyPr/>
        <a:lstStyle/>
        <a:p>
          <a:pPr algn="ctr"/>
          <a:endParaRPr lang="zh-TW" altLang="en-US" b="0"/>
        </a:p>
      </dgm:t>
    </dgm:pt>
    <dgm:pt modelId="{CD9D449C-DA27-489E-8B7D-5618A53BAC02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人才培育</a:t>
          </a:r>
          <a:endParaRPr lang="zh-TW" altLang="en-US" b="0" dirty="0"/>
        </a:p>
      </dgm:t>
    </dgm:pt>
    <dgm:pt modelId="{5A9FF68F-9D4F-4F65-9AC0-31B138A34326}" type="parTrans" cxnId="{73C4D278-A011-43D8-AAFA-FD0683DB8C3B}">
      <dgm:prSet/>
      <dgm:spPr/>
      <dgm:t>
        <a:bodyPr/>
        <a:lstStyle/>
        <a:p>
          <a:pPr algn="ctr"/>
          <a:endParaRPr lang="zh-TW" altLang="en-US" b="0"/>
        </a:p>
      </dgm:t>
    </dgm:pt>
    <dgm:pt modelId="{8EABD41C-6165-4761-88BD-AA00BABE1D9F}" type="sibTrans" cxnId="{73C4D278-A011-43D8-AAFA-FD0683DB8C3B}">
      <dgm:prSet/>
      <dgm:spPr/>
      <dgm:t>
        <a:bodyPr/>
        <a:lstStyle/>
        <a:p>
          <a:pPr algn="ctr"/>
          <a:endParaRPr lang="zh-TW" altLang="en-US" b="0"/>
        </a:p>
      </dgm:t>
    </dgm:pt>
    <dgm:pt modelId="{AAFD3C94-7751-4735-94B3-240FEDCCF330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營運模式</a:t>
          </a:r>
          <a:endParaRPr lang="zh-TW" altLang="en-US" b="0" dirty="0"/>
        </a:p>
      </dgm:t>
    </dgm:pt>
    <dgm:pt modelId="{FB1E659F-685B-461C-850D-793399D47048}" type="parTrans" cxnId="{F573FBAB-3D03-4D93-8738-FBD631B6FC25}">
      <dgm:prSet/>
      <dgm:spPr/>
      <dgm:t>
        <a:bodyPr/>
        <a:lstStyle/>
        <a:p>
          <a:pPr algn="ctr"/>
          <a:endParaRPr lang="zh-TW" altLang="en-US" b="0"/>
        </a:p>
      </dgm:t>
    </dgm:pt>
    <dgm:pt modelId="{456E6BB6-8C56-434F-ABC0-933FDF4790F3}" type="sibTrans" cxnId="{F573FBAB-3D03-4D93-8738-FBD631B6FC25}">
      <dgm:prSet/>
      <dgm:spPr/>
      <dgm:t>
        <a:bodyPr/>
        <a:lstStyle/>
        <a:p>
          <a:pPr algn="ctr"/>
          <a:endParaRPr lang="zh-TW" altLang="en-US" b="0"/>
        </a:p>
      </dgm:t>
    </dgm:pt>
    <dgm:pt modelId="{ADE0C246-48DD-44F4-9264-C200EA4F6D6E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市場開拓</a:t>
          </a:r>
          <a:endParaRPr lang="zh-TW" altLang="en-US" b="0" dirty="0"/>
        </a:p>
      </dgm:t>
    </dgm:pt>
    <dgm:pt modelId="{9996DBCF-3714-408A-918B-6E8BA4EC930E}" type="parTrans" cxnId="{995EB4AC-CA0B-4DC1-875B-90AA83AA4596}">
      <dgm:prSet/>
      <dgm:spPr/>
      <dgm:t>
        <a:bodyPr/>
        <a:lstStyle/>
        <a:p>
          <a:pPr algn="ctr"/>
          <a:endParaRPr lang="zh-TW" altLang="en-US" b="0"/>
        </a:p>
      </dgm:t>
    </dgm:pt>
    <dgm:pt modelId="{3860E4FE-D33F-40A2-8925-8B75725CE4FA}" type="sibTrans" cxnId="{995EB4AC-CA0B-4DC1-875B-90AA83AA4596}">
      <dgm:prSet/>
      <dgm:spPr/>
      <dgm:t>
        <a:bodyPr/>
        <a:lstStyle/>
        <a:p>
          <a:pPr algn="ctr"/>
          <a:endParaRPr lang="zh-TW" altLang="en-US" b="0"/>
        </a:p>
      </dgm:t>
    </dgm:pt>
    <dgm:pt modelId="{CA5FACB8-193E-44FC-A107-060EFAF20A00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國際布局</a:t>
          </a:r>
          <a:endParaRPr lang="zh-TW" altLang="en-US" b="0" dirty="0"/>
        </a:p>
      </dgm:t>
    </dgm:pt>
    <dgm:pt modelId="{7A5C87DE-69FE-4510-962F-725FD86A8215}" type="parTrans" cxnId="{80B09115-91CC-4E50-A9B3-B48D5BF7CD77}">
      <dgm:prSet/>
      <dgm:spPr/>
      <dgm:t>
        <a:bodyPr/>
        <a:lstStyle/>
        <a:p>
          <a:pPr algn="ctr"/>
          <a:endParaRPr lang="zh-TW" altLang="en-US" b="0"/>
        </a:p>
      </dgm:t>
    </dgm:pt>
    <dgm:pt modelId="{A882D1C9-0253-4EE1-9718-A1FE387296AA}" type="sibTrans" cxnId="{80B09115-91CC-4E50-A9B3-B48D5BF7CD77}">
      <dgm:prSet/>
      <dgm:spPr/>
      <dgm:t>
        <a:bodyPr/>
        <a:lstStyle/>
        <a:p>
          <a:pPr algn="ctr"/>
          <a:endParaRPr lang="zh-TW" altLang="en-US" b="0"/>
        </a:p>
      </dgm:t>
    </dgm:pt>
    <dgm:pt modelId="{0EB36135-2075-4694-8B66-195298506006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產業創新</a:t>
          </a:r>
          <a:endParaRPr lang="zh-TW" altLang="en-US" b="0" dirty="0"/>
        </a:p>
      </dgm:t>
    </dgm:pt>
    <dgm:pt modelId="{1983636C-D55F-47D1-9E23-6F36DD6226EF}" type="parTrans" cxnId="{0A02C983-1E52-466D-9AF6-5EED1476A341}">
      <dgm:prSet/>
      <dgm:spPr/>
      <dgm:t>
        <a:bodyPr/>
        <a:lstStyle/>
        <a:p>
          <a:pPr algn="ctr"/>
          <a:endParaRPr lang="zh-TW" altLang="en-US" b="0"/>
        </a:p>
      </dgm:t>
    </dgm:pt>
    <dgm:pt modelId="{1856B1BA-1598-4D11-B241-DADFFA9D4A59}" type="sibTrans" cxnId="{0A02C983-1E52-466D-9AF6-5EED1476A341}">
      <dgm:prSet/>
      <dgm:spPr/>
      <dgm:t>
        <a:bodyPr/>
        <a:lstStyle/>
        <a:p>
          <a:pPr algn="ctr"/>
          <a:endParaRPr lang="zh-TW" altLang="en-US" b="0"/>
        </a:p>
      </dgm:t>
    </dgm:pt>
    <dgm:pt modelId="{9A49A0FC-79FE-4064-86DE-23200A6E7ED4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產品加工</a:t>
          </a:r>
          <a:endParaRPr lang="zh-TW" altLang="en-US" b="0" dirty="0"/>
        </a:p>
      </dgm:t>
    </dgm:pt>
    <dgm:pt modelId="{7F62F604-EC5F-4382-8350-4D1ECEAAF191}" type="parTrans" cxnId="{555792F8-5EB5-4901-B6F3-DE58B14ED7D0}">
      <dgm:prSet/>
      <dgm:spPr/>
      <dgm:t>
        <a:bodyPr/>
        <a:lstStyle/>
        <a:p>
          <a:pPr algn="ctr"/>
          <a:endParaRPr lang="zh-TW" altLang="en-US" b="0"/>
        </a:p>
      </dgm:t>
    </dgm:pt>
    <dgm:pt modelId="{26EC48D5-26BA-4F58-ADA2-540C79DBD6BB}" type="sibTrans" cxnId="{555792F8-5EB5-4901-B6F3-DE58B14ED7D0}">
      <dgm:prSet/>
      <dgm:spPr/>
      <dgm:t>
        <a:bodyPr/>
        <a:lstStyle/>
        <a:p>
          <a:pPr algn="ctr"/>
          <a:endParaRPr lang="zh-TW" altLang="en-US" b="0"/>
        </a:p>
      </dgm:t>
    </dgm:pt>
    <dgm:pt modelId="{FB705114-3B6A-45D1-9970-F4B1546BF771}">
      <dgm:prSet phldrT="[文字]"/>
      <dgm:spPr/>
      <dgm:t>
        <a:bodyPr/>
        <a:lstStyle/>
        <a:p>
          <a:pPr algn="ctr"/>
          <a:r>
            <a:rPr lang="zh-TW" altLang="en-US" b="0" dirty="0" smtClean="0">
              <a:latin typeface="+mj-ea"/>
              <a:ea typeface="+mj-ea"/>
            </a:rPr>
            <a:t>資材供應</a:t>
          </a:r>
          <a:endParaRPr lang="zh-TW" altLang="en-US" b="0" dirty="0"/>
        </a:p>
      </dgm:t>
    </dgm:pt>
    <dgm:pt modelId="{0C671663-37BD-4DE2-AA92-7E1BB3BF3F10}" type="parTrans" cxnId="{AF9ED177-C10B-4DD7-9CE9-4E20365CCE2D}">
      <dgm:prSet/>
      <dgm:spPr/>
      <dgm:t>
        <a:bodyPr/>
        <a:lstStyle/>
        <a:p>
          <a:pPr algn="ctr"/>
          <a:endParaRPr lang="zh-TW" altLang="en-US" b="0"/>
        </a:p>
      </dgm:t>
    </dgm:pt>
    <dgm:pt modelId="{D2055DA3-EA4B-4EFB-9860-EFEEA8CD33D9}" type="sibTrans" cxnId="{AF9ED177-C10B-4DD7-9CE9-4E20365CCE2D}">
      <dgm:prSet/>
      <dgm:spPr/>
      <dgm:t>
        <a:bodyPr/>
        <a:lstStyle/>
        <a:p>
          <a:pPr algn="ctr"/>
          <a:endParaRPr lang="zh-TW" altLang="en-US" b="0"/>
        </a:p>
      </dgm:t>
    </dgm:pt>
    <dgm:pt modelId="{1BC726DF-3AAA-4E67-BD75-B169ABE726D8}" type="pres">
      <dgm:prSet presAssocID="{ACBBCFA1-9E1B-467F-9F71-7EB65ABA39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16A8F1-D83A-4393-9DD2-24B96C3CE203}" type="pres">
      <dgm:prSet presAssocID="{DD5E7C18-059A-4D7D-9725-B2A62285CEE7}" presName="composite" presStyleCnt="0"/>
      <dgm:spPr/>
    </dgm:pt>
    <dgm:pt modelId="{C770E2B9-D188-4CE9-8EE5-511453BE3DB2}" type="pres">
      <dgm:prSet presAssocID="{DD5E7C18-059A-4D7D-9725-B2A62285CE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6DB99C-C977-46EB-B393-140812B2FCC8}" type="pres">
      <dgm:prSet presAssocID="{DD5E7C18-059A-4D7D-9725-B2A62285CEE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2BC0D5-6007-4826-B17A-1AB5F95EFA1E}" type="pres">
      <dgm:prSet presAssocID="{D474DBD9-37EB-45C9-A76E-59C9351880F9}" presName="space" presStyleCnt="0"/>
      <dgm:spPr/>
    </dgm:pt>
    <dgm:pt modelId="{9D2A0C4B-DACA-4412-925F-F4B92A16DBCC}" type="pres">
      <dgm:prSet presAssocID="{7B0F7303-15B1-4DF1-8B5C-971DD6C9D6F5}" presName="composite" presStyleCnt="0"/>
      <dgm:spPr/>
    </dgm:pt>
    <dgm:pt modelId="{730BA3AD-192D-4F8B-B79E-5F082C80855F}" type="pres">
      <dgm:prSet presAssocID="{7B0F7303-15B1-4DF1-8B5C-971DD6C9D6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B804E1-5A13-403D-8CDB-A35CBF3CA332}" type="pres">
      <dgm:prSet presAssocID="{7B0F7303-15B1-4DF1-8B5C-971DD6C9D6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1E045B-A387-46E1-850E-76768CC2D2DB}" type="pres">
      <dgm:prSet presAssocID="{B3615BC4-409D-449F-91A9-F48F11577BE1}" presName="space" presStyleCnt="0"/>
      <dgm:spPr/>
    </dgm:pt>
    <dgm:pt modelId="{CB0A4E1C-1BCD-4279-8AEB-18C510C6F379}" type="pres">
      <dgm:prSet presAssocID="{2E1D56E7-2A9D-4380-8222-078096D54800}" presName="composite" presStyleCnt="0"/>
      <dgm:spPr/>
    </dgm:pt>
    <dgm:pt modelId="{0419C751-70AA-4CAE-9476-43799D689CBC}" type="pres">
      <dgm:prSet presAssocID="{2E1D56E7-2A9D-4380-8222-078096D54800}" presName="parTx" presStyleLbl="alignNode1" presStyleIdx="2" presStyleCnt="3" custLinFactNeighborY="-14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B37429-831D-477D-ABA6-725414EE0014}" type="pres">
      <dgm:prSet presAssocID="{2E1D56E7-2A9D-4380-8222-078096D5480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418E82-0034-4113-9D90-258330E216F5}" type="presOf" srcId="{CD9D449C-DA27-489E-8B7D-5618A53BAC02}" destId="{0DB37429-831D-477D-ABA6-725414EE0014}" srcOrd="0" destOrd="2" presId="urn:microsoft.com/office/officeart/2005/8/layout/hList1"/>
    <dgm:cxn modelId="{54E7D156-E4DB-4948-9F84-5FBF7083A4B4}" type="presOf" srcId="{AAFD3C94-7751-4735-94B3-240FEDCCF330}" destId="{0DB37429-831D-477D-ABA6-725414EE0014}" srcOrd="0" destOrd="3" presId="urn:microsoft.com/office/officeart/2005/8/layout/hList1"/>
    <dgm:cxn modelId="{EED7CF01-F4F3-4FA8-80C0-3082CA29E177}" type="presOf" srcId="{06E78A54-C147-4963-AE56-D60A0A797BF4}" destId="{686DB99C-C977-46EB-B393-140812B2FCC8}" srcOrd="0" destOrd="1" presId="urn:microsoft.com/office/officeart/2005/8/layout/hList1"/>
    <dgm:cxn modelId="{F568CB74-F107-4E0C-8063-A2221AE07C9D}" srcId="{7B0F7303-15B1-4DF1-8B5C-971DD6C9D6F5}" destId="{CF4DED23-A34F-4AA9-9397-03687AD3AF53}" srcOrd="0" destOrd="0" parTransId="{6A43C87C-C40A-4227-B5C9-4845B29EB9D8}" sibTransId="{FCB2219D-CEDD-41F2-A07B-75D18D3354A4}"/>
    <dgm:cxn modelId="{0E74CEEB-40FE-493F-ADC0-B797D504DC52}" type="presOf" srcId="{0EB36135-2075-4694-8B66-195298506006}" destId="{0DB37429-831D-477D-ABA6-725414EE0014}" srcOrd="0" destOrd="6" presId="urn:microsoft.com/office/officeart/2005/8/layout/hList1"/>
    <dgm:cxn modelId="{B3ED2900-0A1D-4FC0-82E7-DE45AA121AE3}" type="presOf" srcId="{7B0F7303-15B1-4DF1-8B5C-971DD6C9D6F5}" destId="{730BA3AD-192D-4F8B-B79E-5F082C80855F}" srcOrd="0" destOrd="0" presId="urn:microsoft.com/office/officeart/2005/8/layout/hList1"/>
    <dgm:cxn modelId="{5E300F93-1FF5-44A6-A057-0CCEA9F674C0}" type="presOf" srcId="{7C753CD8-8648-4DEF-B4F9-4AB520B16939}" destId="{06B804E1-5A13-403D-8CDB-A35CBF3CA332}" srcOrd="0" destOrd="5" presId="urn:microsoft.com/office/officeart/2005/8/layout/hList1"/>
    <dgm:cxn modelId="{1E071AB2-8294-4332-BBC4-BA5D65E3F40F}" srcId="{7B0F7303-15B1-4DF1-8B5C-971DD6C9D6F5}" destId="{0E8A2C60-B43A-402D-99EE-24534941C639}" srcOrd="4" destOrd="0" parTransId="{C6F02446-1754-4E69-B653-590C16EFA531}" sibTransId="{4744F9B1-7478-4C96-BBF6-57AB178A312A}"/>
    <dgm:cxn modelId="{974A2AD7-E26C-4D64-960A-A4EC6C3E76A5}" srcId="{DD5E7C18-059A-4D7D-9725-B2A62285CEE7}" destId="{6C6D64B0-0583-40DD-ACCF-1B510FDB49D4}" srcOrd="6" destOrd="0" parTransId="{CED2075F-6B5A-4B3D-8B46-F0641F5B5203}" sibTransId="{3F863401-A4DC-4898-BC8A-AF20755676F9}"/>
    <dgm:cxn modelId="{BB3A4274-D3F1-4733-8814-755C8D62F45A}" type="presOf" srcId="{CEA4E943-0D03-4210-B357-CC0CD52CC75F}" destId="{686DB99C-C977-46EB-B393-140812B2FCC8}" srcOrd="0" destOrd="4" presId="urn:microsoft.com/office/officeart/2005/8/layout/hList1"/>
    <dgm:cxn modelId="{F1AFCA36-B7FC-4673-BE8F-EE4AA30D7E8A}" srcId="{ACBBCFA1-9E1B-467F-9F71-7EB65ABA3914}" destId="{2E1D56E7-2A9D-4380-8222-078096D54800}" srcOrd="2" destOrd="0" parTransId="{18E7D5E8-7436-482F-BCD0-35721A6359DD}" sibTransId="{A78C90AA-0789-454B-BC6D-F04AEB2BD05D}"/>
    <dgm:cxn modelId="{9E76C21E-79EC-4150-AE00-CFF822AE5841}" type="presOf" srcId="{9D769797-8555-4E4B-A83E-B10B4409AFCB}" destId="{06B804E1-5A13-403D-8CDB-A35CBF3CA332}" srcOrd="0" destOrd="7" presId="urn:microsoft.com/office/officeart/2005/8/layout/hList1"/>
    <dgm:cxn modelId="{120D2E4D-9CC5-4749-8FDE-BA5510547A83}" type="presOf" srcId="{7445A99A-6A0D-4378-B77C-4BCED59C42CF}" destId="{06B804E1-5A13-403D-8CDB-A35CBF3CA332}" srcOrd="0" destOrd="1" presId="urn:microsoft.com/office/officeart/2005/8/layout/hList1"/>
    <dgm:cxn modelId="{A5A6C97E-D1D4-47A4-B7B8-DC9866444100}" srcId="{ACBBCFA1-9E1B-467F-9F71-7EB65ABA3914}" destId="{7B0F7303-15B1-4DF1-8B5C-971DD6C9D6F5}" srcOrd="1" destOrd="0" parTransId="{570E1A5F-50EB-4D28-92C5-3F71FC3B571F}" sibTransId="{B3615BC4-409D-449F-91A9-F48F11577BE1}"/>
    <dgm:cxn modelId="{6E7B30A9-E0EB-45CA-805E-BBDC9BADFF81}" type="presOf" srcId="{FB705114-3B6A-45D1-9970-F4B1546BF771}" destId="{0DB37429-831D-477D-ABA6-725414EE0014}" srcOrd="0" destOrd="8" presId="urn:microsoft.com/office/officeart/2005/8/layout/hList1"/>
    <dgm:cxn modelId="{73C4D278-A011-43D8-AAFA-FD0683DB8C3B}" srcId="{2E1D56E7-2A9D-4380-8222-078096D54800}" destId="{CD9D449C-DA27-489E-8B7D-5618A53BAC02}" srcOrd="2" destOrd="0" parTransId="{5A9FF68F-9D4F-4F65-9AC0-31B138A34326}" sibTransId="{8EABD41C-6165-4761-88BD-AA00BABE1D9F}"/>
    <dgm:cxn modelId="{EA4DAEF1-052F-42F0-A66F-8722650A7893}" srcId="{7B0F7303-15B1-4DF1-8B5C-971DD6C9D6F5}" destId="{7445A99A-6A0D-4378-B77C-4BCED59C42CF}" srcOrd="1" destOrd="0" parTransId="{8F9975A8-8197-43BE-859B-C7EA9B0B9483}" sibTransId="{ECF6ECD8-9DA1-476A-867C-729EA104951F}"/>
    <dgm:cxn modelId="{7836EAC8-4A77-4EF1-AFB0-5E98955829EF}" type="presOf" srcId="{C01ACB98-D025-4A66-AEDA-A550E818293D}" destId="{0DB37429-831D-477D-ABA6-725414EE0014}" srcOrd="0" destOrd="0" presId="urn:microsoft.com/office/officeart/2005/8/layout/hList1"/>
    <dgm:cxn modelId="{4836F3E5-F199-47DB-823C-ADF6521F0160}" type="presOf" srcId="{97E8FAEF-F5D2-45FB-A3F4-F57B55DE24CE}" destId="{06B804E1-5A13-403D-8CDB-A35CBF3CA332}" srcOrd="0" destOrd="3" presId="urn:microsoft.com/office/officeart/2005/8/layout/hList1"/>
    <dgm:cxn modelId="{DEA6D0A7-EC24-47E3-A562-344D5B3C4666}" srcId="{DD5E7C18-059A-4D7D-9725-B2A62285CEE7}" destId="{DACAE6DB-9FEC-4892-A98D-BB25A3E9F208}" srcOrd="3" destOrd="0" parTransId="{8711F9FD-2453-451D-9D6D-0992F11744ED}" sibTransId="{1D92380E-39BE-423C-AD33-4C5C8F411091}"/>
    <dgm:cxn modelId="{6D7D2669-5157-42B9-BECC-7F136DAA663E}" srcId="{ACBBCFA1-9E1B-467F-9F71-7EB65ABA3914}" destId="{DD5E7C18-059A-4D7D-9725-B2A62285CEE7}" srcOrd="0" destOrd="0" parTransId="{C85DE71A-DF5C-4320-A458-405FEE6D2462}" sibTransId="{D474DBD9-37EB-45C9-A76E-59C9351880F9}"/>
    <dgm:cxn modelId="{894ED461-99BB-4279-9379-A5B28230B3BB}" type="presOf" srcId="{459DE0F2-FB23-4845-8319-1173A9682041}" destId="{686DB99C-C977-46EB-B393-140812B2FCC8}" srcOrd="0" destOrd="5" presId="urn:microsoft.com/office/officeart/2005/8/layout/hList1"/>
    <dgm:cxn modelId="{0A02C983-1E52-466D-9AF6-5EED1476A341}" srcId="{2E1D56E7-2A9D-4380-8222-078096D54800}" destId="{0EB36135-2075-4694-8B66-195298506006}" srcOrd="6" destOrd="0" parTransId="{1983636C-D55F-47D1-9E23-6F36DD6226EF}" sibTransId="{1856B1BA-1598-4D11-B241-DADFFA9D4A59}"/>
    <dgm:cxn modelId="{18841B4E-B698-49D6-A333-F195EF725F2F}" srcId="{DD5E7C18-059A-4D7D-9725-B2A62285CEE7}" destId="{CEA4E943-0D03-4210-B357-CC0CD52CC75F}" srcOrd="4" destOrd="0" parTransId="{3FEC97BE-D481-4814-903F-27F14735D46A}" sibTransId="{FB3157A0-A554-419A-A5C3-B67244741BF3}"/>
    <dgm:cxn modelId="{FA6093D5-37C6-4727-BB07-3FF05606AAA0}" srcId="{DD5E7C18-059A-4D7D-9725-B2A62285CEE7}" destId="{06E78A54-C147-4963-AE56-D60A0A797BF4}" srcOrd="1" destOrd="0" parTransId="{8A5D0270-E92A-4BEC-A557-377678919C2B}" sibTransId="{ADD5AD49-D1C8-4475-B447-4EB4F99F1EB2}"/>
    <dgm:cxn modelId="{FDBCE95D-8ECB-49ED-A3C2-CF081AC131E9}" type="presOf" srcId="{3C359A18-3089-48EA-8556-BDF6221E1886}" destId="{686DB99C-C977-46EB-B393-140812B2FCC8}" srcOrd="0" destOrd="2" presId="urn:microsoft.com/office/officeart/2005/8/layout/hList1"/>
    <dgm:cxn modelId="{36D260B8-D826-42E4-A833-B2F5DEF1DC3E}" srcId="{7B0F7303-15B1-4DF1-8B5C-971DD6C9D6F5}" destId="{9D769797-8555-4E4B-A83E-B10B4409AFCB}" srcOrd="7" destOrd="0" parTransId="{DE17E2B9-DC0B-4417-9C5E-4CCE67ABBC74}" sibTransId="{8CF90F6B-7302-454F-8B5F-A8C136B2F9E8}"/>
    <dgm:cxn modelId="{1D40636D-9B02-4217-8798-660CB7EFF169}" type="presOf" srcId="{178CD38C-1639-4282-97C3-3F4080E9A3EC}" destId="{06B804E1-5A13-403D-8CDB-A35CBF3CA332}" srcOrd="0" destOrd="6" presId="urn:microsoft.com/office/officeart/2005/8/layout/hList1"/>
    <dgm:cxn modelId="{BD47BE94-CF58-4149-ABA8-A2257298A7DD}" type="presOf" srcId="{CA5FACB8-193E-44FC-A107-060EFAF20A00}" destId="{0DB37429-831D-477D-ABA6-725414EE0014}" srcOrd="0" destOrd="5" presId="urn:microsoft.com/office/officeart/2005/8/layout/hList1"/>
    <dgm:cxn modelId="{3AAC9414-0C48-4272-B647-ACE61BDF5833}" type="presOf" srcId="{DD5E7C18-059A-4D7D-9725-B2A62285CEE7}" destId="{C770E2B9-D188-4CE9-8EE5-511453BE3DB2}" srcOrd="0" destOrd="0" presId="urn:microsoft.com/office/officeart/2005/8/layout/hList1"/>
    <dgm:cxn modelId="{1B039277-989F-414F-A962-30955C359708}" type="presOf" srcId="{DACAE6DB-9FEC-4892-A98D-BB25A3E9F208}" destId="{686DB99C-C977-46EB-B393-140812B2FCC8}" srcOrd="0" destOrd="3" presId="urn:microsoft.com/office/officeart/2005/8/layout/hList1"/>
    <dgm:cxn modelId="{3950FD64-0F40-4073-BC2F-6BA15DACA4E6}" type="presOf" srcId="{ACBBCFA1-9E1B-467F-9F71-7EB65ABA3914}" destId="{1BC726DF-3AAA-4E67-BD75-B169ABE726D8}" srcOrd="0" destOrd="0" presId="urn:microsoft.com/office/officeart/2005/8/layout/hList1"/>
    <dgm:cxn modelId="{1E482815-21BA-48C7-A294-E8DCD06EDED4}" type="presOf" srcId="{ADE0C246-48DD-44F4-9264-C200EA4F6D6E}" destId="{0DB37429-831D-477D-ABA6-725414EE0014}" srcOrd="0" destOrd="4" presId="urn:microsoft.com/office/officeart/2005/8/layout/hList1"/>
    <dgm:cxn modelId="{E66A9B38-A66E-45EF-9100-7D81B9069484}" type="presOf" srcId="{9A49A0FC-79FE-4064-86DE-23200A6E7ED4}" destId="{0DB37429-831D-477D-ABA6-725414EE0014}" srcOrd="0" destOrd="7" presId="urn:microsoft.com/office/officeart/2005/8/layout/hList1"/>
    <dgm:cxn modelId="{3972C884-051D-43D8-9C24-AFFB7D6517EB}" srcId="{DD5E7C18-059A-4D7D-9725-B2A62285CEE7}" destId="{E41446EA-EF2C-4AD2-B5C6-4AAFB3A0D915}" srcOrd="0" destOrd="0" parTransId="{8FA419D4-77B3-4BEB-A601-4E92D0A36522}" sibTransId="{34CAC0EC-72FF-4FD1-95B6-23C7ECD750F1}"/>
    <dgm:cxn modelId="{F573FBAB-3D03-4D93-8738-FBD631B6FC25}" srcId="{2E1D56E7-2A9D-4380-8222-078096D54800}" destId="{AAFD3C94-7751-4735-94B3-240FEDCCF330}" srcOrd="3" destOrd="0" parTransId="{FB1E659F-685B-461C-850D-793399D47048}" sibTransId="{456E6BB6-8C56-434F-ABC0-933FDF4790F3}"/>
    <dgm:cxn modelId="{1DF53E66-638D-43B3-B41E-8DF20FA9CF7F}" type="presOf" srcId="{0E8A2C60-B43A-402D-99EE-24534941C639}" destId="{06B804E1-5A13-403D-8CDB-A35CBF3CA332}" srcOrd="0" destOrd="4" presId="urn:microsoft.com/office/officeart/2005/8/layout/hList1"/>
    <dgm:cxn modelId="{B858768A-1E25-4305-93E0-E539F5D0C0A7}" srcId="{7B0F7303-15B1-4DF1-8B5C-971DD6C9D6F5}" destId="{7C753CD8-8648-4DEF-B4F9-4AB520B16939}" srcOrd="5" destOrd="0" parTransId="{9889069D-ADF3-4CF5-A50F-B4386640A07A}" sibTransId="{6EC6B4E0-9DBF-47B3-AA77-C3C1573D7DB9}"/>
    <dgm:cxn modelId="{F66CB64B-4332-4549-98EA-40B0908A5135}" srcId="{DD5E7C18-059A-4D7D-9725-B2A62285CEE7}" destId="{3C359A18-3089-48EA-8556-BDF6221E1886}" srcOrd="2" destOrd="0" parTransId="{B789701F-88CD-4592-9EAB-F2891A9C75C6}" sibTransId="{A5ADC51C-C760-4FD7-83C8-87FA1CB14F98}"/>
    <dgm:cxn modelId="{1B9EB0F8-29CD-4FF5-86B5-A12678E864AE}" type="presOf" srcId="{6C6D64B0-0583-40DD-ACCF-1B510FDB49D4}" destId="{686DB99C-C977-46EB-B393-140812B2FCC8}" srcOrd="0" destOrd="6" presId="urn:microsoft.com/office/officeart/2005/8/layout/hList1"/>
    <dgm:cxn modelId="{80B09115-91CC-4E50-A9B3-B48D5BF7CD77}" srcId="{2E1D56E7-2A9D-4380-8222-078096D54800}" destId="{CA5FACB8-193E-44FC-A107-060EFAF20A00}" srcOrd="5" destOrd="0" parTransId="{7A5C87DE-69FE-4510-962F-725FD86A8215}" sibTransId="{A882D1C9-0253-4EE1-9718-A1FE387296AA}"/>
    <dgm:cxn modelId="{83CA84A8-12C4-4B58-A4F7-1197971C249F}" srcId="{7B0F7303-15B1-4DF1-8B5C-971DD6C9D6F5}" destId="{97E8FAEF-F5D2-45FB-A3F4-F57B55DE24CE}" srcOrd="3" destOrd="0" parTransId="{01290CF7-FC10-4109-891C-F608104E0412}" sibTransId="{504572F9-6FED-4D9A-91BC-CDB6ADFA3935}"/>
    <dgm:cxn modelId="{A0991E3A-D5F2-4A5C-9FF4-02C69800CAC6}" srcId="{7B0F7303-15B1-4DF1-8B5C-971DD6C9D6F5}" destId="{178CD38C-1639-4282-97C3-3F4080E9A3EC}" srcOrd="6" destOrd="0" parTransId="{0D079506-5345-416B-9B5D-90D8CBAD3AD6}" sibTransId="{DF9642EB-6C57-41B7-A481-5353C291ABA7}"/>
    <dgm:cxn modelId="{555792F8-5EB5-4901-B6F3-DE58B14ED7D0}" srcId="{2E1D56E7-2A9D-4380-8222-078096D54800}" destId="{9A49A0FC-79FE-4064-86DE-23200A6E7ED4}" srcOrd="7" destOrd="0" parTransId="{7F62F604-EC5F-4382-8350-4D1ECEAAF191}" sibTransId="{26EC48D5-26BA-4F58-ADA2-540C79DBD6BB}"/>
    <dgm:cxn modelId="{AF9ED177-C10B-4DD7-9CE9-4E20365CCE2D}" srcId="{2E1D56E7-2A9D-4380-8222-078096D54800}" destId="{FB705114-3B6A-45D1-9970-F4B1546BF771}" srcOrd="8" destOrd="0" parTransId="{0C671663-37BD-4DE2-AA92-7E1BB3BF3F10}" sibTransId="{D2055DA3-EA4B-4EFB-9860-EFEEA8CD33D9}"/>
    <dgm:cxn modelId="{A1513F02-946B-4B5F-8AA8-E498F388353B}" srcId="{2E1D56E7-2A9D-4380-8222-078096D54800}" destId="{E7511429-13BA-43DF-9BCE-B9977F4540DC}" srcOrd="1" destOrd="0" parTransId="{2651B0B8-6EB9-4578-8C97-102F3498C439}" sibTransId="{23B24763-8059-4E30-8BDA-E437E16A2633}"/>
    <dgm:cxn modelId="{7FF2AF6B-836C-4D77-93C0-727CF3F0D698}" srcId="{DD5E7C18-059A-4D7D-9725-B2A62285CEE7}" destId="{459DE0F2-FB23-4845-8319-1173A9682041}" srcOrd="5" destOrd="0" parTransId="{827C37EE-7594-4844-AEB2-C6CC3EAC841E}" sibTransId="{E3B477B2-8C8D-46EA-8C19-8465A1D49D40}"/>
    <dgm:cxn modelId="{273CA71D-2B05-4943-B2C2-B0C0E89738AC}" srcId="{2E1D56E7-2A9D-4380-8222-078096D54800}" destId="{C01ACB98-D025-4A66-AEDA-A550E818293D}" srcOrd="0" destOrd="0" parTransId="{28D258EA-2535-4A32-994E-863239592433}" sibTransId="{9DD260CA-3865-42D1-85E0-3025A30364A7}"/>
    <dgm:cxn modelId="{E73C4410-3598-459E-8BCD-27286ECC6F0A}" type="presOf" srcId="{AF8ED58B-733E-4DC3-939E-36E3DE00A417}" destId="{06B804E1-5A13-403D-8CDB-A35CBF3CA332}" srcOrd="0" destOrd="2" presId="urn:microsoft.com/office/officeart/2005/8/layout/hList1"/>
    <dgm:cxn modelId="{AE61514E-AC53-427A-AAEE-C7D5E8E5D42F}" type="presOf" srcId="{E7511429-13BA-43DF-9BCE-B9977F4540DC}" destId="{0DB37429-831D-477D-ABA6-725414EE0014}" srcOrd="0" destOrd="1" presId="urn:microsoft.com/office/officeart/2005/8/layout/hList1"/>
    <dgm:cxn modelId="{995EB4AC-CA0B-4DC1-875B-90AA83AA4596}" srcId="{2E1D56E7-2A9D-4380-8222-078096D54800}" destId="{ADE0C246-48DD-44F4-9264-C200EA4F6D6E}" srcOrd="4" destOrd="0" parTransId="{9996DBCF-3714-408A-918B-6E8BA4EC930E}" sibTransId="{3860E4FE-D33F-40A2-8925-8B75725CE4FA}"/>
    <dgm:cxn modelId="{94FBCA7E-5278-4BDA-9230-12ED1D2E2D2F}" type="presOf" srcId="{CF4DED23-A34F-4AA9-9397-03687AD3AF53}" destId="{06B804E1-5A13-403D-8CDB-A35CBF3CA332}" srcOrd="0" destOrd="0" presId="urn:microsoft.com/office/officeart/2005/8/layout/hList1"/>
    <dgm:cxn modelId="{C52D4DD4-9685-466C-9AE0-48B7CA1F9699}" srcId="{7B0F7303-15B1-4DF1-8B5C-971DD6C9D6F5}" destId="{AF8ED58B-733E-4DC3-939E-36E3DE00A417}" srcOrd="2" destOrd="0" parTransId="{963BBDD1-EF7E-4C2C-A27B-6E3549668A7D}" sibTransId="{98BE11FE-1B0A-44BF-A685-EE180981C843}"/>
    <dgm:cxn modelId="{D7CEFA7D-E767-4298-99F1-6CD93FA2E136}" type="presOf" srcId="{E41446EA-EF2C-4AD2-B5C6-4AAFB3A0D915}" destId="{686DB99C-C977-46EB-B393-140812B2FCC8}" srcOrd="0" destOrd="0" presId="urn:microsoft.com/office/officeart/2005/8/layout/hList1"/>
    <dgm:cxn modelId="{F220F6C4-7172-47C4-9C88-A261D4F328EE}" type="presOf" srcId="{2E1D56E7-2A9D-4380-8222-078096D54800}" destId="{0419C751-70AA-4CAE-9476-43799D689CBC}" srcOrd="0" destOrd="0" presId="urn:microsoft.com/office/officeart/2005/8/layout/hList1"/>
    <dgm:cxn modelId="{7043D9D1-B4C6-419B-B5BC-E42EE0999031}" type="presParOf" srcId="{1BC726DF-3AAA-4E67-BD75-B169ABE726D8}" destId="{6F16A8F1-D83A-4393-9DD2-24B96C3CE203}" srcOrd="0" destOrd="0" presId="urn:microsoft.com/office/officeart/2005/8/layout/hList1"/>
    <dgm:cxn modelId="{DBF1B4BB-6213-4D19-A59C-EA5D3A8C7B25}" type="presParOf" srcId="{6F16A8F1-D83A-4393-9DD2-24B96C3CE203}" destId="{C770E2B9-D188-4CE9-8EE5-511453BE3DB2}" srcOrd="0" destOrd="0" presId="urn:microsoft.com/office/officeart/2005/8/layout/hList1"/>
    <dgm:cxn modelId="{6AB7D35D-04C3-40E0-B1FC-107A48C27C78}" type="presParOf" srcId="{6F16A8F1-D83A-4393-9DD2-24B96C3CE203}" destId="{686DB99C-C977-46EB-B393-140812B2FCC8}" srcOrd="1" destOrd="0" presId="urn:microsoft.com/office/officeart/2005/8/layout/hList1"/>
    <dgm:cxn modelId="{3BE9FD28-CBB7-4016-8A61-A2FE26E2DFD4}" type="presParOf" srcId="{1BC726DF-3AAA-4E67-BD75-B169ABE726D8}" destId="{A52BC0D5-6007-4826-B17A-1AB5F95EFA1E}" srcOrd="1" destOrd="0" presId="urn:microsoft.com/office/officeart/2005/8/layout/hList1"/>
    <dgm:cxn modelId="{E1593A0C-6DBD-4F48-B6CB-95E025F86DA3}" type="presParOf" srcId="{1BC726DF-3AAA-4E67-BD75-B169ABE726D8}" destId="{9D2A0C4B-DACA-4412-925F-F4B92A16DBCC}" srcOrd="2" destOrd="0" presId="urn:microsoft.com/office/officeart/2005/8/layout/hList1"/>
    <dgm:cxn modelId="{2215C8BB-6E14-4D1F-98C5-413EE689CE3E}" type="presParOf" srcId="{9D2A0C4B-DACA-4412-925F-F4B92A16DBCC}" destId="{730BA3AD-192D-4F8B-B79E-5F082C80855F}" srcOrd="0" destOrd="0" presId="urn:microsoft.com/office/officeart/2005/8/layout/hList1"/>
    <dgm:cxn modelId="{AD2019FE-E568-4CB5-BF55-DEA1472432D7}" type="presParOf" srcId="{9D2A0C4B-DACA-4412-925F-F4B92A16DBCC}" destId="{06B804E1-5A13-403D-8CDB-A35CBF3CA332}" srcOrd="1" destOrd="0" presId="urn:microsoft.com/office/officeart/2005/8/layout/hList1"/>
    <dgm:cxn modelId="{5371185F-EF30-4F40-B56F-4CE7EE8138DF}" type="presParOf" srcId="{1BC726DF-3AAA-4E67-BD75-B169ABE726D8}" destId="{C01E045B-A387-46E1-850E-76768CC2D2DB}" srcOrd="3" destOrd="0" presId="urn:microsoft.com/office/officeart/2005/8/layout/hList1"/>
    <dgm:cxn modelId="{4BFC2222-B220-4771-B915-FC705C050F49}" type="presParOf" srcId="{1BC726DF-3AAA-4E67-BD75-B169ABE726D8}" destId="{CB0A4E1C-1BCD-4279-8AEB-18C510C6F379}" srcOrd="4" destOrd="0" presId="urn:microsoft.com/office/officeart/2005/8/layout/hList1"/>
    <dgm:cxn modelId="{E45E6961-B544-4CC9-984E-75DA5C475DEC}" type="presParOf" srcId="{CB0A4E1C-1BCD-4279-8AEB-18C510C6F379}" destId="{0419C751-70AA-4CAE-9476-43799D689CBC}" srcOrd="0" destOrd="0" presId="urn:microsoft.com/office/officeart/2005/8/layout/hList1"/>
    <dgm:cxn modelId="{5E3D6A19-744A-47D6-906F-231A79F9202A}" type="presParOf" srcId="{CB0A4E1C-1BCD-4279-8AEB-18C510C6F379}" destId="{0DB37429-831D-477D-ABA6-725414EE00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DB295-496D-4142-9EDB-02A07F9479C4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9C3E7DDE-486C-4D3D-9CFC-8A843D115214}">
      <dgm:prSet phldrT="[文字]"/>
      <dgm:spPr/>
      <dgm:t>
        <a:bodyPr/>
        <a:lstStyle/>
        <a:p>
          <a:r>
            <a:rPr lang="zh-TW" altLang="en-US" dirty="0" smtClean="0"/>
            <a:t>機會</a:t>
          </a:r>
          <a:endParaRPr lang="zh-TW" altLang="en-US" dirty="0"/>
        </a:p>
      </dgm:t>
    </dgm:pt>
    <dgm:pt modelId="{1D0002FE-AB53-412F-9419-8B6E765A6292}" type="parTrans" cxnId="{703219B1-4E30-4639-8D7B-17A9AEC0E55C}">
      <dgm:prSet/>
      <dgm:spPr/>
      <dgm:t>
        <a:bodyPr/>
        <a:lstStyle/>
        <a:p>
          <a:endParaRPr lang="zh-TW" altLang="en-US"/>
        </a:p>
      </dgm:t>
    </dgm:pt>
    <dgm:pt modelId="{D231C382-114B-4ABE-A96A-A8B9B3873BE7}" type="sibTrans" cxnId="{703219B1-4E30-4639-8D7B-17A9AEC0E55C}">
      <dgm:prSet/>
      <dgm:spPr/>
      <dgm:t>
        <a:bodyPr/>
        <a:lstStyle/>
        <a:p>
          <a:endParaRPr lang="zh-TW" altLang="en-US"/>
        </a:p>
      </dgm:t>
    </dgm:pt>
    <dgm:pt modelId="{E5906641-01C3-4026-A3A4-EB776A0778F5}">
      <dgm:prSet phldrT="[文字]"/>
      <dgm:spPr/>
      <dgm:t>
        <a:bodyPr/>
        <a:lstStyle/>
        <a:p>
          <a:r>
            <a:rPr lang="zh-TW" altLang="en-US" dirty="0" smtClean="0"/>
            <a:t>外在之需求</a:t>
          </a:r>
          <a:endParaRPr lang="zh-TW" altLang="en-US" dirty="0"/>
        </a:p>
      </dgm:t>
    </dgm:pt>
    <dgm:pt modelId="{50224A23-BB53-4A24-917B-151F45FBCB71}" type="parTrans" cxnId="{EB99B518-0A84-4C08-97C2-E11881343D7A}">
      <dgm:prSet/>
      <dgm:spPr/>
      <dgm:t>
        <a:bodyPr/>
        <a:lstStyle/>
        <a:p>
          <a:endParaRPr lang="zh-TW" altLang="en-US"/>
        </a:p>
      </dgm:t>
    </dgm:pt>
    <dgm:pt modelId="{088591E0-1DAD-48A9-881C-2619875E2BB3}" type="sibTrans" cxnId="{EB99B518-0A84-4C08-97C2-E11881343D7A}">
      <dgm:prSet/>
      <dgm:spPr/>
      <dgm:t>
        <a:bodyPr/>
        <a:lstStyle/>
        <a:p>
          <a:endParaRPr lang="zh-TW" altLang="en-US"/>
        </a:p>
      </dgm:t>
    </dgm:pt>
    <dgm:pt modelId="{C08BF848-5E72-422C-ACCE-D8945AB1A8D7}">
      <dgm:prSet phldrT="[文字]"/>
      <dgm:spPr/>
      <dgm:t>
        <a:bodyPr/>
        <a:lstStyle/>
        <a:p>
          <a:r>
            <a:rPr lang="zh-TW" altLang="en-US" dirty="0" smtClean="0"/>
            <a:t>內在之能量</a:t>
          </a:r>
          <a:endParaRPr lang="zh-TW" altLang="en-US" dirty="0"/>
        </a:p>
      </dgm:t>
    </dgm:pt>
    <dgm:pt modelId="{F273A53A-B0B2-4CA7-BA36-9581CB2183C4}" type="parTrans" cxnId="{1D7F6902-5253-45AC-9565-8E47723609E4}">
      <dgm:prSet/>
      <dgm:spPr/>
      <dgm:t>
        <a:bodyPr/>
        <a:lstStyle/>
        <a:p>
          <a:endParaRPr lang="zh-TW" altLang="en-US"/>
        </a:p>
      </dgm:t>
    </dgm:pt>
    <dgm:pt modelId="{5E25B940-FE64-45A7-9A15-361BAD4F0DD9}" type="sibTrans" cxnId="{1D7F6902-5253-45AC-9565-8E47723609E4}">
      <dgm:prSet/>
      <dgm:spPr/>
      <dgm:t>
        <a:bodyPr/>
        <a:lstStyle/>
        <a:p>
          <a:endParaRPr lang="zh-TW" altLang="en-US"/>
        </a:p>
      </dgm:t>
    </dgm:pt>
    <dgm:pt modelId="{AF551114-5E50-4D9A-B83C-28194F78FA74}">
      <dgm:prSet phldrT="[文字]"/>
      <dgm:spPr/>
      <dgm:t>
        <a:bodyPr/>
        <a:lstStyle/>
        <a:p>
          <a:r>
            <a:rPr lang="zh-TW" altLang="en-US" dirty="0" smtClean="0"/>
            <a:t>環境的優勢</a:t>
          </a:r>
          <a:endParaRPr lang="zh-TW" altLang="en-US" dirty="0"/>
        </a:p>
      </dgm:t>
    </dgm:pt>
    <dgm:pt modelId="{731667DA-869E-4D38-9E7C-C623393ECCAA}" type="parTrans" cxnId="{676CB827-325F-48F7-92BC-20832D736507}">
      <dgm:prSet/>
      <dgm:spPr/>
      <dgm:t>
        <a:bodyPr/>
        <a:lstStyle/>
        <a:p>
          <a:endParaRPr lang="zh-TW" altLang="en-US"/>
        </a:p>
      </dgm:t>
    </dgm:pt>
    <dgm:pt modelId="{D7184DAC-9912-45C0-81DF-FFDB39BEFA48}" type="sibTrans" cxnId="{676CB827-325F-48F7-92BC-20832D736507}">
      <dgm:prSet/>
      <dgm:spPr/>
      <dgm:t>
        <a:bodyPr/>
        <a:lstStyle/>
        <a:p>
          <a:endParaRPr lang="zh-TW" altLang="en-US"/>
        </a:p>
      </dgm:t>
    </dgm:pt>
    <dgm:pt modelId="{93575B28-31BE-4BEC-90D5-EB0552B8430C}">
      <dgm:prSet phldrT="[文字]"/>
      <dgm:spPr/>
      <dgm:t>
        <a:bodyPr/>
        <a:lstStyle/>
        <a:p>
          <a:r>
            <a:rPr lang="zh-TW" altLang="en-US" dirty="0" smtClean="0"/>
            <a:t>創新的效應</a:t>
          </a:r>
          <a:endParaRPr lang="zh-TW" altLang="en-US" dirty="0"/>
        </a:p>
      </dgm:t>
    </dgm:pt>
    <dgm:pt modelId="{455DCA47-074B-44D2-B933-1FF8A036D5EE}" type="parTrans" cxnId="{4418269E-A338-4220-ACD6-1BF1E7F77B27}">
      <dgm:prSet/>
      <dgm:spPr/>
      <dgm:t>
        <a:bodyPr/>
        <a:lstStyle/>
        <a:p>
          <a:endParaRPr lang="zh-TW" altLang="en-US"/>
        </a:p>
      </dgm:t>
    </dgm:pt>
    <dgm:pt modelId="{E30B1C90-7E48-47C9-B290-7C141AA548C6}" type="sibTrans" cxnId="{4418269E-A338-4220-ACD6-1BF1E7F77B27}">
      <dgm:prSet/>
      <dgm:spPr/>
      <dgm:t>
        <a:bodyPr/>
        <a:lstStyle/>
        <a:p>
          <a:endParaRPr lang="zh-TW" altLang="en-US"/>
        </a:p>
      </dgm:t>
    </dgm:pt>
    <dgm:pt modelId="{5FEE6269-51DD-4946-B158-F92F324E2A6B}" type="pres">
      <dgm:prSet presAssocID="{965DB295-496D-4142-9EDB-02A07F9479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22F394-EECB-45A1-984D-552E7D3B6180}" type="pres">
      <dgm:prSet presAssocID="{9C3E7DDE-486C-4D3D-9CFC-8A843D11521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380997DE-2895-43DE-8E54-DF36575E4004}" type="pres">
      <dgm:prSet presAssocID="{50224A23-BB53-4A24-917B-151F45FBCB71}" presName="parTrans" presStyleLbl="sibTrans2D1" presStyleIdx="0" presStyleCnt="4" custAng="10800000" custScaleX="122470" custScaleY="92305"/>
      <dgm:spPr/>
      <dgm:t>
        <a:bodyPr/>
        <a:lstStyle/>
        <a:p>
          <a:endParaRPr lang="zh-TW" altLang="en-US"/>
        </a:p>
      </dgm:t>
    </dgm:pt>
    <dgm:pt modelId="{EE53ACB6-83CF-4E6B-97F7-E4F19F13D57D}" type="pres">
      <dgm:prSet presAssocID="{50224A23-BB53-4A24-917B-151F45FBCB71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C69C088D-D3EC-4E70-885A-B073C7925C86}" type="pres">
      <dgm:prSet presAssocID="{E5906641-01C3-4026-A3A4-EB776A0778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70C75C-5C18-42DA-A1FB-CB9E6B6EFA69}" type="pres">
      <dgm:prSet presAssocID="{F273A53A-B0B2-4CA7-BA36-9581CB2183C4}" presName="parTrans" presStyleLbl="sibTrans2D1" presStyleIdx="1" presStyleCnt="4" custAng="10800000" custScaleX="151263" custScaleY="87962"/>
      <dgm:spPr/>
      <dgm:t>
        <a:bodyPr/>
        <a:lstStyle/>
        <a:p>
          <a:endParaRPr lang="zh-TW" altLang="en-US"/>
        </a:p>
      </dgm:t>
    </dgm:pt>
    <dgm:pt modelId="{EFC91F2F-7B69-4F54-BBA7-05DA0D0E13C9}" type="pres">
      <dgm:prSet presAssocID="{F273A53A-B0B2-4CA7-BA36-9581CB2183C4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CD5E0F28-7182-41F7-BA74-41B854D6D206}" type="pres">
      <dgm:prSet presAssocID="{C08BF848-5E72-422C-ACCE-D8945AB1A8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4DB86-AACA-4FB3-9F54-83F59C0FA541}" type="pres">
      <dgm:prSet presAssocID="{731667DA-869E-4D38-9E7C-C623393ECCAA}" presName="parTrans" presStyleLbl="sibTrans2D1" presStyleIdx="2" presStyleCnt="4" custAng="10800000" custScaleX="96385" custScaleY="105891"/>
      <dgm:spPr/>
      <dgm:t>
        <a:bodyPr/>
        <a:lstStyle/>
        <a:p>
          <a:endParaRPr lang="zh-TW" altLang="en-US"/>
        </a:p>
      </dgm:t>
    </dgm:pt>
    <dgm:pt modelId="{7D57FBD7-E9B4-46A0-BE17-19AAF6B94414}" type="pres">
      <dgm:prSet presAssocID="{731667DA-869E-4D38-9E7C-C623393ECCAA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FB5FE736-57C1-4A3A-8852-67DDC51D80DC}" type="pres">
      <dgm:prSet presAssocID="{AF551114-5E50-4D9A-B83C-28194F78FA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CD1AEF-0085-437D-9A64-01829FA32E9E}" type="pres">
      <dgm:prSet presAssocID="{455DCA47-074B-44D2-B933-1FF8A036D5EE}" presName="parTrans" presStyleLbl="sibTrans2D1" presStyleIdx="3" presStyleCnt="4" custAng="10800000" custScaleX="125176" custScaleY="87962"/>
      <dgm:spPr/>
      <dgm:t>
        <a:bodyPr/>
        <a:lstStyle/>
        <a:p>
          <a:endParaRPr lang="zh-TW" altLang="en-US"/>
        </a:p>
      </dgm:t>
    </dgm:pt>
    <dgm:pt modelId="{F01E3862-E43F-46AF-B8AF-86606B472CCD}" type="pres">
      <dgm:prSet presAssocID="{455DCA47-074B-44D2-B933-1FF8A036D5EE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27C65C45-6323-41BF-B73E-B60CE220DA18}" type="pres">
      <dgm:prSet presAssocID="{93575B28-31BE-4BEC-90D5-EB0552B843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D9A01B-E194-470C-B06E-9D12A38E8A21}" type="presOf" srcId="{E5906641-01C3-4026-A3A4-EB776A0778F5}" destId="{C69C088D-D3EC-4E70-885A-B073C7925C86}" srcOrd="0" destOrd="0" presId="urn:microsoft.com/office/officeart/2005/8/layout/radial5"/>
    <dgm:cxn modelId="{703219B1-4E30-4639-8D7B-17A9AEC0E55C}" srcId="{965DB295-496D-4142-9EDB-02A07F9479C4}" destId="{9C3E7DDE-486C-4D3D-9CFC-8A843D115214}" srcOrd="0" destOrd="0" parTransId="{1D0002FE-AB53-412F-9419-8B6E765A6292}" sibTransId="{D231C382-114B-4ABE-A96A-A8B9B3873BE7}"/>
    <dgm:cxn modelId="{E5ECBB3D-9F4C-4B8C-8A2E-5B1355B5D7E2}" type="presOf" srcId="{AF551114-5E50-4D9A-B83C-28194F78FA74}" destId="{FB5FE736-57C1-4A3A-8852-67DDC51D80DC}" srcOrd="0" destOrd="0" presId="urn:microsoft.com/office/officeart/2005/8/layout/radial5"/>
    <dgm:cxn modelId="{6A2D3CDB-BE24-4C41-83FF-C8B6E9E920D7}" type="presOf" srcId="{731667DA-869E-4D38-9E7C-C623393ECCAA}" destId="{7D57FBD7-E9B4-46A0-BE17-19AAF6B94414}" srcOrd="1" destOrd="0" presId="urn:microsoft.com/office/officeart/2005/8/layout/radial5"/>
    <dgm:cxn modelId="{4418269E-A338-4220-ACD6-1BF1E7F77B27}" srcId="{9C3E7DDE-486C-4D3D-9CFC-8A843D115214}" destId="{93575B28-31BE-4BEC-90D5-EB0552B8430C}" srcOrd="3" destOrd="0" parTransId="{455DCA47-074B-44D2-B933-1FF8A036D5EE}" sibTransId="{E30B1C90-7E48-47C9-B290-7C141AA548C6}"/>
    <dgm:cxn modelId="{6E6A5B71-1E61-40B1-B9BF-E33CA34CAF86}" type="presOf" srcId="{731667DA-869E-4D38-9E7C-C623393ECCAA}" destId="{1B54DB86-AACA-4FB3-9F54-83F59C0FA541}" srcOrd="0" destOrd="0" presId="urn:microsoft.com/office/officeart/2005/8/layout/radial5"/>
    <dgm:cxn modelId="{676CB827-325F-48F7-92BC-20832D736507}" srcId="{9C3E7DDE-486C-4D3D-9CFC-8A843D115214}" destId="{AF551114-5E50-4D9A-B83C-28194F78FA74}" srcOrd="2" destOrd="0" parTransId="{731667DA-869E-4D38-9E7C-C623393ECCAA}" sibTransId="{D7184DAC-9912-45C0-81DF-FFDB39BEFA48}"/>
    <dgm:cxn modelId="{FE9D15B5-0A77-4BB6-8E49-63C096BD91D6}" type="presOf" srcId="{455DCA47-074B-44D2-B933-1FF8A036D5EE}" destId="{03CD1AEF-0085-437D-9A64-01829FA32E9E}" srcOrd="0" destOrd="0" presId="urn:microsoft.com/office/officeart/2005/8/layout/radial5"/>
    <dgm:cxn modelId="{701765FC-0206-497D-B787-37B28D8D419A}" type="presOf" srcId="{93575B28-31BE-4BEC-90D5-EB0552B8430C}" destId="{27C65C45-6323-41BF-B73E-B60CE220DA18}" srcOrd="0" destOrd="0" presId="urn:microsoft.com/office/officeart/2005/8/layout/radial5"/>
    <dgm:cxn modelId="{EB99B518-0A84-4C08-97C2-E11881343D7A}" srcId="{9C3E7DDE-486C-4D3D-9CFC-8A843D115214}" destId="{E5906641-01C3-4026-A3A4-EB776A0778F5}" srcOrd="0" destOrd="0" parTransId="{50224A23-BB53-4A24-917B-151F45FBCB71}" sibTransId="{088591E0-1DAD-48A9-881C-2619875E2BB3}"/>
    <dgm:cxn modelId="{F1ACA789-E5BC-45BA-80C3-92466884ED61}" type="presOf" srcId="{9C3E7DDE-486C-4D3D-9CFC-8A843D115214}" destId="{5822F394-EECB-45A1-984D-552E7D3B6180}" srcOrd="0" destOrd="0" presId="urn:microsoft.com/office/officeart/2005/8/layout/radial5"/>
    <dgm:cxn modelId="{F63744F3-F2D0-476B-A099-31BCFEF4F8F6}" type="presOf" srcId="{50224A23-BB53-4A24-917B-151F45FBCB71}" destId="{380997DE-2895-43DE-8E54-DF36575E4004}" srcOrd="0" destOrd="0" presId="urn:microsoft.com/office/officeart/2005/8/layout/radial5"/>
    <dgm:cxn modelId="{46D81A59-68EC-4BFA-953A-745470C31968}" type="presOf" srcId="{F273A53A-B0B2-4CA7-BA36-9581CB2183C4}" destId="{BF70C75C-5C18-42DA-A1FB-CB9E6B6EFA69}" srcOrd="0" destOrd="0" presId="urn:microsoft.com/office/officeart/2005/8/layout/radial5"/>
    <dgm:cxn modelId="{60352AC3-52D1-46DE-B049-636B8380E807}" type="presOf" srcId="{965DB295-496D-4142-9EDB-02A07F9479C4}" destId="{5FEE6269-51DD-4946-B158-F92F324E2A6B}" srcOrd="0" destOrd="0" presId="urn:microsoft.com/office/officeart/2005/8/layout/radial5"/>
    <dgm:cxn modelId="{1D7F6902-5253-45AC-9565-8E47723609E4}" srcId="{9C3E7DDE-486C-4D3D-9CFC-8A843D115214}" destId="{C08BF848-5E72-422C-ACCE-D8945AB1A8D7}" srcOrd="1" destOrd="0" parTransId="{F273A53A-B0B2-4CA7-BA36-9581CB2183C4}" sibTransId="{5E25B940-FE64-45A7-9A15-361BAD4F0DD9}"/>
    <dgm:cxn modelId="{75C1460D-00F9-48A5-BB52-F0E4EF50B219}" type="presOf" srcId="{455DCA47-074B-44D2-B933-1FF8A036D5EE}" destId="{F01E3862-E43F-46AF-B8AF-86606B472CCD}" srcOrd="1" destOrd="0" presId="urn:microsoft.com/office/officeart/2005/8/layout/radial5"/>
    <dgm:cxn modelId="{958363CE-83BC-439E-AB14-E1BC56280661}" type="presOf" srcId="{C08BF848-5E72-422C-ACCE-D8945AB1A8D7}" destId="{CD5E0F28-7182-41F7-BA74-41B854D6D206}" srcOrd="0" destOrd="0" presId="urn:microsoft.com/office/officeart/2005/8/layout/radial5"/>
    <dgm:cxn modelId="{960C9853-2BCB-4A40-B735-A720B07B7EE2}" type="presOf" srcId="{50224A23-BB53-4A24-917B-151F45FBCB71}" destId="{EE53ACB6-83CF-4E6B-97F7-E4F19F13D57D}" srcOrd="1" destOrd="0" presId="urn:microsoft.com/office/officeart/2005/8/layout/radial5"/>
    <dgm:cxn modelId="{B5A337D9-E4BF-4213-B2E4-8C27894F936B}" type="presOf" srcId="{F273A53A-B0B2-4CA7-BA36-9581CB2183C4}" destId="{EFC91F2F-7B69-4F54-BBA7-05DA0D0E13C9}" srcOrd="1" destOrd="0" presId="urn:microsoft.com/office/officeart/2005/8/layout/radial5"/>
    <dgm:cxn modelId="{4EE58985-C4FA-4D07-97A1-976ACCD6F2A3}" type="presParOf" srcId="{5FEE6269-51DD-4946-B158-F92F324E2A6B}" destId="{5822F394-EECB-45A1-984D-552E7D3B6180}" srcOrd="0" destOrd="0" presId="urn:microsoft.com/office/officeart/2005/8/layout/radial5"/>
    <dgm:cxn modelId="{FA051B1B-13FA-4885-888A-DC7086362E95}" type="presParOf" srcId="{5FEE6269-51DD-4946-B158-F92F324E2A6B}" destId="{380997DE-2895-43DE-8E54-DF36575E4004}" srcOrd="1" destOrd="0" presId="urn:microsoft.com/office/officeart/2005/8/layout/radial5"/>
    <dgm:cxn modelId="{43F2E672-82B9-4D97-801C-5EE347217DBF}" type="presParOf" srcId="{380997DE-2895-43DE-8E54-DF36575E4004}" destId="{EE53ACB6-83CF-4E6B-97F7-E4F19F13D57D}" srcOrd="0" destOrd="0" presId="urn:microsoft.com/office/officeart/2005/8/layout/radial5"/>
    <dgm:cxn modelId="{29C783DE-276E-462A-92F5-828D428D8DBD}" type="presParOf" srcId="{5FEE6269-51DD-4946-B158-F92F324E2A6B}" destId="{C69C088D-D3EC-4E70-885A-B073C7925C86}" srcOrd="2" destOrd="0" presId="urn:microsoft.com/office/officeart/2005/8/layout/radial5"/>
    <dgm:cxn modelId="{AC9395BC-BC08-4F4C-A5E3-A2DDA630EE2C}" type="presParOf" srcId="{5FEE6269-51DD-4946-B158-F92F324E2A6B}" destId="{BF70C75C-5C18-42DA-A1FB-CB9E6B6EFA69}" srcOrd="3" destOrd="0" presId="urn:microsoft.com/office/officeart/2005/8/layout/radial5"/>
    <dgm:cxn modelId="{8DE9F36B-D634-4322-9CC6-C614DE3887DC}" type="presParOf" srcId="{BF70C75C-5C18-42DA-A1FB-CB9E6B6EFA69}" destId="{EFC91F2F-7B69-4F54-BBA7-05DA0D0E13C9}" srcOrd="0" destOrd="0" presId="urn:microsoft.com/office/officeart/2005/8/layout/radial5"/>
    <dgm:cxn modelId="{C5EFD408-5060-4D54-930E-B83FE03C17DD}" type="presParOf" srcId="{5FEE6269-51DD-4946-B158-F92F324E2A6B}" destId="{CD5E0F28-7182-41F7-BA74-41B854D6D206}" srcOrd="4" destOrd="0" presId="urn:microsoft.com/office/officeart/2005/8/layout/radial5"/>
    <dgm:cxn modelId="{20FC7EDE-D6CC-455F-B0EE-F079917D91C1}" type="presParOf" srcId="{5FEE6269-51DD-4946-B158-F92F324E2A6B}" destId="{1B54DB86-AACA-4FB3-9F54-83F59C0FA541}" srcOrd="5" destOrd="0" presId="urn:microsoft.com/office/officeart/2005/8/layout/radial5"/>
    <dgm:cxn modelId="{B84DBABE-29CA-4D60-BBB9-CAF7761357D1}" type="presParOf" srcId="{1B54DB86-AACA-4FB3-9F54-83F59C0FA541}" destId="{7D57FBD7-E9B4-46A0-BE17-19AAF6B94414}" srcOrd="0" destOrd="0" presId="urn:microsoft.com/office/officeart/2005/8/layout/radial5"/>
    <dgm:cxn modelId="{13CEEC66-E1DB-4B4D-805A-41C396921F9C}" type="presParOf" srcId="{5FEE6269-51DD-4946-B158-F92F324E2A6B}" destId="{FB5FE736-57C1-4A3A-8852-67DDC51D80DC}" srcOrd="6" destOrd="0" presId="urn:microsoft.com/office/officeart/2005/8/layout/radial5"/>
    <dgm:cxn modelId="{94EE9D6E-9C4E-489B-8CD3-6A776DB5E92B}" type="presParOf" srcId="{5FEE6269-51DD-4946-B158-F92F324E2A6B}" destId="{03CD1AEF-0085-437D-9A64-01829FA32E9E}" srcOrd="7" destOrd="0" presId="urn:microsoft.com/office/officeart/2005/8/layout/radial5"/>
    <dgm:cxn modelId="{91873CAA-D614-4CC6-949F-EDF78A8451CE}" type="presParOf" srcId="{03CD1AEF-0085-437D-9A64-01829FA32E9E}" destId="{F01E3862-E43F-46AF-B8AF-86606B472CCD}" srcOrd="0" destOrd="0" presId="urn:microsoft.com/office/officeart/2005/8/layout/radial5"/>
    <dgm:cxn modelId="{F5654F35-C50B-469E-9F60-6AD5EE067CEC}" type="presParOf" srcId="{5FEE6269-51DD-4946-B158-F92F324E2A6B}" destId="{27C65C45-6323-41BF-B73E-B60CE220DA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0.76667</cdr:x>
      <cdr:y>0.5082</cdr:y>
    </cdr:from>
    <cdr:to>
      <cdr:x>0.88333</cdr:x>
      <cdr:y>0.57377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286148" y="2214578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zh-TW" altLang="en-US" sz="1100" b="1" dirty="0" smtClean="0"/>
            <a:t>英國</a:t>
          </a:r>
          <a:endParaRPr lang="zh-TW" altLang="en-US" sz="1100" b="1" dirty="0"/>
        </a:p>
      </cdr:txBody>
    </cdr:sp>
  </cdr:relSizeAnchor>
  <cdr:relSizeAnchor xmlns:cdr="http://schemas.openxmlformats.org/drawingml/2006/chartDrawing">
    <cdr:from>
      <cdr:x>0.58333</cdr:x>
      <cdr:y>0.40984</cdr:y>
    </cdr:from>
    <cdr:to>
      <cdr:x>0.7</cdr:x>
      <cdr:y>0.47541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2500330" y="1785950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zh-TW" altLang="en-US" b="1" dirty="0" smtClean="0"/>
            <a:t>美</a:t>
          </a:r>
          <a:r>
            <a:rPr lang="zh-TW" altLang="en-US" sz="1100" b="1" dirty="0" smtClean="0"/>
            <a:t>國</a:t>
          </a:r>
          <a:endParaRPr lang="zh-TW" altLang="en-US" sz="1100" b="1" dirty="0"/>
        </a:p>
      </cdr:txBody>
    </cdr:sp>
  </cdr:relSizeAnchor>
  <cdr:relSizeAnchor xmlns:cdr="http://schemas.openxmlformats.org/drawingml/2006/chartDrawing">
    <cdr:from>
      <cdr:x>0.4</cdr:x>
      <cdr:y>0.54098</cdr:y>
    </cdr:from>
    <cdr:to>
      <cdr:x>0.51667</cdr:x>
      <cdr:y>0.60656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1714512" y="2357454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zh-TW" altLang="en-US" sz="1100" b="1" dirty="0" smtClean="0"/>
            <a:t>臺灣</a:t>
          </a:r>
          <a:endParaRPr lang="zh-TW" alt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333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333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r">
              <a:defRPr sz="1200"/>
            </a:lvl1pPr>
          </a:lstStyle>
          <a:p>
            <a:fld id="{8ED008BA-FD8A-4324-93A4-E3EC179C4EC8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712"/>
            <a:ext cx="2946400" cy="496333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712"/>
            <a:ext cx="2946400" cy="496333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r">
              <a:defRPr sz="1200"/>
            </a:lvl1pPr>
          </a:lstStyle>
          <a:p>
            <a:fld id="{721D150B-B500-468B-A2C2-8B3EEE3CDC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0496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3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3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r">
              <a:defRPr sz="1200"/>
            </a:lvl1pPr>
          </a:lstStyle>
          <a:p>
            <a:fld id="{C8799AEB-704C-4A64-9585-48AC2931E3C9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0" tIns="45860" rIns="91720" bIns="4586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720" tIns="45860" rIns="91720" bIns="4586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3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3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r">
              <a:defRPr sz="1200"/>
            </a:lvl1pPr>
          </a:lstStyle>
          <a:p>
            <a:fld id="{A10608D2-0D0E-4842-BE81-66A77B70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911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B34A-9293-4A87-BB7C-9AAD139341F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http://cdnet.stpi.org.tw/techroom/analysis/2008/pat_08_A001.htm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608D2-0D0E-4842-BE81-66A77B70EF5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http://ec.europa.eu/enterprise/policies/innovation/files/proinno/eis-2009_en.pdf</a:t>
            </a:r>
            <a:endParaRPr lang="zh-TW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79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4323" name="備忘稿版面配置區 2"/>
          <p:cNvSpPr>
            <a:spLocks noGrp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  <p:sp>
        <p:nvSpPr>
          <p:cNvPr id="189444" name="投影片編號版面配置區 3"/>
          <p:cNvSpPr txBox="1">
            <a:spLocks noGrp="1"/>
          </p:cNvSpPr>
          <p:nvPr/>
        </p:nvSpPr>
        <p:spPr bwMode="auto">
          <a:xfrm>
            <a:off x="3851098" y="9428244"/>
            <a:ext cx="2944958" cy="4968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749" tIns="45375" rIns="90749" bIns="45375" anchor="b"/>
          <a:lstStyle/>
          <a:p>
            <a:pPr algn="r">
              <a:defRPr/>
            </a:pPr>
            <a:fld id="{7EB4FD2F-6707-4121-9EAF-86D80758E6F9}" type="slidenum">
              <a:rPr lang="en-US" altLang="zh-TW" sz="1200">
                <a:latin typeface="Arial" pitchFamily="34" charset="0"/>
              </a:rPr>
              <a:pPr algn="r">
                <a:defRPr/>
              </a:pPr>
              <a:t>83</a:t>
            </a:fld>
            <a:endParaRPr lang="en-US" altLang="zh-TW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119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0463" cy="3727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5710"/>
            <a:ext cx="5438464" cy="4468098"/>
          </a:xfrm>
          <a:noFill/>
          <a:ln/>
        </p:spPr>
        <p:txBody>
          <a:bodyPr lIns="90749" tIns="45375" rIns="90749" bIns="45375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130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608D2-0D0E-4842-BE81-66A77B70EF5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AAA3-571A-4A00-8E5A-5E74E2B65EC5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pic>
        <p:nvPicPr>
          <p:cNvPr id="1026" name="Picture 2" descr="M:\PPT元件_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94"/>
            <a:ext cx="9144000" cy="1073150"/>
          </a:xfrm>
          <a:prstGeom prst="rect">
            <a:avLst/>
          </a:prstGeom>
          <a:noFill/>
        </p:spPr>
      </p:pic>
      <p:pic>
        <p:nvPicPr>
          <p:cNvPr id="7" name="Picture 4" descr="M:\PPT元件_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0640"/>
            <a:ext cx="9148763" cy="1124744"/>
          </a:xfrm>
          <a:prstGeom prst="rect">
            <a:avLst/>
          </a:prstGeom>
          <a:noFill/>
        </p:spPr>
      </p:pic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95752" y="6480720"/>
            <a:ext cx="496728" cy="26064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 userDrawn="1"/>
        </p:nvSpPr>
        <p:spPr>
          <a:xfrm>
            <a:off x="323528" y="0"/>
            <a:ext cx="72008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2771800" y="15766"/>
            <a:ext cx="1512168" cy="6206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農委會會徽與中英標準字.bmp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3168352" cy="62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500634"/>
            <a:ext cx="2664296" cy="31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1651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340768"/>
            <a:ext cx="8568952" cy="5184575"/>
          </a:xfrm>
        </p:spPr>
        <p:txBody>
          <a:bodyPr vert="eaVert"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7555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59026" y="274640"/>
            <a:ext cx="1777470" cy="6322712"/>
          </a:xfrm>
        </p:spPr>
        <p:txBody>
          <a:bodyPr vert="eaVert"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563072" cy="632271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4745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765175"/>
            <a:ext cx="7793037" cy="9112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611188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97B4-F144-4F5B-8AFE-D688DABE1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9508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8"/>
          <p:cNvSpPr txBox="1">
            <a:spLocks noChangeArrowheads="1"/>
          </p:cNvSpPr>
          <p:nvPr userDrawn="1"/>
        </p:nvSpPr>
        <p:spPr bwMode="auto">
          <a:xfrm>
            <a:off x="4286250" y="28575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4200">
                <a:solidFill>
                  <a:srgbClr val="0033CC"/>
                </a:solidFill>
                <a:latin typeface="華康粗黑體(P)" pitchFamily="34" charset="-120"/>
                <a:ea typeface="華康粗黑體(P)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latin typeface="Times New Roman" pitchFamily="18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61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8A0629AC-1B3D-4B09-89EF-2D6FF262F0C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3118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DF2966A-865A-4226-85E1-DBD3BC65D07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49440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9739E8-B091-479F-AB6E-8CAF5386108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3481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191E678-853F-40AA-BD9E-3F2645E28FD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4903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12974"/>
          </a:xfrm>
        </p:spPr>
        <p:txBody>
          <a:bodyPr rtlCol="0" anchor="ctr">
            <a:normAutofit/>
          </a:bodyPr>
          <a:lstStyle>
            <a:lvl1pPr algn="ctr">
              <a:defRPr sz="400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95752" y="6480720"/>
            <a:ext cx="496728" cy="26064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18919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114021FC-1AFD-4725-8F4F-DE245483967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793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ABDAD3F-0626-4BA2-86A2-7F665EF970C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09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F5F2E68-3D28-46F3-9F7C-EF285A7ED2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5417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876AF4-452B-4771-87CB-796BD3CC99A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2763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473197C4-7681-494B-BB9F-75519CE9C34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05337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765175"/>
            <a:ext cx="1951038" cy="53673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765175"/>
            <a:ext cx="5700712" cy="53673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586A8E6A-D742-4B1A-A9D6-608FE495460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7225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8"/>
          <p:cNvSpPr txBox="1">
            <a:spLocks noChangeArrowheads="1"/>
          </p:cNvSpPr>
          <p:nvPr userDrawn="1"/>
        </p:nvSpPr>
        <p:spPr bwMode="auto">
          <a:xfrm>
            <a:off x="4286250" y="28575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4200">
                <a:solidFill>
                  <a:srgbClr val="0033CC"/>
                </a:solidFill>
                <a:latin typeface="華康粗黑體(P)" pitchFamily="34" charset="-120"/>
                <a:ea typeface="華康粗黑體(P)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latin typeface="Times New Roman" pitchFamily="18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59578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8A0629AC-1B3D-4B09-89EF-2D6FF262F0C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38708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DF2966A-865A-4226-85E1-DBD3BC65D07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31922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9739E8-B091-479F-AB6E-8CAF5386108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2642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175" cap="rnd" cmpd="sng" algn="ctr">
            <a:noFill/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175" cap="rnd" cmpd="sng" algn="ctr">
            <a:noFill/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95752" y="6480720"/>
            <a:ext cx="496728" cy="26064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87302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191E678-853F-40AA-BD9E-3F2645E28FD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64618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114021FC-1AFD-4725-8F4F-DE245483967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63048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ABDAD3F-0626-4BA2-86A2-7F665EF970C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1964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F5F2E68-3D28-46F3-9F7C-EF285A7ED2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61837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876AF4-452B-4771-87CB-796BD3CC99A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61422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473197C4-7681-494B-BB9F-75519CE9C34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56141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765175"/>
            <a:ext cx="1951038" cy="53673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765175"/>
            <a:ext cx="5700712" cy="53673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586A8E6A-D742-4B1A-A9D6-608FE495460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57945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8"/>
          <p:cNvSpPr txBox="1">
            <a:spLocks noChangeArrowheads="1"/>
          </p:cNvSpPr>
          <p:nvPr userDrawn="1"/>
        </p:nvSpPr>
        <p:spPr bwMode="auto">
          <a:xfrm>
            <a:off x="4286250" y="28575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4200">
                <a:solidFill>
                  <a:srgbClr val="0033CC"/>
                </a:solidFill>
                <a:latin typeface="華康粗黑體(P)" pitchFamily="34" charset="-120"/>
                <a:ea typeface="華康粗黑體(P)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latin typeface="Times New Roman" pitchFamily="18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46586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8A0629AC-1B3D-4B09-89EF-2D6FF262F0C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76356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DF2966A-865A-4226-85E1-DBD3BC65D07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802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176464" cy="4968552"/>
          </a:xfrm>
        </p:spPr>
        <p:txBody>
          <a:bodyPr/>
          <a:lstStyle>
            <a:lvl1pPr>
              <a:defRPr kumimoji="0"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kumimoji="0"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365760" lvl="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zh-TW" altLang="en-US" dirty="0" smtClean="0"/>
              <a:t>按一下以編輯母片文字樣式</a:t>
            </a:r>
          </a:p>
          <a:p>
            <a:pPr marL="621792" lvl="1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104456" cy="4968552"/>
          </a:xfrm>
        </p:spPr>
        <p:txBody>
          <a:bodyPr/>
          <a:lstStyle>
            <a:lvl1pPr>
              <a:defRPr kumimoji="0"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kumimoji="0"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kumimoji="0" lang="zh-TW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marL="365760" lvl="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zh-TW" altLang="en-US" dirty="0" smtClean="0"/>
              <a:t>按一下以編輯母片文字樣式</a:t>
            </a:r>
          </a:p>
          <a:p>
            <a:pPr marL="621792" lvl="1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zh-TW" altLang="en-US" dirty="0" smtClean="0"/>
              <a:t>第二層</a:t>
            </a:r>
          </a:p>
          <a:p>
            <a:pPr marL="859536" lvl="2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</a:pPr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080120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95752" y="6480720"/>
            <a:ext cx="496728" cy="26064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3298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9739E8-B091-479F-AB6E-8CAF5386108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9801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191E678-853F-40AA-BD9E-3F2645E28FD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6485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114021FC-1AFD-4725-8F4F-DE245483967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5614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ABDAD3F-0626-4BA2-86A2-7F665EF970C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77760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F5F2E68-3D28-46F3-9F7C-EF285A7ED2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4803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876AF4-452B-4771-87CB-796BD3CC99A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7959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473197C4-7681-494B-BB9F-75519CE9C34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47494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765175"/>
            <a:ext cx="1951038" cy="53673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765175"/>
            <a:ext cx="5700712" cy="53673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586A8E6A-D742-4B1A-A9D6-608FE495460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88554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AB2B-D916-4DD9-A5C1-ED644EF6BA6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68561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8"/>
          <p:cNvSpPr txBox="1">
            <a:spLocks noChangeArrowheads="1"/>
          </p:cNvSpPr>
          <p:nvPr userDrawn="1"/>
        </p:nvSpPr>
        <p:spPr bwMode="auto">
          <a:xfrm>
            <a:off x="4286250" y="28575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4200">
                <a:solidFill>
                  <a:srgbClr val="0033CC"/>
                </a:solidFill>
                <a:latin typeface="華康粗黑體(P)" pitchFamily="34" charset="-120"/>
                <a:ea typeface="華康粗黑體(P)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latin typeface="Times New Roman" pitchFamily="18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87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對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011386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5661248"/>
            <a:ext cx="3744416" cy="51095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83568" y="1556792"/>
            <a:ext cx="3744416" cy="403244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3"/>
          </p:nvPr>
        </p:nvSpPr>
        <p:spPr>
          <a:xfrm>
            <a:off x="4716016" y="5661248"/>
            <a:ext cx="3744416" cy="51095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11" name="內容版面配置區 4"/>
          <p:cNvSpPr>
            <a:spLocks noGrp="1"/>
          </p:cNvSpPr>
          <p:nvPr>
            <p:ph sz="quarter" idx="14"/>
          </p:nvPr>
        </p:nvSpPr>
        <p:spPr>
          <a:xfrm>
            <a:off x="4716016" y="1556792"/>
            <a:ext cx="3744416" cy="403244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8178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8A0629AC-1B3D-4B09-89EF-2D6FF262F0C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10146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DF2966A-865A-4226-85E1-DBD3BC65D07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37090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9739E8-B091-479F-AB6E-8CAF5386108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04214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191E678-853F-40AA-BD9E-3F2645E28FD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96627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114021FC-1AFD-4725-8F4F-DE245483967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18369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AABDAD3F-0626-4BA2-86A2-7F665EF970C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15547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F5F2E68-3D28-46F3-9F7C-EF285A7ED2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329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0E876AF4-452B-4771-87CB-796BD3CC99A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8711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473197C4-7681-494B-BB9F-75519CE9C34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86461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765175"/>
            <a:ext cx="1951038" cy="53673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765175"/>
            <a:ext cx="5700712" cy="53673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586A8E6A-D742-4B1A-A9D6-608FE495460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4196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12974"/>
          </a:xfrm>
        </p:spPr>
        <p:txBody>
          <a:bodyPr rtlCol="0">
            <a:normAutofit/>
          </a:bodyPr>
          <a:lstStyle>
            <a:lvl1pPr algn="ctr">
              <a:defRPr sz="360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496728" cy="26064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3949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AB2B-D916-4DD9-A5C1-ED644EF6BA6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393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95752" y="6480720"/>
            <a:ext cx="496728" cy="26064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196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876800"/>
            <a:ext cx="8496944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447288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95536" y="274320"/>
            <a:ext cx="849694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2774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dirty="0" smtClean="0"/>
              <a:t>按一下圖示以新增圖片</a:t>
            </a: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>
              <a:buNone/>
              <a:defRPr sz="26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583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NUL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NUL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NUL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6453336"/>
            <a:ext cx="2664296" cy="31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313184" y="188640"/>
            <a:ext cx="8579296" cy="101297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568952" cy="511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8" name="Picture 4" descr="M:\PPT元件_4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733256"/>
            <a:ext cx="9148763" cy="1124744"/>
          </a:xfrm>
          <a:prstGeom prst="rect">
            <a:avLst/>
          </a:prstGeom>
          <a:noFill/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88424" y="6480720"/>
            <a:ext cx="496728" cy="26064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10" name="圖片 9" descr="農委會會徽與中英標準字.bmp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2758826" cy="547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43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75000"/>
        <a:buFont typeface="Wingdings" pitchFamily="2" charset="2"/>
        <a:buChar char="l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006600"/>
        </a:buClr>
        <a:buFont typeface="Wingdings" pitchFamily="2" charset="2"/>
        <a:buChar char="n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" pitchFamily="2" charset="2"/>
        <a:buChar char="Ø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6">
            <a:lumMod val="60000"/>
            <a:lumOff val="40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785813"/>
            <a:ext cx="77930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6715125"/>
          </a:xfrm>
          <a:prstGeom prst="rect">
            <a:avLst/>
          </a:prstGeom>
          <a:solidFill>
            <a:srgbClr val="92D05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57188"/>
            <a:ext cx="9144000" cy="35718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596900"/>
            <a:ext cx="9144000" cy="46038"/>
          </a:xfrm>
          <a:prstGeom prst="rect">
            <a:avLst/>
          </a:prstGeom>
          <a:solidFill>
            <a:srgbClr val="E2F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030" name="文字方塊 12"/>
          <p:cNvSpPr txBox="1">
            <a:spLocks noChangeArrowheads="1"/>
          </p:cNvSpPr>
          <p:nvPr/>
        </p:nvSpPr>
        <p:spPr bwMode="auto">
          <a:xfrm>
            <a:off x="4286250" y="2857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714375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2400" y="152400"/>
            <a:ext cx="133350" cy="6715125"/>
          </a:xfrm>
          <a:prstGeom prst="rect">
            <a:avLst/>
          </a:prstGeom>
          <a:solidFill>
            <a:schemeClr val="accent2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292CC-B75D-4EC7-8EA5-911B67BF23D3}" type="slidenum">
              <a:rPr lang="en-US" altLang="zh-TW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40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2038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2" name="文字方塊 17"/>
          <p:cNvSpPr txBox="1">
            <a:spLocks noChangeArrowheads="1"/>
          </p:cNvSpPr>
          <p:nvPr/>
        </p:nvSpPr>
        <p:spPr bwMode="auto">
          <a:xfrm>
            <a:off x="1143000" y="6581775"/>
            <a:ext cx="35004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台灣經濟研究院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606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785813"/>
            <a:ext cx="77930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6715125"/>
          </a:xfrm>
          <a:prstGeom prst="rect">
            <a:avLst/>
          </a:prstGeom>
          <a:solidFill>
            <a:srgbClr val="92D05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57188"/>
            <a:ext cx="9144000" cy="35718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596900"/>
            <a:ext cx="9144000" cy="46038"/>
          </a:xfrm>
          <a:prstGeom prst="rect">
            <a:avLst/>
          </a:prstGeom>
          <a:solidFill>
            <a:srgbClr val="E2F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030" name="文字方塊 12"/>
          <p:cNvSpPr txBox="1">
            <a:spLocks noChangeArrowheads="1"/>
          </p:cNvSpPr>
          <p:nvPr/>
        </p:nvSpPr>
        <p:spPr bwMode="auto">
          <a:xfrm>
            <a:off x="4286250" y="2857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714375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2400" y="152400"/>
            <a:ext cx="133350" cy="6715125"/>
          </a:xfrm>
          <a:prstGeom prst="rect">
            <a:avLst/>
          </a:prstGeom>
          <a:solidFill>
            <a:schemeClr val="accent2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292CC-B75D-4EC7-8EA5-911B67BF23D3}" type="slidenum">
              <a:rPr lang="en-US" altLang="zh-TW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40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2038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2" name="文字方塊 17"/>
          <p:cNvSpPr txBox="1">
            <a:spLocks noChangeArrowheads="1"/>
          </p:cNvSpPr>
          <p:nvPr/>
        </p:nvSpPr>
        <p:spPr bwMode="auto">
          <a:xfrm>
            <a:off x="1143000" y="6581775"/>
            <a:ext cx="35004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台灣經濟研究院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244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785813"/>
            <a:ext cx="77930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6715125"/>
          </a:xfrm>
          <a:prstGeom prst="rect">
            <a:avLst/>
          </a:prstGeom>
          <a:solidFill>
            <a:srgbClr val="92D05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57188"/>
            <a:ext cx="9144000" cy="35718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596900"/>
            <a:ext cx="9144000" cy="46038"/>
          </a:xfrm>
          <a:prstGeom prst="rect">
            <a:avLst/>
          </a:prstGeom>
          <a:solidFill>
            <a:srgbClr val="E2F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030" name="文字方塊 12"/>
          <p:cNvSpPr txBox="1">
            <a:spLocks noChangeArrowheads="1"/>
          </p:cNvSpPr>
          <p:nvPr/>
        </p:nvSpPr>
        <p:spPr bwMode="auto">
          <a:xfrm>
            <a:off x="4286250" y="2857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714375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2400" y="152400"/>
            <a:ext cx="133350" cy="6715125"/>
          </a:xfrm>
          <a:prstGeom prst="rect">
            <a:avLst/>
          </a:prstGeom>
          <a:solidFill>
            <a:schemeClr val="accent2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292CC-B75D-4EC7-8EA5-911B67BF23D3}" type="slidenum">
              <a:rPr lang="en-US" altLang="zh-TW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40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2038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2" name="文字方塊 17"/>
          <p:cNvSpPr txBox="1">
            <a:spLocks noChangeArrowheads="1"/>
          </p:cNvSpPr>
          <p:nvPr/>
        </p:nvSpPr>
        <p:spPr bwMode="auto">
          <a:xfrm>
            <a:off x="1143000" y="6581775"/>
            <a:ext cx="35004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台灣經濟研究院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412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785813"/>
            <a:ext cx="77930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6715125"/>
          </a:xfrm>
          <a:prstGeom prst="rect">
            <a:avLst/>
          </a:prstGeom>
          <a:solidFill>
            <a:srgbClr val="92D05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57188"/>
            <a:ext cx="9144000" cy="35718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596900"/>
            <a:ext cx="9144000" cy="46038"/>
          </a:xfrm>
          <a:prstGeom prst="rect">
            <a:avLst/>
          </a:prstGeom>
          <a:solidFill>
            <a:srgbClr val="E2F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030" name="文字方塊 12"/>
          <p:cNvSpPr txBox="1">
            <a:spLocks noChangeArrowheads="1"/>
          </p:cNvSpPr>
          <p:nvPr/>
        </p:nvSpPr>
        <p:spPr bwMode="auto">
          <a:xfrm>
            <a:off x="4286250" y="2857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FFFFFF"/>
                </a:solidFill>
                <a:latin typeface="Arial Black" pitchFamily="34" charset="0"/>
              </a:rPr>
              <a:t>www.biotaiwan.org.tw</a:t>
            </a: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714375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2400" y="152400"/>
            <a:ext cx="133350" cy="6715125"/>
          </a:xfrm>
          <a:prstGeom prst="rect">
            <a:avLst/>
          </a:prstGeom>
          <a:solidFill>
            <a:schemeClr val="accent2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572296"/>
            <a:ext cx="9144000" cy="357166"/>
          </a:xfrm>
          <a:prstGeom prst="rect">
            <a:avLst/>
          </a:prstGeom>
          <a:solidFill>
            <a:srgbClr val="2C767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292CC-B75D-4EC7-8EA5-911B67BF23D3}" type="slidenum">
              <a:rPr lang="en-US" altLang="zh-TW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40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88" y="6635750"/>
            <a:ext cx="28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2038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2" name="文字方塊 17"/>
          <p:cNvSpPr txBox="1">
            <a:spLocks noChangeArrowheads="1"/>
          </p:cNvSpPr>
          <p:nvPr/>
        </p:nvSpPr>
        <p:spPr bwMode="auto">
          <a:xfrm>
            <a:off x="1143000" y="6581775"/>
            <a:ext cx="35004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台灣經濟研究院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43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071678"/>
            <a:ext cx="7772400" cy="1462087"/>
          </a:xfrm>
        </p:spPr>
        <p:txBody>
          <a:bodyPr anchor="ctr"/>
          <a:lstStyle/>
          <a:p>
            <a:pPr algn="ctr">
              <a:defRPr/>
            </a:pPr>
            <a:r>
              <a:rPr lang="zh-TW" altLang="zh-TW" sz="4400" dirty="0" smtClean="0">
                <a:latin typeface="+mj-ea"/>
                <a:ea typeface="+mj-ea"/>
              </a:rPr>
              <a:t>農業</a:t>
            </a:r>
            <a:r>
              <a:rPr lang="zh-TW" altLang="en-US" sz="4400" dirty="0" smtClean="0">
                <a:latin typeface="+mj-ea"/>
                <a:ea typeface="+mj-ea"/>
              </a:rPr>
              <a:t>科技產業的發展趨勢</a:t>
            </a:r>
            <a:endParaRPr lang="zh-TW" altLang="en-US" sz="4400" dirty="0">
              <a:latin typeface="+mj-ea"/>
              <a:ea typeface="+mj-ea"/>
            </a:endParaRPr>
          </a:p>
        </p:txBody>
      </p:sp>
      <p:sp>
        <p:nvSpPr>
          <p:cNvPr id="7" name="Text Box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4077742"/>
            <a:ext cx="5688632" cy="2087562"/>
          </a:xfrm>
        </p:spPr>
        <p:txBody>
          <a:bodyPr/>
          <a:lstStyle/>
          <a:p>
            <a:pPr marL="342900" indent="-342900" algn="ctr">
              <a:spcBef>
                <a:spcPts val="0"/>
              </a:spcBef>
              <a:defRPr/>
            </a:pPr>
            <a:r>
              <a:rPr lang="zh-TW" altLang="en-US" sz="2400" dirty="0" smtClean="0">
                <a:latin typeface="標楷體" pitchFamily="65" charset="-120"/>
              </a:rPr>
              <a:t>鄒篪生 榮譽理事長</a:t>
            </a:r>
            <a:endParaRPr lang="en-US" altLang="zh-TW" sz="2400" dirty="0" smtClean="0">
              <a:latin typeface="標楷體" pitchFamily="65" charset="-120"/>
            </a:endParaRPr>
          </a:p>
          <a:p>
            <a:pPr marL="342900" indent="-342900" algn="ctr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台灣農業科技資源運籌管理學會</a:t>
            </a:r>
            <a:endParaRPr lang="en-US" altLang="zh-TW" dirty="0" smtClean="0">
              <a:latin typeface="標楷體" pitchFamily="65" charset="-120"/>
            </a:endParaRPr>
          </a:p>
          <a:p>
            <a:pPr marL="342900" indent="-342900" algn="ctr">
              <a:spcBef>
                <a:spcPts val="0"/>
              </a:spcBef>
              <a:defRPr/>
            </a:pPr>
            <a:endParaRPr lang="en-US" altLang="zh-TW" sz="2400" dirty="0" smtClean="0">
              <a:latin typeface="標楷體" pitchFamily="65" charset="-120"/>
            </a:endParaRP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US" altLang="zh-TW" sz="2400" dirty="0" smtClean="0"/>
              <a:t>2016/07/08</a:t>
            </a:r>
          </a:p>
          <a:p>
            <a:pPr marL="342900" indent="-342900" algn="ctr">
              <a:spcBef>
                <a:spcPts val="0"/>
              </a:spcBef>
              <a:defRPr/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2" name="AutoShape 12"/>
          <p:cNvSpPr>
            <a:spLocks noChangeArrowheads="1"/>
          </p:cNvSpPr>
          <p:nvPr/>
        </p:nvSpPr>
        <p:spPr bwMode="auto">
          <a:xfrm>
            <a:off x="2647970" y="4078051"/>
            <a:ext cx="1584325" cy="1836737"/>
          </a:xfrm>
          <a:custGeom>
            <a:avLst/>
            <a:gdLst>
              <a:gd name="G0" fmla="+- -6013257 0 0"/>
              <a:gd name="G1" fmla="+- 10589722 0 0"/>
              <a:gd name="G2" fmla="+- -6013257 0 10589722"/>
              <a:gd name="G3" fmla="+- 10800 0 0"/>
              <a:gd name="G4" fmla="+- 0 0 -60132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18 0 0"/>
              <a:gd name="G9" fmla="+- 0 0 10589722"/>
              <a:gd name="G10" fmla="+- 8718 0 2700"/>
              <a:gd name="G11" fmla="cos G10 -6013257"/>
              <a:gd name="G12" fmla="sin G10 -6013257"/>
              <a:gd name="G13" fmla="cos 13500 -6013257"/>
              <a:gd name="G14" fmla="sin 13500 -6013257"/>
              <a:gd name="G15" fmla="+- G11 10800 0"/>
              <a:gd name="G16" fmla="+- G12 10800 0"/>
              <a:gd name="G17" fmla="+- G13 10800 0"/>
              <a:gd name="G18" fmla="+- G14 10800 0"/>
              <a:gd name="G19" fmla="*/ 8718 1 2"/>
              <a:gd name="G20" fmla="+- G19 5400 0"/>
              <a:gd name="G21" fmla="cos G20 -6013257"/>
              <a:gd name="G22" fmla="sin G20 -6013257"/>
              <a:gd name="G23" fmla="+- G21 10800 0"/>
              <a:gd name="G24" fmla="+- G12 G23 G22"/>
              <a:gd name="G25" fmla="+- G22 G23 G11"/>
              <a:gd name="G26" fmla="cos 10800 -6013257"/>
              <a:gd name="G27" fmla="sin 10800 -6013257"/>
              <a:gd name="G28" fmla="cos 8718 -6013257"/>
              <a:gd name="G29" fmla="sin 8718 -60132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589722"/>
              <a:gd name="G36" fmla="sin G34 10589722"/>
              <a:gd name="G37" fmla="+/ 10589722 -60132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18 G39"/>
              <a:gd name="G43" fmla="sin 871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4 w 21600"/>
              <a:gd name="T5" fmla="*/ 4618 h 21600"/>
              <a:gd name="T6" fmla="*/ 1540 w 21600"/>
              <a:gd name="T7" fmla="*/ 13882 h 21600"/>
              <a:gd name="T8" fmla="*/ 3651 w 21600"/>
              <a:gd name="T9" fmla="*/ 5810 h 21600"/>
              <a:gd name="T10" fmla="*/ 10386 w 21600"/>
              <a:gd name="T11" fmla="*/ -2694 h 21600"/>
              <a:gd name="T12" fmla="*/ 14240 w 21600"/>
              <a:gd name="T13" fmla="*/ 931 h 21600"/>
              <a:gd name="T14" fmla="*/ 10615 w 21600"/>
              <a:gd name="T15" fmla="*/ 478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533" y="2086"/>
                </a:moveTo>
                <a:cubicBezTo>
                  <a:pt x="5824" y="2230"/>
                  <a:pt x="2082" y="6089"/>
                  <a:pt x="2082" y="10799"/>
                </a:cubicBezTo>
                <a:cubicBezTo>
                  <a:pt x="2081" y="11735"/>
                  <a:pt x="2232" y="12665"/>
                  <a:pt x="2528" y="13553"/>
                </a:cubicBezTo>
                <a:lnTo>
                  <a:pt x="552" y="14211"/>
                </a:lnTo>
                <a:cubicBezTo>
                  <a:pt x="186" y="13111"/>
                  <a:pt x="0" y="11959"/>
                  <a:pt x="0" y="10800"/>
                </a:cubicBezTo>
                <a:cubicBezTo>
                  <a:pt x="-1" y="4964"/>
                  <a:pt x="4636" y="183"/>
                  <a:pt x="10469" y="5"/>
                </a:cubicBezTo>
                <a:lnTo>
                  <a:pt x="10386" y="-2694"/>
                </a:lnTo>
                <a:lnTo>
                  <a:pt x="14240" y="931"/>
                </a:lnTo>
                <a:lnTo>
                  <a:pt x="10615" y="4784"/>
                </a:lnTo>
                <a:lnTo>
                  <a:pt x="10533" y="208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85794"/>
            <a:ext cx="8640000" cy="1080000"/>
          </a:xfrm>
        </p:spPr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1.2.2 </a:t>
            </a:r>
            <a:r>
              <a:rPr lang="zh-TW" altLang="en-US" dirty="0" smtClean="0"/>
              <a:t>農業</a:t>
            </a:r>
            <a:r>
              <a:rPr lang="zh-TW" altLang="en-US" dirty="0"/>
              <a:t>的</a:t>
            </a:r>
            <a:r>
              <a:rPr lang="zh-TW" altLang="en-US" dirty="0" smtClean="0"/>
              <a:t>演變</a:t>
            </a:r>
            <a:endParaRPr lang="zh-TW" altLang="en-US" dirty="0"/>
          </a:p>
        </p:txBody>
      </p:sp>
      <p:sp>
        <p:nvSpPr>
          <p:cNvPr id="27653" name="AutoShape 3"/>
          <p:cNvSpPr>
            <a:spLocks noChangeArrowheads="1"/>
          </p:cNvSpPr>
          <p:nvPr/>
        </p:nvSpPr>
        <p:spPr bwMode="auto">
          <a:xfrm>
            <a:off x="1907704" y="3189035"/>
            <a:ext cx="9645650" cy="523220"/>
          </a:xfrm>
          <a:prstGeom prst="curvedDownArrow">
            <a:avLst>
              <a:gd name="adj1" fmla="val 284590"/>
              <a:gd name="adj2" fmla="val 569180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現代農業</a:t>
            </a:r>
            <a:r>
              <a:rPr lang="zh-TW" altLang="en-US"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（科學的應用）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614376" y="4442939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400" dirty="0">
                <a:solidFill>
                  <a:srgbClr val="7E00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化肥、農藥、農機、雜交育種、水利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971302" y="5458507"/>
            <a:ext cx="6192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傳統農業</a:t>
            </a:r>
            <a:r>
              <a:rPr lang="zh-TW" altLang="en-US" sz="280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（經驗的應用）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-685602" y="4200411"/>
            <a:ext cx="328614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0" lvl="1" indent="-533400" algn="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zh-TW" altLang="en-US" sz="28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產品投入</a:t>
            </a:r>
            <a:endParaRPr lang="zh-TW" altLang="en-US" sz="2800" b="1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99792" y="2636912"/>
            <a:ext cx="3960440" cy="14401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3200" dirty="0" smtClean="0"/>
              <a:t>資訊流通的方式</a:t>
            </a:r>
            <a:endParaRPr lang="en-US" altLang="zh-TW" sz="3200" dirty="0" smtClean="0"/>
          </a:p>
          <a:p>
            <a:pPr>
              <a:spcAft>
                <a:spcPts val="1800"/>
              </a:spcAft>
            </a:pPr>
            <a:r>
              <a:rPr lang="zh-TW" altLang="en-US" sz="3200" dirty="0" smtClean="0"/>
              <a:t>數據運作的能力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975866"/>
            <a:ext cx="8640960" cy="101297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3.3.1 </a:t>
            </a:r>
            <a:r>
              <a:rPr lang="zh-TW" altLang="en-US" dirty="0" smtClean="0"/>
              <a:t>資訊技術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5974519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59632" y="2564904"/>
            <a:ext cx="6840760" cy="93610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在分子層次闡明及操作生命的現象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903858"/>
            <a:ext cx="8640960" cy="101297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3.3.2 </a:t>
            </a:r>
            <a:r>
              <a:rPr lang="zh-TW" altLang="en-US" dirty="0" smtClean="0"/>
              <a:t>生物技術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1004003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547664" y="2492896"/>
            <a:ext cx="6480720" cy="1728192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3200" dirty="0" smtClean="0"/>
              <a:t>用嚴謹的計畫來實現創新的設想</a:t>
            </a:r>
            <a:endParaRPr lang="en-US" altLang="zh-TW" sz="32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903858"/>
            <a:ext cx="8640960" cy="101297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3.3.3 </a:t>
            </a:r>
            <a:r>
              <a:rPr lang="zh-TW" altLang="en-US" dirty="0" smtClean="0"/>
              <a:t>設計技術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8171504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1680" y="2708920"/>
            <a:ext cx="5760640" cy="1800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3200" dirty="0" smtClean="0"/>
              <a:t>利用組織及管理的能力將跨域的思維做最有效之整合</a:t>
            </a:r>
            <a:endParaRPr lang="en-US" altLang="zh-TW" sz="3200" dirty="0" smtClean="0"/>
          </a:p>
          <a:p>
            <a:pPr>
              <a:spcAft>
                <a:spcPts val="1800"/>
              </a:spcAft>
            </a:pP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975866"/>
            <a:ext cx="8640960" cy="101297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3.3.4 </a:t>
            </a:r>
            <a:r>
              <a:rPr lang="zh-TW" altLang="en-US" dirty="0" smtClean="0"/>
              <a:t>整合技術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6143757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892324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3.3.5 </a:t>
            </a:r>
            <a:r>
              <a:rPr lang="zh-TW" altLang="en-US" sz="4000" dirty="0" smtClean="0"/>
              <a:t>農業技術鏈之改變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467544" y="3124572"/>
            <a:ext cx="157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研發</a:t>
            </a:r>
            <a:endParaRPr kumimoji="0"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0"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體系</a:t>
            </a:r>
            <a:endParaRPr kumimoji="0"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3060849" y="2477492"/>
            <a:ext cx="2160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農企業</a:t>
            </a:r>
          </a:p>
          <a:p>
            <a:pPr algn="ctr"/>
            <a:r>
              <a:rPr kumimoji="0" lang="en-US" altLang="zh-TW" sz="24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生產型</a:t>
            </a:r>
            <a:r>
              <a:rPr kumimoji="0" lang="en-US" altLang="zh-TW" sz="24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5437336" y="3196629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農民</a:t>
            </a: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7308999" y="3269654"/>
            <a:ext cx="157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消費者</a:t>
            </a:r>
          </a:p>
        </p:txBody>
      </p:sp>
      <p:sp>
        <p:nvSpPr>
          <p:cNvPr id="8" name="文字方塊 8"/>
          <p:cNvSpPr txBox="1">
            <a:spLocks noChangeArrowheads="1"/>
          </p:cNvSpPr>
          <p:nvPr/>
        </p:nvSpPr>
        <p:spPr bwMode="auto">
          <a:xfrm>
            <a:off x="5796111" y="4638079"/>
            <a:ext cx="157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通路</a:t>
            </a:r>
          </a:p>
        </p:txBody>
      </p:sp>
      <p:cxnSp>
        <p:nvCxnSpPr>
          <p:cNvPr id="9" name="直線單箭頭接點 12"/>
          <p:cNvCxnSpPr>
            <a:cxnSpLocks noChangeShapeType="1"/>
          </p:cNvCxnSpPr>
          <p:nvPr/>
        </p:nvCxnSpPr>
        <p:spPr bwMode="auto">
          <a:xfrm flipV="1">
            <a:off x="1908324" y="2837854"/>
            <a:ext cx="1368425" cy="58737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" name="直線單箭頭接點 16"/>
          <p:cNvCxnSpPr>
            <a:cxnSpLocks noChangeShapeType="1"/>
          </p:cNvCxnSpPr>
          <p:nvPr/>
        </p:nvCxnSpPr>
        <p:spPr bwMode="auto">
          <a:xfrm>
            <a:off x="6588274" y="3485554"/>
            <a:ext cx="7175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直線單箭頭接點 18"/>
          <p:cNvCxnSpPr>
            <a:cxnSpLocks noChangeShapeType="1"/>
          </p:cNvCxnSpPr>
          <p:nvPr/>
        </p:nvCxnSpPr>
        <p:spPr bwMode="auto">
          <a:xfrm>
            <a:off x="4861074" y="3053754"/>
            <a:ext cx="928687" cy="285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文字方塊 21"/>
          <p:cNvSpPr txBox="1">
            <a:spLocks noChangeArrowheads="1"/>
          </p:cNvSpPr>
          <p:nvPr/>
        </p:nvSpPr>
        <p:spPr bwMode="auto">
          <a:xfrm>
            <a:off x="1692424" y="2548929"/>
            <a:ext cx="107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智財</a:t>
            </a:r>
          </a:p>
        </p:txBody>
      </p:sp>
      <p:sp>
        <p:nvSpPr>
          <p:cNvPr id="13" name="文字方塊 24"/>
          <p:cNvSpPr txBox="1">
            <a:spLocks noChangeArrowheads="1"/>
          </p:cNvSpPr>
          <p:nvPr/>
        </p:nvSpPr>
        <p:spPr bwMode="auto">
          <a:xfrm>
            <a:off x="1620986" y="4493617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資訊</a:t>
            </a:r>
          </a:p>
        </p:txBody>
      </p:sp>
      <p:sp>
        <p:nvSpPr>
          <p:cNvPr id="14" name="文字方塊 21"/>
          <p:cNvSpPr txBox="1">
            <a:spLocks noChangeArrowheads="1"/>
          </p:cNvSpPr>
          <p:nvPr/>
        </p:nvSpPr>
        <p:spPr bwMode="auto">
          <a:xfrm>
            <a:off x="5148411" y="2548929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商品</a:t>
            </a:r>
          </a:p>
        </p:txBody>
      </p:sp>
      <p:sp>
        <p:nvSpPr>
          <p:cNvPr id="15" name="文字方塊 5"/>
          <p:cNvSpPr txBox="1">
            <a:spLocks noChangeArrowheads="1"/>
          </p:cNvSpPr>
          <p:nvPr/>
        </p:nvSpPr>
        <p:spPr bwMode="auto">
          <a:xfrm>
            <a:off x="2987824" y="4204692"/>
            <a:ext cx="2160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農企業</a:t>
            </a:r>
          </a:p>
          <a:p>
            <a:pPr algn="ctr"/>
            <a:r>
              <a:rPr kumimoji="0"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行銷型</a:t>
            </a:r>
            <a:r>
              <a:rPr kumimoji="0"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cxnSp>
        <p:nvCxnSpPr>
          <p:cNvPr id="16" name="直線單箭頭接點 18"/>
          <p:cNvCxnSpPr>
            <a:cxnSpLocks noChangeShapeType="1"/>
          </p:cNvCxnSpPr>
          <p:nvPr/>
        </p:nvCxnSpPr>
        <p:spPr bwMode="auto">
          <a:xfrm flipH="1">
            <a:off x="4716611" y="3845917"/>
            <a:ext cx="1295400" cy="5492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直線單箭頭接點 18"/>
          <p:cNvCxnSpPr>
            <a:cxnSpLocks noChangeShapeType="1"/>
          </p:cNvCxnSpPr>
          <p:nvPr/>
        </p:nvCxnSpPr>
        <p:spPr bwMode="auto">
          <a:xfrm>
            <a:off x="1836886" y="3845917"/>
            <a:ext cx="1368425" cy="5746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1692424" y="3556992"/>
            <a:ext cx="41052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21"/>
          <p:cNvSpPr txBox="1">
            <a:spLocks noChangeArrowheads="1"/>
          </p:cNvSpPr>
          <p:nvPr/>
        </p:nvSpPr>
        <p:spPr bwMode="auto">
          <a:xfrm>
            <a:off x="3421211" y="3556992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推廣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788049" y="4493617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V="1">
            <a:off x="8101161" y="3701454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7864" y="1916832"/>
            <a:ext cx="5544616" cy="453650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資訊加值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創意加值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管理加值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技術加值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品牌加值</a:t>
            </a:r>
            <a:endParaRPr lang="en-US" altLang="zh-TW" sz="27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700" dirty="0" smtClean="0"/>
              <a:t>…</a:t>
            </a:r>
            <a:r>
              <a:rPr lang="zh-TW" altLang="en-US" sz="2700" dirty="0" smtClean="0"/>
              <a:t>等</a:t>
            </a:r>
            <a:endParaRPr lang="zh-TW" altLang="zh-TW" sz="27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687834"/>
            <a:ext cx="8640960" cy="1012974"/>
          </a:xfrm>
        </p:spPr>
        <p:txBody>
          <a:bodyPr>
            <a:normAutofit/>
          </a:bodyPr>
          <a:lstStyle/>
          <a:p>
            <a:pPr lvl="0"/>
            <a:r>
              <a:rPr lang="en-US" altLang="zh-TW" dirty="0" smtClean="0"/>
              <a:t>3.3.6 </a:t>
            </a:r>
            <a:r>
              <a:rPr lang="zh-TW" altLang="zh-TW" dirty="0" smtClean="0"/>
              <a:t>農企業</a:t>
            </a:r>
            <a:r>
              <a:rPr lang="zh-TW" altLang="en-US" dirty="0" smtClean="0"/>
              <a:t>的加值策略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580" y="2420888"/>
            <a:ext cx="7560840" cy="1012974"/>
          </a:xfrm>
        </p:spPr>
        <p:txBody>
          <a:bodyPr>
            <a:noAutofit/>
          </a:bodyPr>
          <a:lstStyle/>
          <a:p>
            <a:pPr lvl="0"/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</a:rPr>
              <a:t>3.4 </a:t>
            </a:r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</a:rPr>
              <a:t>知識農業概念下農企業的發展策略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49808" y="3203848"/>
            <a:ext cx="7222592" cy="22413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zh-TW" altLang="en-US" sz="3200" dirty="0" smtClean="0">
                <a:solidFill>
                  <a:srgbClr val="7030A0"/>
                </a:solidFill>
                <a:latin typeface="+mn-ea"/>
                <a:cs typeface="+mj-cs"/>
              </a:rPr>
              <a:t>農業的產出不再限於農產品，而是涵蓋加工品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；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  <a:cs typeface="+mj-cs"/>
              </a:rPr>
              <a:t>農業資</a:t>
            </a:r>
            <a:r>
              <a:rPr lang="zh-TW" altLang="en-US" sz="3200" dirty="0">
                <a:solidFill>
                  <a:srgbClr val="7030A0"/>
                </a:solidFill>
                <a:latin typeface="+mn-ea"/>
                <a:cs typeface="+mj-cs"/>
              </a:rPr>
              <a:t>材；技術；資訊；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  <a:cs typeface="+mj-cs"/>
              </a:rPr>
              <a:t>知識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；資料庫</a:t>
            </a:r>
            <a:r>
              <a:rPr lang="zh-TW" altLang="en-US" sz="3200" dirty="0">
                <a:solidFill>
                  <a:srgbClr val="7030A0"/>
                </a:solidFill>
                <a:latin typeface="+mn-ea"/>
              </a:rPr>
              <a:t>；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  <a:cs typeface="+mj-cs"/>
              </a:rPr>
              <a:t>營運</a:t>
            </a:r>
            <a:r>
              <a:rPr lang="zh-TW" altLang="en-US" sz="3200" dirty="0">
                <a:solidFill>
                  <a:srgbClr val="7030A0"/>
                </a:solidFill>
                <a:latin typeface="+mn-ea"/>
                <a:cs typeface="+mj-cs"/>
              </a:rPr>
              <a:t>模式；通路；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  <a:cs typeface="+mj-cs"/>
              </a:rPr>
              <a:t>行銷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；諮詢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  <a:cs typeface="+mj-cs"/>
              </a:rPr>
              <a:t>等相關產業</a:t>
            </a:r>
            <a:endParaRPr lang="zh-TW" altLang="en-US" sz="3200" dirty="0">
              <a:solidFill>
                <a:srgbClr val="7030A0"/>
              </a:solidFill>
              <a:latin typeface="+mn-ea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2276872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知識農業的基本概念</a:t>
            </a:r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91580" y="908720"/>
            <a:ext cx="723680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3.4 </a:t>
            </a:r>
            <a:r>
              <a:rPr lang="zh-TW" altLang="en-US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知識農業概念下農企業的發展策略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4030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3.4.1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(1)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808" y="2492896"/>
            <a:ext cx="4602177" cy="2598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由趨勢探討需求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1680" y="2564904"/>
            <a:ext cx="6120680" cy="352839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/>
              <a:t>亞洲經濟開發的崛起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/>
              <a:t>社會老人</a:t>
            </a:r>
            <a:r>
              <a:rPr lang="zh-TW" altLang="en-US" dirty="0" smtClean="0"/>
              <a:t>化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/>
              <a:t>健康安全的訴</a:t>
            </a:r>
            <a:r>
              <a:rPr lang="zh-TW" altLang="en-US" dirty="0" smtClean="0"/>
              <a:t>求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/>
              <a:t>配銷的</a:t>
            </a:r>
            <a:r>
              <a:rPr lang="zh-TW" altLang="en-US" dirty="0" smtClean="0"/>
              <a:t>多元化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/>
              <a:t>資源</a:t>
            </a:r>
            <a:r>
              <a:rPr lang="zh-TW" altLang="en-US" dirty="0" smtClean="0"/>
              <a:t>利用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/>
              <a:t>少量</a:t>
            </a:r>
            <a:r>
              <a:rPr lang="zh-TW" altLang="en-US" dirty="0" smtClean="0"/>
              <a:t>多樣化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1628800"/>
            <a:ext cx="6480720" cy="101297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重要趨勢</a:t>
            </a:r>
            <a:endParaRPr lang="zh-TW" altLang="en-US" sz="36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179728" y="6480720"/>
            <a:ext cx="496728" cy="260648"/>
          </a:xfrm>
        </p:spPr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109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692696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3.4.1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(1)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5995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785813"/>
            <a:ext cx="8572560" cy="911225"/>
          </a:xfrm>
        </p:spPr>
        <p:txBody>
          <a:bodyPr anchor="ctr"/>
          <a:lstStyle/>
          <a:p>
            <a:pPr>
              <a:defRPr/>
            </a:pPr>
            <a:r>
              <a:rPr lang="en-US" altLang="zh-TW" dirty="0" smtClean="0"/>
              <a:t>1.2.3 </a:t>
            </a:r>
            <a:r>
              <a:rPr lang="zh-TW" altLang="en-US" dirty="0" smtClean="0"/>
              <a:t>現代農業之要素</a:t>
            </a:r>
            <a:endParaRPr lang="zh-TW" altLang="en-US" dirty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2411760" y="2276872"/>
            <a:ext cx="5976664" cy="3672408"/>
          </a:xfrm>
        </p:spPr>
        <p:txBody>
          <a:bodyPr numCol="2"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試驗研究</a:t>
            </a:r>
            <a:r>
              <a:rPr lang="en-US" altLang="zh-TW" dirty="0" smtClean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化學肥料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雜交育種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農村金融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農產加工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水利灌溉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病蟲防治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機械耕作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運銷體系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/>
              <a:t>國際貿易</a:t>
            </a:r>
            <a:r>
              <a:rPr lang="en-US" altLang="zh-TW" dirty="0" smtClean="0"/>
              <a:t>														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3.4.2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(2)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808" y="2492896"/>
            <a:ext cx="4602177" cy="2598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由趨勢探討需求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由需求探討機會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868958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機會的探索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54766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548680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(2)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76056" y="1772816"/>
            <a:ext cx="208823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1680" y="2641774"/>
            <a:ext cx="6192688" cy="309148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zh-TW" sz="2400" dirty="0" smtClean="0"/>
              <a:t>農產品產銷</a:t>
            </a:r>
            <a:r>
              <a:rPr lang="zh-TW" altLang="en-US" sz="2400" dirty="0" smtClean="0"/>
              <a:t>體系</a:t>
            </a:r>
            <a:r>
              <a:rPr lang="zh-TW" altLang="zh-TW" sz="2400" dirty="0" smtClean="0"/>
              <a:t>的區域化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zh-TW" sz="2400" dirty="0" smtClean="0"/>
              <a:t>新興開發中市場的崛起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zh-TW" sz="2400" dirty="0" smtClean="0"/>
              <a:t>多樣化節約型農業的需求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zh-TW" sz="2400" dirty="0" smtClean="0"/>
              <a:t>華人消費型態的需求改變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zh-TW" sz="2400" dirty="0" smtClean="0"/>
              <a:t>熱帶農業資材、技術的需求</a:t>
            </a:r>
            <a:endParaRPr lang="zh-TW" altLang="zh-TW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1623938"/>
            <a:ext cx="7344816" cy="1012974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台灣發展農企業的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</a:t>
            </a:r>
            <a:r>
              <a:rPr lang="zh-TW" altLang="zh-TW" sz="3200" dirty="0" smtClean="0">
                <a:solidFill>
                  <a:schemeClr val="bg1"/>
                </a:solidFill>
                <a:effectLst/>
              </a:rPr>
              <a:t>需求優勢</a:t>
            </a:r>
            <a:endParaRPr lang="zh-TW" altLang="en-US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548680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(2)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48064" y="1700808"/>
            <a:ext cx="1944216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19672" y="2420888"/>
            <a:ext cx="6480720" cy="41044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/>
              <a:t>完整的基礎建設及體系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/>
              <a:t>教育普及、人力素質優良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/>
              <a:t>研發能力強、技術水平高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/>
              <a:t>產業網絡的運作活力強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/>
              <a:t>資訊設施的普及率高，開發能力成熟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/>
              <a:t>創新能力強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/>
              <a:t>工業的支援環境完善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1479922"/>
            <a:ext cx="6264696" cy="1012974"/>
          </a:xfrm>
        </p:spPr>
        <p:txBody>
          <a:bodyPr>
            <a:normAutofit/>
          </a:bodyPr>
          <a:lstStyle/>
          <a:p>
            <a:pPr algn="l"/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台灣發展農企業的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effectLst/>
              </a:rPr>
              <a:t>內在</a:t>
            </a:r>
            <a:r>
              <a:rPr lang="zh-TW" altLang="zh-TW" sz="3200" dirty="0" smtClean="0">
                <a:solidFill>
                  <a:schemeClr val="bg1"/>
                </a:solidFill>
                <a:effectLst/>
              </a:rPr>
              <a:t>優勢</a:t>
            </a:r>
            <a:endParaRPr lang="zh-TW" altLang="en-US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548680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(2)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92080" y="1916832"/>
            <a:ext cx="1944216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2780928"/>
            <a:ext cx="7704856" cy="30243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位於東亞及亞熱帶，是全球經濟成長最明顯的地區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開發中市場的所得正位於對農業提升生活品質最迫切需要的階段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位於東西文化的交匯點，融合經驗豐富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對華人消費文時尚具引領的文化優勢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640960" cy="580926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台灣發展農企業的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effectLst/>
              </a:rPr>
              <a:t>環境</a:t>
            </a:r>
            <a:r>
              <a:rPr lang="zh-TW" altLang="zh-TW" sz="3200" dirty="0" smtClean="0">
                <a:solidFill>
                  <a:schemeClr val="bg1"/>
                </a:solidFill>
                <a:effectLst/>
              </a:rPr>
              <a:t>優勢</a:t>
            </a:r>
            <a:endParaRPr lang="zh-TW" altLang="en-US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1358" y="692696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(2)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19672" y="2852936"/>
            <a:ext cx="6984776" cy="27363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產業網絡完整，異域整合容易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年輕人具有創意，教育也向此方向發展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歷史資產豐富，創意發想特殊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/>
              <a:t>開發時間較晚，對新中產階級的需求較為瞭解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8064" y="1916832"/>
            <a:ext cx="1944216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35496" y="1916832"/>
            <a:ext cx="8640960" cy="580926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zh-TW" altLang="zh-TW" sz="3200" b="1" dirty="0" smtClean="0">
                <a:solidFill>
                  <a:schemeClr val="accent4">
                    <a:lumMod val="75000"/>
                  </a:schemeClr>
                </a:solidFill>
              </a:rPr>
              <a:t>台灣發展農企業的</a:t>
            </a:r>
            <a:r>
              <a:rPr lang="zh-TW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創新</a:t>
            </a:r>
            <a:r>
              <a:rPr lang="zh-TW" altLang="zh-TW" sz="3200" b="1" dirty="0" smtClean="0">
                <a:solidFill>
                  <a:schemeClr val="bg1"/>
                </a:solidFill>
              </a:rPr>
              <a:t>優勢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7342" y="692696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(2)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3.4.3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(3)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808" y="2492896"/>
            <a:ext cx="4602177" cy="2598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由趨勢探討需求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由需求探討機會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由機會設計</a:t>
            </a:r>
            <a:r>
              <a:rPr lang="en-US" altLang="zh-TW" sz="2800" dirty="0" smtClean="0">
                <a:solidFill>
                  <a:srgbClr val="660066"/>
                </a:solidFill>
                <a:latin typeface="+mn-ea"/>
              </a:rPr>
              <a:t>”</a:t>
            </a:r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價值</a:t>
            </a:r>
            <a:r>
              <a:rPr lang="en-US" altLang="zh-TW" sz="2800" dirty="0" smtClean="0">
                <a:solidFill>
                  <a:srgbClr val="660066"/>
                </a:solidFill>
                <a:latin typeface="+mn-ea"/>
              </a:rPr>
              <a:t>”</a:t>
            </a:r>
            <a:endParaRPr lang="zh-TW" altLang="en-US" sz="2800" dirty="0" smtClean="0">
              <a:solidFill>
                <a:srgbClr val="660066"/>
              </a:solidFill>
              <a:latin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064098"/>
            <a:ext cx="8784976" cy="1012974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zh-TW" sz="3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企業價值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en-US" dirty="0" smtClean="0"/>
              <a:t>透</a:t>
            </a:r>
            <a:r>
              <a:rPr lang="zh-TW" altLang="zh-TW" dirty="0" smtClean="0"/>
              <a:t>過</a:t>
            </a:r>
            <a:r>
              <a:rPr lang="en-US" altLang="zh-TW" dirty="0" smtClean="0"/>
              <a:t>”</a:t>
            </a:r>
            <a:r>
              <a:rPr lang="zh-TW" altLang="zh-TW" dirty="0" smtClean="0"/>
              <a:t>商品特性</a:t>
            </a:r>
            <a:r>
              <a:rPr lang="en-US" altLang="zh-TW" dirty="0" smtClean="0"/>
              <a:t>”</a:t>
            </a:r>
            <a:r>
              <a:rPr lang="zh-TW" altLang="zh-TW" dirty="0" smtClean="0"/>
              <a:t>以滿足目標</a:t>
            </a:r>
            <a:br>
              <a:rPr lang="zh-TW" altLang="zh-TW" dirty="0" smtClean="0"/>
            </a:br>
            <a:r>
              <a:rPr lang="zh-TW" altLang="zh-TW" dirty="0" smtClean="0"/>
              <a:t>顧客群的需求</a:t>
            </a:r>
            <a:r>
              <a:rPr lang="en-US" altLang="zh-TW" dirty="0" smtClean="0"/>
              <a:t>(  B to B  or  B to C  )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(3)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95736" y="2924944"/>
            <a:ext cx="2664296" cy="194421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TW" altLang="en-US" dirty="0" smtClean="0"/>
              <a:t>健康安全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TW" altLang="en-US" dirty="0" smtClean="0"/>
              <a:t>獨特客製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TW" altLang="en-US" dirty="0" smtClean="0"/>
              <a:t>應用方便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640960" cy="1012974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價值的需求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(3)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2304" y="2924944"/>
            <a:ext cx="19979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zh-TW" altLang="en-US" sz="2500" dirty="0" smtClean="0"/>
              <a:t>流行時尚</a:t>
            </a:r>
          </a:p>
          <a:p>
            <a:pPr marL="365760" indent="-256032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zh-TW" altLang="en-US" sz="2500" dirty="0" smtClean="0"/>
              <a:t>天然環保</a:t>
            </a:r>
          </a:p>
          <a:p>
            <a:pPr marL="365760" indent="-256032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zh-TW" altLang="en-US" sz="2500" dirty="0" smtClean="0"/>
              <a:t>經濟實惠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714348" y="0"/>
            <a:ext cx="7793038" cy="911225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全球市場消費型態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571500" y="785813"/>
            <a:ext cx="8229600" cy="43402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全球市場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：新興市場會有顯著成長，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2020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年中國將與美國並列世界最大消費品市場。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產品與服務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：新興市場的市場區隔明顯，產品線逐漸擴張；成熟市場產品創新會受到人口結構與環境意識影響。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產業展望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：為達成本控制與品質控管策略，企業外包活動擴大，成熟市場中受到經濟規模縮減與法規放寬影響市場鞏固性不再。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關係的改變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：與顧客、供應商間合作關係將更緊密，對消費者個人化服務將整合至產品研發中。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共同策略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：執行成本控制所獲得的報酬將減少，發展客戶關係以獲得持續性競爭優勢為未來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重點。</a:t>
            </a:r>
          </a:p>
        </p:txBody>
      </p:sp>
      <p:graphicFrame>
        <p:nvGraphicFramePr>
          <p:cNvPr id="14" name="內容版面配置區 5"/>
          <p:cNvGraphicFramePr>
            <a:graphicFrameLocks noGrp="1"/>
          </p:cNvGraphicFramePr>
          <p:nvPr/>
        </p:nvGraphicFramePr>
        <p:xfrm>
          <a:off x="498475" y="4203700"/>
          <a:ext cx="8443913" cy="2613025"/>
        </p:xfrm>
        <a:graphic>
          <a:graphicData uri="http://schemas.openxmlformats.org/presentationml/2006/ole">
            <p:oleObj spid="_x0000_s1026" name="Worksheet" r:id="rId4" imgW="8572500" imgH="2648045" progId="Excel.Sheet.8">
              <p:embed/>
            </p:oleObj>
          </a:graphicData>
        </a:graphic>
      </p:graphicFrame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785918" y="6550025"/>
            <a:ext cx="6929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資料來源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:Foresight 2020 Economic, industry and corporate trends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；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EIU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119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572560" cy="1411291"/>
          </a:xfrm>
        </p:spPr>
        <p:txBody>
          <a:bodyPr anchor="ctr"/>
          <a:lstStyle/>
          <a:p>
            <a:pPr>
              <a:defRPr/>
            </a:pPr>
            <a:r>
              <a:rPr lang="zh-TW" altLang="en-US" dirty="0" smtClean="0">
                <a:solidFill>
                  <a:srgbClr val="7030A0"/>
                </a:solidFill>
              </a:rPr>
              <a:t>現代化農業的競爭力</a:t>
            </a:r>
            <a:br>
              <a:rPr lang="zh-TW" altLang="en-US" dirty="0" smtClean="0">
                <a:solidFill>
                  <a:srgbClr val="7030A0"/>
                </a:solidFill>
              </a:rPr>
            </a:br>
            <a:r>
              <a:rPr lang="en-US" altLang="zh-TW" dirty="0" smtClean="0">
                <a:solidFill>
                  <a:srgbClr val="7030A0"/>
                </a:solidFill>
              </a:rPr>
              <a:t>~</a:t>
            </a:r>
            <a:r>
              <a:rPr lang="zh-TW" altLang="en-US" dirty="0" smtClean="0">
                <a:solidFill>
                  <a:srgbClr val="7030A0"/>
                </a:solidFill>
              </a:rPr>
              <a:t>生產效率的提升</a:t>
            </a:r>
            <a:r>
              <a:rPr lang="en-US" altLang="zh-TW" dirty="0" smtClean="0">
                <a:solidFill>
                  <a:srgbClr val="7030A0"/>
                </a:solidFill>
              </a:rPr>
              <a:t>~</a:t>
            </a:r>
            <a:endParaRPr lang="zh-TW" altLang="en-US" dirty="0" smtClean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3.4.4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(4)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808" y="2492896"/>
            <a:ext cx="4602177" cy="2598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由趨勢探討需求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由需求探討機會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由機會設計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價值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由價值規劃</a:t>
            </a:r>
            <a:r>
              <a:rPr lang="en-US" altLang="zh-TW" sz="2800" dirty="0" smtClean="0">
                <a:solidFill>
                  <a:srgbClr val="660066"/>
                </a:solidFill>
                <a:latin typeface="+mn-ea"/>
              </a:rPr>
              <a:t>”</a:t>
            </a:r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商品</a:t>
            </a:r>
            <a:r>
              <a:rPr lang="en-US" altLang="zh-TW" sz="2800" dirty="0" smtClean="0">
                <a:solidFill>
                  <a:srgbClr val="660066"/>
                </a:solidFill>
                <a:latin typeface="+mn-ea"/>
              </a:rPr>
              <a:t>”</a:t>
            </a:r>
            <a:endParaRPr lang="zh-TW" altLang="en-US" sz="2800" dirty="0" smtClean="0">
              <a:solidFill>
                <a:srgbClr val="660066"/>
              </a:solidFill>
              <a:latin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55776" y="2924944"/>
            <a:ext cx="6120680" cy="18722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滿足顧客需求的載體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品質穩定的</a:t>
            </a:r>
            <a:r>
              <a:rPr lang="zh-TW" altLang="en-US" sz="2700" dirty="0" smtClean="0"/>
              <a:t>量</a:t>
            </a:r>
            <a:r>
              <a:rPr lang="zh-TW" altLang="zh-TW" sz="2700" dirty="0" smtClean="0"/>
              <a:t>產能力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39962"/>
            <a:ext cx="8640960" cy="1012974"/>
          </a:xfrm>
        </p:spPr>
        <p:txBody>
          <a:bodyPr>
            <a:normAutofit/>
          </a:bodyPr>
          <a:lstStyle/>
          <a:p>
            <a:pPr lvl="0"/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商品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(</a:t>
            </a:r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產品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&amp;</a:t>
            </a:r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服務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)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3.4.4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(4)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3.4.5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(5)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808" y="2492896"/>
            <a:ext cx="4602177" cy="2598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由趨勢探討需求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由需求探討機會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由機會統計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價值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由價值規劃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商品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由商品決定營運模式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84976" cy="2592288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知識農業農企業的競爭力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TW" altLang="zh-TW" dirty="0" smtClean="0">
                <a:solidFill>
                  <a:srgbClr val="7030A0"/>
                </a:solidFill>
              </a:rPr>
              <a:t/>
            </a:r>
            <a:br>
              <a:rPr lang="zh-TW" altLang="zh-TW" dirty="0" smtClean="0">
                <a:solidFill>
                  <a:srgbClr val="7030A0"/>
                </a:solidFill>
              </a:rPr>
            </a:br>
            <a:r>
              <a:rPr lang="zh-TW" altLang="zh-TW" dirty="0" smtClean="0">
                <a:solidFill>
                  <a:srgbClr val="7030A0"/>
                </a:solidFill>
              </a:rPr>
              <a:t>由服務主導商品的行銷策略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3.4.6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(6)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784" y="2348880"/>
            <a:ext cx="4602177" cy="25987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由趨勢探討需求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由需求探討機會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由機會設計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價值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由價值規劃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商品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由商品決定營運模式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由營運模式決定核心能量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48872" cy="2160240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</a:rPr>
              <a:t>核心能量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dirty="0" smtClean="0"/>
              <a:t>企業賴以生存發展的特殊能量</a:t>
            </a:r>
            <a:r>
              <a:rPr lang="zh-TW" altLang="en-US" dirty="0" smtClean="0"/>
              <a:t>，以有</a:t>
            </a:r>
            <a:r>
              <a:rPr lang="zh-TW" altLang="zh-TW" dirty="0" smtClean="0"/>
              <a:t>別於競爭對手</a:t>
            </a:r>
            <a:br>
              <a:rPr lang="zh-TW" altLang="zh-TW" dirty="0" smtClean="0"/>
            </a:br>
            <a:r>
              <a:rPr lang="en-US" altLang="zh-TW" dirty="0" smtClean="0"/>
              <a:t>(</a:t>
            </a:r>
            <a:r>
              <a:rPr lang="zh-TW" altLang="zh-TW" dirty="0" smtClean="0"/>
              <a:t>技術、價值、</a:t>
            </a:r>
            <a:r>
              <a:rPr lang="zh-TW" altLang="en-US" dirty="0" smtClean="0"/>
              <a:t>服務、</a:t>
            </a:r>
            <a:r>
              <a:rPr lang="zh-TW" altLang="zh-TW" dirty="0" smtClean="0"/>
              <a:t>通路、原料、客源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3.4.6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(6)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3.4.7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(7)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784" y="2348880"/>
            <a:ext cx="4602177" cy="25987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由趨勢探討需求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由需求探討機會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由機會設計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價值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由價值規劃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商品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由商品決定營運模式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由營運模式決定核心能量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由核心能量尋找合作夥伴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784976" cy="252028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合作夥伴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(ALLIENIES)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dirty="0" smtClean="0"/>
              <a:t>對核心能量產生互補的其他企業</a:t>
            </a:r>
            <a:r>
              <a:rPr lang="zh-TW" altLang="en-US" dirty="0" smtClean="0"/>
              <a:t>，以</a:t>
            </a:r>
            <a:r>
              <a:rPr lang="zh-TW" altLang="zh-TW" dirty="0" smtClean="0"/>
              <a:t>推動</a:t>
            </a:r>
            <a:r>
              <a:rPr lang="zh-TW" altLang="en-US" dirty="0" smtClean="0"/>
              <a:t>營運模</a:t>
            </a:r>
            <a:r>
              <a:rPr lang="zh-TW" altLang="zh-TW" dirty="0" smtClean="0"/>
              <a:t>式的運作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3.4.7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農企業發展策略</a:t>
            </a: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(7)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3.4.8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農企業發展策略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(8)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784" y="2348880"/>
            <a:ext cx="4602177" cy="2598737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由趨勢探討需求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由需求探討機會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由機會設計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價值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由價值規劃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商品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由商品決定營運模式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由營運模式決定核心能量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由核心能量尋找合作夥伴</a:t>
            </a:r>
            <a:endParaRPr lang="en-US" altLang="zh-TW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660066"/>
                </a:solidFill>
                <a:latin typeface="+mn-ea"/>
              </a:rPr>
              <a:t> 由經驗擴充企業版圖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15616" y="2564904"/>
            <a:ext cx="7776864" cy="410445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/>
              <a:t>由主導角色發展轉變為輔導角色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政府</a:t>
            </a:r>
            <a:r>
              <a:rPr lang="zh-TW" altLang="en-US" dirty="0" smtClean="0"/>
              <a:t>功能在建構一良好的產業發展環境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1012974"/>
          </a:xfrm>
        </p:spPr>
        <p:txBody>
          <a:bodyPr/>
          <a:lstStyle/>
          <a:p>
            <a:r>
              <a:rPr lang="en-US" altLang="zh-TW" dirty="0" smtClean="0"/>
              <a:t>3.5 </a:t>
            </a:r>
            <a:r>
              <a:rPr lang="zh-TW" altLang="en-US" dirty="0" smtClean="0"/>
              <a:t>農業轉型政府角色</a:t>
            </a:r>
            <a:r>
              <a:rPr lang="zh-TW" altLang="en-US" dirty="0"/>
              <a:t>的</a:t>
            </a:r>
            <a:r>
              <a:rPr lang="zh-TW" altLang="en-US" dirty="0" smtClean="0"/>
              <a:t>定位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129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178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785813"/>
            <a:ext cx="8643998" cy="911225"/>
          </a:xfrm>
        </p:spPr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1.2.4</a:t>
            </a:r>
            <a:r>
              <a:rPr lang="zh-TW" altLang="en-US" dirty="0" smtClean="0"/>
              <a:t> 大農與小農</a:t>
            </a:r>
            <a:endParaRPr lang="zh-TW" altLang="en-US" dirty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/>
              <a:t>小農國家</a:t>
            </a:r>
            <a:r>
              <a:rPr lang="en-US" altLang="zh-TW" dirty="0" smtClean="0"/>
              <a:t>(</a:t>
            </a:r>
            <a:r>
              <a:rPr lang="zh-TW" altLang="en-US" dirty="0" smtClean="0"/>
              <a:t>亞洲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數公頃</a:t>
            </a:r>
            <a:endParaRPr lang="en-US" altLang="zh-TW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/>
              <a:t>中農國家</a:t>
            </a:r>
            <a:r>
              <a:rPr lang="en-US" altLang="zh-TW" dirty="0" smtClean="0"/>
              <a:t>(</a:t>
            </a:r>
            <a:r>
              <a:rPr lang="zh-TW" altLang="en-US" dirty="0" smtClean="0"/>
              <a:t>歐洲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數十公頃</a:t>
            </a:r>
            <a:endParaRPr lang="en-US" altLang="zh-TW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/>
              <a:t>大農國家</a:t>
            </a:r>
            <a:r>
              <a:rPr lang="en-US" altLang="zh-TW" dirty="0" smtClean="0"/>
              <a:t>(</a:t>
            </a:r>
            <a:r>
              <a:rPr lang="zh-TW" altLang="en-US" dirty="0" smtClean="0"/>
              <a:t>美澳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數百公頃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995363" y="1917724"/>
            <a:ext cx="2130425" cy="4151313"/>
          </a:xfrm>
          <a:prstGeom prst="rect">
            <a:avLst/>
          </a:prstGeom>
          <a:solidFill>
            <a:srgbClr val="C0C0C0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402388" y="1917724"/>
            <a:ext cx="2130425" cy="4319588"/>
          </a:xfrm>
          <a:prstGeom prst="rect">
            <a:avLst/>
          </a:prstGeom>
          <a:solidFill>
            <a:srgbClr val="C0C0C0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27688" y="2390799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產業創新</a:t>
            </a: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1136650" y="2389212"/>
            <a:ext cx="2755900" cy="511175"/>
          </a:xfrm>
          <a:prstGeom prst="rightArrowCallout">
            <a:avLst>
              <a:gd name="adj1" fmla="val 25000"/>
              <a:gd name="adj2" fmla="val 21741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人才培育</a:t>
            </a: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5627688" y="3019449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技術整合</a:t>
            </a: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1136650" y="3017862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環境建構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5627688" y="3673499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市場開拓</a:t>
            </a: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1136650" y="3671912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資源規劃</a:t>
            </a:r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1141413" y="1628799"/>
            <a:ext cx="1838325" cy="582613"/>
          </a:xfrm>
          <a:prstGeom prst="roundRect">
            <a:avLst>
              <a:gd name="adj" fmla="val 16667"/>
            </a:avLst>
          </a:prstGeom>
          <a:solidFill>
            <a:srgbClr val="FDE4B3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+mn-ea"/>
              </a:rPr>
              <a:t>政府</a:t>
            </a:r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6548438" y="1628799"/>
            <a:ext cx="1838325" cy="582613"/>
          </a:xfrm>
          <a:prstGeom prst="roundRect">
            <a:avLst>
              <a:gd name="adj" fmla="val 16667"/>
            </a:avLst>
          </a:prstGeom>
          <a:solidFill>
            <a:srgbClr val="FDE4B3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+mn-ea"/>
              </a:rPr>
              <a:t>民間</a:t>
            </a: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5630863" y="4308499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品牌建立</a:t>
            </a: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1139825" y="4306912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技術開發</a:t>
            </a:r>
          </a:p>
        </p:txBody>
      </p:sp>
      <p:sp>
        <p:nvSpPr>
          <p:cNvPr id="56" name="AutoShape 14"/>
          <p:cNvSpPr>
            <a:spLocks noChangeArrowheads="1"/>
          </p:cNvSpPr>
          <p:nvPr/>
        </p:nvSpPr>
        <p:spPr bwMode="auto">
          <a:xfrm>
            <a:off x="5630863" y="4948262"/>
            <a:ext cx="2754312" cy="509587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產業網絡</a:t>
            </a:r>
          </a:p>
        </p:txBody>
      </p:sp>
      <p:sp>
        <p:nvSpPr>
          <p:cNvPr id="57" name="AutoShape 15"/>
          <p:cNvSpPr>
            <a:spLocks noChangeArrowheads="1"/>
          </p:cNvSpPr>
          <p:nvPr/>
        </p:nvSpPr>
        <p:spPr bwMode="auto">
          <a:xfrm>
            <a:off x="1139825" y="4946674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資金輔助</a:t>
            </a:r>
          </a:p>
        </p:txBody>
      </p:sp>
      <p:sp>
        <p:nvSpPr>
          <p:cNvPr id="58" name="AutoShape 16"/>
          <p:cNvSpPr>
            <a:spLocks noChangeArrowheads="1"/>
          </p:cNvSpPr>
          <p:nvPr/>
        </p:nvSpPr>
        <p:spPr bwMode="auto">
          <a:xfrm>
            <a:off x="5634038" y="5583262"/>
            <a:ext cx="2754312" cy="509587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跨國佈局</a:t>
            </a:r>
          </a:p>
        </p:txBody>
      </p:sp>
      <p:sp>
        <p:nvSpPr>
          <p:cNvPr id="59" name="AutoShape 17"/>
          <p:cNvSpPr>
            <a:spLocks noChangeArrowheads="1"/>
          </p:cNvSpPr>
          <p:nvPr/>
        </p:nvSpPr>
        <p:spPr bwMode="auto">
          <a:xfrm>
            <a:off x="1143000" y="5581674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>
                <a:latin typeface="微軟正黑體" pitchFamily="34" charset="-120"/>
                <a:ea typeface="微軟正黑體" pitchFamily="34" charset="-120"/>
              </a:rPr>
              <a:t>資訊體系</a:t>
            </a: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4187825" y="2708299"/>
            <a:ext cx="1179513" cy="3097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農</a:t>
            </a:r>
          </a:p>
          <a:p>
            <a:pPr algn="ctr"/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企</a:t>
            </a:r>
          </a:p>
          <a:p>
            <a:pPr algn="ctr"/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業</a:t>
            </a:r>
          </a:p>
          <a:p>
            <a:pPr algn="ctr"/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發</a:t>
            </a:r>
          </a:p>
          <a:p>
            <a:pPr algn="ctr"/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展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285720" y="698396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微軟正黑體"/>
                <a:cs typeface="+mj-cs"/>
              </a:rPr>
              <a:t>3.6 </a:t>
            </a: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微軟正黑體"/>
                <a:cs typeface="+mj-cs"/>
              </a:rPr>
              <a:t>農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微軟正黑體"/>
                <a:cs typeface="+mj-cs"/>
              </a:rPr>
              <a:t>企業發展之輔導架構</a:t>
            </a: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012974"/>
          </a:xfrm>
        </p:spPr>
        <p:txBody>
          <a:bodyPr>
            <a:noAutofit/>
          </a:bodyPr>
          <a:lstStyle/>
          <a:p>
            <a:pPr lvl="0"/>
            <a:r>
              <a:rPr lang="zh-TW" altLang="en-US" sz="4400" dirty="0" smtClean="0">
                <a:solidFill>
                  <a:srgbClr val="663300"/>
                </a:solidFill>
              </a:rPr>
              <a:t>四、農委會</a:t>
            </a:r>
            <a:r>
              <a:rPr lang="zh-TW" altLang="en-US" sz="4400" dirty="0">
                <a:solidFill>
                  <a:srgbClr val="663300"/>
                </a:solidFill>
              </a:rPr>
              <a:t>推動農業轉型的措施</a:t>
            </a:r>
            <a:endParaRPr lang="zh-TW" altLang="en-US" sz="4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064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357422" y="1928802"/>
            <a:ext cx="6535058" cy="452453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強調產業應用的研發</a:t>
            </a:r>
            <a:endParaRPr lang="en-US" altLang="zh-TW" sz="2800" dirty="0" smtClean="0"/>
          </a:p>
          <a:p>
            <a:r>
              <a:rPr lang="zh-TW" altLang="en-US" sz="2800" dirty="0" smtClean="0"/>
              <a:t>加強智財權的管理</a:t>
            </a:r>
            <a:endParaRPr lang="en-US" altLang="zh-TW" sz="2800" dirty="0" smtClean="0"/>
          </a:p>
          <a:p>
            <a:r>
              <a:rPr lang="zh-TW" altLang="en-US" sz="2800" dirty="0" smtClean="0"/>
              <a:t>推動效益導向的評估</a:t>
            </a:r>
            <a:endParaRPr lang="en-US" altLang="zh-TW" sz="2800" dirty="0" smtClean="0"/>
          </a:p>
          <a:p>
            <a:r>
              <a:rPr lang="zh-TW" altLang="en-US" sz="2800" dirty="0" smtClean="0"/>
              <a:t>規劃技轉模式的創新</a:t>
            </a:r>
            <a:endParaRPr lang="en-US" altLang="zh-TW" sz="2800" dirty="0" smtClean="0"/>
          </a:p>
          <a:p>
            <a:r>
              <a:rPr lang="zh-TW" altLang="en-US" sz="2800" dirty="0" smtClean="0"/>
              <a:t>鼓勵跨領域團隊的合作</a:t>
            </a:r>
            <a:endParaRPr lang="en-US" altLang="zh-TW" sz="2800" dirty="0" smtClean="0"/>
          </a:p>
          <a:p>
            <a:r>
              <a:rPr lang="zh-TW" altLang="en-US" sz="2800" dirty="0" smtClean="0"/>
              <a:t>規劃成果行銷的多元性</a:t>
            </a:r>
            <a:endParaRPr lang="en-US" altLang="zh-TW" sz="2800" dirty="0" smtClean="0"/>
          </a:p>
          <a:p>
            <a:r>
              <a:rPr lang="zh-TW" altLang="en-US" sz="2800" dirty="0" smtClean="0"/>
              <a:t>研發管理人才的培育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0960" cy="1012974"/>
          </a:xfrm>
        </p:spPr>
        <p:txBody>
          <a:bodyPr/>
          <a:lstStyle/>
          <a:p>
            <a:r>
              <a:rPr lang="en-US" altLang="zh-TW" dirty="0" smtClean="0"/>
              <a:t>4.1 </a:t>
            </a:r>
            <a:r>
              <a:rPr lang="zh-TW" altLang="en-US" dirty="0" smtClean="0"/>
              <a:t>研發體系的轉型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0298" y="1785926"/>
            <a:ext cx="6392182" cy="452453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產學研技術的媒合</a:t>
            </a:r>
            <a:endParaRPr lang="en-US" altLang="zh-TW" sz="2800" dirty="0" smtClean="0"/>
          </a:p>
          <a:p>
            <a:r>
              <a:rPr lang="zh-TW" altLang="en-US" sz="2800" dirty="0" smtClean="0"/>
              <a:t>辦理產學合作計畫</a:t>
            </a:r>
            <a:endParaRPr lang="en-US" altLang="zh-TW" sz="2800" dirty="0" smtClean="0"/>
          </a:p>
          <a:p>
            <a:r>
              <a:rPr lang="zh-TW" altLang="en-US" sz="2800" dirty="0" smtClean="0"/>
              <a:t>科專計畫的推動</a:t>
            </a:r>
            <a:endParaRPr lang="en-US" altLang="zh-TW" sz="2800" dirty="0" smtClean="0"/>
          </a:p>
          <a:p>
            <a:r>
              <a:rPr lang="zh-TW" altLang="en-US" sz="2800" dirty="0" smtClean="0"/>
              <a:t>產業輔導團隊的運作</a:t>
            </a:r>
            <a:endParaRPr lang="en-US" altLang="zh-TW" sz="2800" dirty="0" smtClean="0"/>
          </a:p>
          <a:p>
            <a:r>
              <a:rPr lang="zh-TW" altLang="en-US" sz="2800" dirty="0" smtClean="0"/>
              <a:t>成果展覽及獎勵</a:t>
            </a:r>
            <a:endParaRPr lang="en-US" altLang="zh-TW" sz="2800" dirty="0" smtClean="0"/>
          </a:p>
          <a:p>
            <a:r>
              <a:rPr lang="zh-TW" altLang="en-US" sz="2800" dirty="0" smtClean="0"/>
              <a:t>育成中心的效益</a:t>
            </a:r>
            <a:endParaRPr lang="en-US" altLang="zh-TW" sz="2800" dirty="0" smtClean="0"/>
          </a:p>
          <a:p>
            <a:r>
              <a:rPr lang="zh-TW" altLang="en-US" sz="2800" dirty="0" smtClean="0"/>
              <a:t>專業園區的建構</a:t>
            </a:r>
            <a:endParaRPr lang="en-US" altLang="zh-TW" sz="2800" dirty="0" smtClean="0"/>
          </a:p>
          <a:p>
            <a:r>
              <a:rPr lang="zh-TW" altLang="en-US" sz="2800" dirty="0" smtClean="0"/>
              <a:t>國際廠商的引進</a:t>
            </a:r>
            <a:endParaRPr lang="en-US" altLang="zh-TW" sz="2800" dirty="0" smtClean="0"/>
          </a:p>
          <a:p>
            <a:r>
              <a:rPr lang="zh-TW" altLang="en-US" sz="2800" dirty="0" smtClean="0"/>
              <a:t>菁英人才的培育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0960" cy="1012974"/>
          </a:xfrm>
        </p:spPr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zh-TW" dirty="0" smtClean="0"/>
              <a:t>2</a:t>
            </a:r>
            <a:r>
              <a:rPr lang="en-US" altLang="zh-TW" dirty="0" smtClean="0"/>
              <a:t> </a:t>
            </a:r>
            <a:r>
              <a:rPr lang="zh-TW" altLang="en-US" dirty="0" smtClean="0"/>
              <a:t>產業輔導的措施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771800" y="2060848"/>
            <a:ext cx="6120680" cy="43924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農業資訊體系的建構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海外農業的輔導體系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700" dirty="0" smtClean="0"/>
              <a:t>農村產業環境的再造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 smtClean="0"/>
              <a:t>人才培育的訓練體系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012974"/>
          </a:xfrm>
        </p:spPr>
        <p:txBody>
          <a:bodyPr>
            <a:normAutofit/>
          </a:bodyPr>
          <a:lstStyle/>
          <a:p>
            <a:pPr lvl="0"/>
            <a:r>
              <a:rPr lang="en-US" altLang="zh-TW" dirty="0" smtClean="0"/>
              <a:t>4.</a:t>
            </a:r>
            <a:r>
              <a:rPr lang="zh-TW" altLang="zh-TW" dirty="0" smtClean="0"/>
              <a:t>3</a:t>
            </a:r>
            <a:r>
              <a:rPr lang="en-US" altLang="zh-TW" dirty="0" smtClean="0"/>
              <a:t> </a:t>
            </a:r>
            <a:r>
              <a:rPr lang="zh-TW" altLang="zh-TW" dirty="0" smtClean="0"/>
              <a:t>發展農企業的基礎建設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7864" y="1916832"/>
            <a:ext cx="4392488" cy="460851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zh-TW" altLang="en-US" dirty="0" smtClean="0"/>
              <a:t>創造力</a:t>
            </a:r>
            <a:endParaRPr lang="en-US" altLang="zh-TW" dirty="0" smtClean="0"/>
          </a:p>
          <a:p>
            <a:pPr>
              <a:spcAft>
                <a:spcPts val="1800"/>
              </a:spcAft>
            </a:pPr>
            <a:r>
              <a:rPr lang="zh-TW" altLang="en-US" dirty="0" smtClean="0"/>
              <a:t>批判性思考</a:t>
            </a:r>
            <a:endParaRPr lang="en-US" altLang="zh-TW" dirty="0" smtClean="0"/>
          </a:p>
          <a:p>
            <a:pPr>
              <a:spcAft>
                <a:spcPts val="1800"/>
              </a:spcAft>
            </a:pPr>
            <a:r>
              <a:rPr lang="zh-TW" altLang="en-US" dirty="0" smtClean="0"/>
              <a:t>解決問題</a:t>
            </a:r>
            <a:endParaRPr lang="en-US" altLang="zh-TW" dirty="0" smtClean="0"/>
          </a:p>
          <a:p>
            <a:pPr>
              <a:spcAft>
                <a:spcPts val="1800"/>
              </a:spcAft>
            </a:pPr>
            <a:r>
              <a:rPr lang="zh-TW" altLang="en-US" dirty="0" smtClean="0"/>
              <a:t>溝通能力</a:t>
            </a:r>
            <a:endParaRPr lang="en-US" altLang="zh-TW" dirty="0" smtClean="0"/>
          </a:p>
          <a:p>
            <a:pPr>
              <a:spcAft>
                <a:spcPts val="1800"/>
              </a:spcAft>
            </a:pPr>
            <a:r>
              <a:rPr lang="zh-TW" altLang="en-US" dirty="0" smtClean="0"/>
              <a:t>團隊合作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012974"/>
          </a:xfrm>
        </p:spPr>
        <p:txBody>
          <a:bodyPr/>
          <a:lstStyle/>
          <a:p>
            <a:r>
              <a:rPr lang="en-US" altLang="zh-TW" dirty="0" smtClean="0"/>
              <a:t>4.4 21</a:t>
            </a:r>
            <a:r>
              <a:rPr lang="zh-TW" altLang="en-US" dirty="0" smtClean="0"/>
              <a:t>世紀人力素質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401410" name="Picture 2" descr="http://blogs.myoops.org/media/obam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1775531" cy="234888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1043608" y="6381328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資料來源</a:t>
            </a:r>
            <a:r>
              <a:rPr lang="zh-TW" altLang="en-US" sz="1000" dirty="0" smtClean="0">
                <a:latin typeface="微軟正黑體"/>
              </a:rPr>
              <a:t>：</a:t>
            </a:r>
            <a:r>
              <a:rPr lang="en-US" altLang="zh-TW" sz="1000" dirty="0" smtClean="0">
                <a:latin typeface="微軟正黑體"/>
              </a:rPr>
              <a:t>Partnership</a:t>
            </a:r>
            <a:r>
              <a:rPr lang="zh-TW" altLang="en-US" sz="1000" dirty="0" smtClean="0">
                <a:latin typeface="微軟正黑體"/>
              </a:rPr>
              <a:t> </a:t>
            </a:r>
            <a:r>
              <a:rPr lang="en-US" altLang="zh-TW" sz="1000" dirty="0" smtClean="0">
                <a:latin typeface="微軟正黑體"/>
              </a:rPr>
              <a:t>for </a:t>
            </a:r>
            <a:r>
              <a:rPr lang="en-US" altLang="zh-TW" sz="1000" dirty="0">
                <a:latin typeface="微軟正黑體"/>
              </a:rPr>
              <a:t>21st century </a:t>
            </a:r>
            <a:r>
              <a:rPr lang="en-US" altLang="zh-TW" sz="1000" dirty="0" smtClean="0">
                <a:latin typeface="微軟正黑體"/>
              </a:rPr>
              <a:t>skills(2008)</a:t>
            </a:r>
            <a:endParaRPr lang="zh-TW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32048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>
                <a:latin typeface="+mn-ea"/>
              </a:rPr>
              <a:t>全球農業的社經環境發展趨勢，有利於小農國家，以</a:t>
            </a:r>
            <a:r>
              <a:rPr lang="en-US" altLang="zh-TW" dirty="0" smtClean="0">
                <a:latin typeface="+mn-ea"/>
              </a:rPr>
              <a:t>”</a:t>
            </a:r>
            <a:r>
              <a:rPr lang="zh-TW" altLang="en-US" dirty="0" smtClean="0">
                <a:latin typeface="+mn-ea"/>
              </a:rPr>
              <a:t>小而美</a:t>
            </a:r>
            <a:r>
              <a:rPr lang="en-US" altLang="zh-TW" dirty="0" smtClean="0">
                <a:latin typeface="+mn-ea"/>
              </a:rPr>
              <a:t>”</a:t>
            </a:r>
            <a:r>
              <a:rPr lang="zh-TW" altLang="en-US" dirty="0" smtClean="0">
                <a:latin typeface="+mn-ea"/>
              </a:rPr>
              <a:t>方式提升農業競爭力。</a:t>
            </a:r>
            <a:endParaRPr lang="en-US" altLang="zh-TW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>
                <a:latin typeface="+mn-ea"/>
              </a:rPr>
              <a:t>我國農業需</a:t>
            </a:r>
            <a:r>
              <a:rPr lang="zh-TW" altLang="en-US" dirty="0" smtClean="0">
                <a:latin typeface="+mn-ea"/>
              </a:rPr>
              <a:t>朝知識農業的方向轉型，過程中科技發展的轉型及農企業的輔導為關鍵因子。</a:t>
            </a:r>
            <a:endParaRPr lang="en-US" altLang="zh-TW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>
                <a:latin typeface="+mn-ea"/>
              </a:rPr>
              <a:t>資訊</a:t>
            </a:r>
            <a:r>
              <a:rPr lang="zh-TW" altLang="en-US" dirty="0" smtClean="0">
                <a:latin typeface="微軟正黑體"/>
                <a:ea typeface="微軟正黑體"/>
              </a:rPr>
              <a:t>、生技等先進技術的引進及整合是發展知識型農業的必要條件，如何促進科技研發產業及行銷的跨域整合，為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決定轉型成效的重要因素。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人才培育為最重要的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工作，需產官學研共同合作。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012974"/>
          </a:xfrm>
        </p:spPr>
        <p:txBody>
          <a:bodyPr/>
          <a:lstStyle/>
          <a:p>
            <a:r>
              <a:rPr lang="zh-TW" altLang="en-US" dirty="0" smtClean="0"/>
              <a:t>五、綜合結語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5073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137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567871" cy="5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 smtClean="0">
                <a:latin typeface="Times New Roman" pitchFamily="18" charset="0"/>
                <a:cs typeface="Times New Roman" pitchFamily="18" charset="0"/>
              </a:rPr>
              <a:t>台灣農業科技資源運籌管理學會</a:t>
            </a:r>
            <a:endParaRPr lang="en-US" altLang="zh-TW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1400" dirty="0" smtClean="0">
                <a:latin typeface="Times New Roman" pitchFamily="18" charset="0"/>
                <a:cs typeface="Times New Roman" pitchFamily="18" charset="0"/>
              </a:rPr>
              <a:t>地    </a:t>
            </a:r>
            <a:r>
              <a:rPr lang="zh-TW" altLang="en-US" sz="1400" dirty="0">
                <a:latin typeface="Times New Roman" pitchFamily="18" charset="0"/>
                <a:cs typeface="Times New Roman" pitchFamily="18" charset="0"/>
              </a:rPr>
              <a:t>址：</a:t>
            </a:r>
            <a:r>
              <a:rPr lang="zh-TW" altLang="en-US" sz="1400" dirty="0" smtClean="0">
                <a:latin typeface="Times New Roman" pitchFamily="18" charset="0"/>
                <a:cs typeface="Times New Roman" pitchFamily="18" charset="0"/>
              </a:rPr>
              <a:t>台北市德惠街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zh-TW" altLang="en-US" sz="1400" dirty="0" smtClean="0">
                <a:latin typeface="Times New Roman" pitchFamily="18" charset="0"/>
                <a:cs typeface="Times New Roman" pitchFamily="18" charset="0"/>
              </a:rPr>
              <a:t>號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sz="1400" dirty="0" smtClean="0">
                <a:latin typeface="Times New Roman" pitchFamily="18" charset="0"/>
                <a:cs typeface="Times New Roman" pitchFamily="18" charset="0"/>
              </a:rPr>
              <a:t>樓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1400" dirty="0">
                <a:latin typeface="Times New Roman" pitchFamily="18" charset="0"/>
                <a:cs typeface="Times New Roman" pitchFamily="18" charset="0"/>
              </a:rPr>
              <a:t>電    話：（</a:t>
            </a:r>
            <a:r>
              <a:rPr lang="en-US" altLang="zh-TW" sz="1400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zh-TW" altLang="en-US" sz="1400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2585-1775</a:t>
            </a:r>
            <a:endParaRPr lang="en-US" altLang="zh-TW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1400" dirty="0">
                <a:latin typeface="Times New Roman" pitchFamily="18" charset="0"/>
                <a:cs typeface="Times New Roman" pitchFamily="18" charset="0"/>
              </a:rPr>
              <a:t>傳    真：（</a:t>
            </a:r>
            <a:r>
              <a:rPr lang="en-US" altLang="zh-TW" sz="1400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zh-TW" altLang="en-US" sz="1400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2585-1770</a:t>
            </a:r>
            <a:endParaRPr lang="en-US" altLang="zh-TW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1400" dirty="0">
                <a:latin typeface="Times New Roman" pitchFamily="18" charset="0"/>
                <a:cs typeface="Times New Roman" pitchFamily="18" charset="0"/>
              </a:rPr>
              <a:t>電子信箱：</a:t>
            </a:r>
            <a:r>
              <a:rPr lang="en-US" altLang="zh-TW" sz="1400" dirty="0">
                <a:latin typeface="Times New Roman" pitchFamily="18" charset="0"/>
                <a:cs typeface="Times New Roman" pitchFamily="18" charset="0"/>
              </a:rPr>
              <a:t>service@tarm.org.tw</a:t>
            </a:r>
          </a:p>
          <a:p>
            <a:r>
              <a:rPr lang="zh-TW" altLang="en-US" sz="1400" dirty="0">
                <a:latin typeface="Times New Roman" pitchFamily="18" charset="0"/>
                <a:cs typeface="Times New Roman" pitchFamily="18" charset="0"/>
              </a:rPr>
              <a:t>網    址：</a:t>
            </a:r>
            <a:r>
              <a:rPr lang="en-US" altLang="zh-TW" sz="1400" dirty="0">
                <a:latin typeface="Times New Roman" pitchFamily="18" charset="0"/>
                <a:cs typeface="Times New Roman" pitchFamily="18" charset="0"/>
              </a:rPr>
              <a:t>http://www.tarm.org.tw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31913"/>
            <a:ext cx="7934325" cy="47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411759" y="388709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簡報</a:t>
            </a:r>
            <a:r>
              <a:rPr lang="zh-TW" altLang="en-US" sz="3600" b="1" dirty="0" smtClean="0"/>
              <a:t>結束  謝謝</a:t>
            </a:r>
            <a:r>
              <a:rPr lang="zh-TW" altLang="en-US" sz="3600" b="1" dirty="0"/>
              <a:t>指教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1615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99" y="354013"/>
            <a:ext cx="8643998" cy="1143000"/>
          </a:xfrm>
        </p:spPr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latin typeface="+mj-ea"/>
              </a:rPr>
              <a:t>1.2.5</a:t>
            </a:r>
            <a:r>
              <a:rPr lang="zh-TW" altLang="en-US" dirty="0" smtClean="0">
                <a:latin typeface="+mj-ea"/>
              </a:rPr>
              <a:t> 農業的演變</a:t>
            </a:r>
            <a:endParaRPr lang="zh-TW" altLang="en-US" dirty="0">
              <a:latin typeface="+mj-ea"/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139060" y="3400426"/>
            <a:ext cx="9645650" cy="523220"/>
          </a:xfrm>
          <a:prstGeom prst="curvedDownArrow">
            <a:avLst>
              <a:gd name="adj1" fmla="val 284590"/>
              <a:gd name="adj2" fmla="val 569180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現代農業</a:t>
            </a:r>
            <a:r>
              <a:rPr lang="zh-TW" altLang="en-US"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（科學的應用）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871339" y="4598140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400" dirty="0">
                <a:solidFill>
                  <a:srgbClr val="7E00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化肥、農藥、農機、雜交育種、水利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2419" y="1412777"/>
            <a:ext cx="8598207" cy="1816200"/>
            <a:chOff x="152" y="1199"/>
            <a:chExt cx="6512" cy="845"/>
          </a:xfrm>
        </p:grpSpPr>
        <p:sp>
          <p:nvSpPr>
            <p:cNvPr id="30729" name="Rectangle 4"/>
            <p:cNvSpPr>
              <a:spLocks noChangeArrowheads="1"/>
            </p:cNvSpPr>
            <p:nvPr/>
          </p:nvSpPr>
          <p:spPr bwMode="auto">
            <a:xfrm>
              <a:off x="2574" y="1199"/>
              <a:ext cx="3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90600" lvl="1" indent="-53340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None/>
              </a:pP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知識農業</a:t>
              </a:r>
              <a:r>
                <a:rPr lang="zh-TW" altLang="en-US" sz="2800" dirty="0">
                  <a:solidFill>
                    <a:srgbClr val="33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（知識的應用）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52" y="1504"/>
              <a:ext cx="6512" cy="540"/>
              <a:chOff x="152" y="1504"/>
              <a:chExt cx="6512" cy="540"/>
            </a:xfrm>
          </p:grpSpPr>
          <p:sp>
            <p:nvSpPr>
              <p:cNvPr id="30732" name="Rectangle 7"/>
              <p:cNvSpPr>
                <a:spLocks noChangeArrowheads="1"/>
              </p:cNvSpPr>
              <p:nvPr/>
            </p:nvSpPr>
            <p:spPr bwMode="auto">
              <a:xfrm>
                <a:off x="2738" y="1753"/>
                <a:ext cx="392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990600" lvl="1" indent="-53340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None/>
                </a:pPr>
                <a:r>
                  <a:rPr lang="zh-TW" altLang="en-US" sz="2400" dirty="0">
                    <a:solidFill>
                      <a:srgbClr val="7E005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資訊、生技、 設計、整合</a:t>
                </a:r>
              </a:p>
            </p:txBody>
          </p:sp>
          <p:sp>
            <p:nvSpPr>
              <p:cNvPr id="30733" name="Rectangle 8"/>
              <p:cNvSpPr>
                <a:spLocks noChangeArrowheads="1"/>
              </p:cNvSpPr>
              <p:nvPr/>
            </p:nvSpPr>
            <p:spPr bwMode="auto">
              <a:xfrm>
                <a:off x="152" y="1504"/>
                <a:ext cx="210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990600" lvl="1" indent="-533400" algn="r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None/>
                </a:pPr>
                <a:r>
                  <a:rPr lang="zh-TW" altLang="en-US" sz="2800" b="1" dirty="0" smtClean="0">
                    <a:solidFill>
                      <a:srgbClr val="A5002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服務業投入</a:t>
                </a:r>
                <a:endParaRPr lang="zh-TW" altLang="en-US" sz="2800" b="1" dirty="0">
                  <a:solidFill>
                    <a:srgbClr val="A5002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592960" y="5129214"/>
            <a:ext cx="6192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傳統農業</a:t>
            </a:r>
            <a:r>
              <a:rPr lang="zh-TW" altLang="en-US"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（經驗的應用）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-944686" y="4365104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0" lvl="1" indent="-533400" algn="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zh-TW" altLang="en-US" sz="28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產品投入</a:t>
            </a:r>
            <a:endParaRPr lang="zh-TW" altLang="en-US" sz="2800" b="1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054999" y="1997877"/>
            <a:ext cx="1584325" cy="1836737"/>
          </a:xfrm>
          <a:custGeom>
            <a:avLst/>
            <a:gdLst>
              <a:gd name="G0" fmla="+- -6013257 0 0"/>
              <a:gd name="G1" fmla="+- 10589722 0 0"/>
              <a:gd name="G2" fmla="+- -6013257 0 10589722"/>
              <a:gd name="G3" fmla="+- 10800 0 0"/>
              <a:gd name="G4" fmla="+- 0 0 -60132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18 0 0"/>
              <a:gd name="G9" fmla="+- 0 0 10589722"/>
              <a:gd name="G10" fmla="+- 8718 0 2700"/>
              <a:gd name="G11" fmla="cos G10 -6013257"/>
              <a:gd name="G12" fmla="sin G10 -6013257"/>
              <a:gd name="G13" fmla="cos 13500 -6013257"/>
              <a:gd name="G14" fmla="sin 13500 -6013257"/>
              <a:gd name="G15" fmla="+- G11 10800 0"/>
              <a:gd name="G16" fmla="+- G12 10800 0"/>
              <a:gd name="G17" fmla="+- G13 10800 0"/>
              <a:gd name="G18" fmla="+- G14 10800 0"/>
              <a:gd name="G19" fmla="*/ 8718 1 2"/>
              <a:gd name="G20" fmla="+- G19 5400 0"/>
              <a:gd name="G21" fmla="cos G20 -6013257"/>
              <a:gd name="G22" fmla="sin G20 -6013257"/>
              <a:gd name="G23" fmla="+- G21 10800 0"/>
              <a:gd name="G24" fmla="+- G12 G23 G22"/>
              <a:gd name="G25" fmla="+- G22 G23 G11"/>
              <a:gd name="G26" fmla="cos 10800 -6013257"/>
              <a:gd name="G27" fmla="sin 10800 -6013257"/>
              <a:gd name="G28" fmla="cos 8718 -6013257"/>
              <a:gd name="G29" fmla="sin 8718 -60132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589722"/>
              <a:gd name="G36" fmla="sin G34 10589722"/>
              <a:gd name="G37" fmla="+/ 10589722 -60132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18 G39"/>
              <a:gd name="G43" fmla="sin 871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4 w 21600"/>
              <a:gd name="T5" fmla="*/ 4618 h 21600"/>
              <a:gd name="T6" fmla="*/ 1540 w 21600"/>
              <a:gd name="T7" fmla="*/ 13882 h 21600"/>
              <a:gd name="T8" fmla="*/ 3651 w 21600"/>
              <a:gd name="T9" fmla="*/ 5810 h 21600"/>
              <a:gd name="T10" fmla="*/ 10386 w 21600"/>
              <a:gd name="T11" fmla="*/ -2694 h 21600"/>
              <a:gd name="T12" fmla="*/ 14240 w 21600"/>
              <a:gd name="T13" fmla="*/ 931 h 21600"/>
              <a:gd name="T14" fmla="*/ 10615 w 21600"/>
              <a:gd name="T15" fmla="*/ 478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533" y="2086"/>
                </a:moveTo>
                <a:cubicBezTo>
                  <a:pt x="5824" y="2230"/>
                  <a:pt x="2082" y="6089"/>
                  <a:pt x="2082" y="10799"/>
                </a:cubicBezTo>
                <a:cubicBezTo>
                  <a:pt x="2081" y="11735"/>
                  <a:pt x="2232" y="12665"/>
                  <a:pt x="2528" y="13553"/>
                </a:cubicBezTo>
                <a:lnTo>
                  <a:pt x="552" y="14211"/>
                </a:lnTo>
                <a:cubicBezTo>
                  <a:pt x="186" y="13111"/>
                  <a:pt x="0" y="11959"/>
                  <a:pt x="0" y="10800"/>
                </a:cubicBezTo>
                <a:cubicBezTo>
                  <a:pt x="-1" y="4964"/>
                  <a:pt x="4636" y="183"/>
                  <a:pt x="10469" y="5"/>
                </a:cubicBezTo>
                <a:lnTo>
                  <a:pt x="10386" y="-2694"/>
                </a:lnTo>
                <a:lnTo>
                  <a:pt x="14240" y="931"/>
                </a:lnTo>
                <a:lnTo>
                  <a:pt x="10615" y="4784"/>
                </a:lnTo>
                <a:lnTo>
                  <a:pt x="10533" y="208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555776" y="3969955"/>
            <a:ext cx="1584325" cy="1836737"/>
          </a:xfrm>
          <a:custGeom>
            <a:avLst/>
            <a:gdLst>
              <a:gd name="G0" fmla="+- -6013257 0 0"/>
              <a:gd name="G1" fmla="+- 10589722 0 0"/>
              <a:gd name="G2" fmla="+- -6013257 0 10589722"/>
              <a:gd name="G3" fmla="+- 10800 0 0"/>
              <a:gd name="G4" fmla="+- 0 0 -60132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18 0 0"/>
              <a:gd name="G9" fmla="+- 0 0 10589722"/>
              <a:gd name="G10" fmla="+- 8718 0 2700"/>
              <a:gd name="G11" fmla="cos G10 -6013257"/>
              <a:gd name="G12" fmla="sin G10 -6013257"/>
              <a:gd name="G13" fmla="cos 13500 -6013257"/>
              <a:gd name="G14" fmla="sin 13500 -6013257"/>
              <a:gd name="G15" fmla="+- G11 10800 0"/>
              <a:gd name="G16" fmla="+- G12 10800 0"/>
              <a:gd name="G17" fmla="+- G13 10800 0"/>
              <a:gd name="G18" fmla="+- G14 10800 0"/>
              <a:gd name="G19" fmla="*/ 8718 1 2"/>
              <a:gd name="G20" fmla="+- G19 5400 0"/>
              <a:gd name="G21" fmla="cos G20 -6013257"/>
              <a:gd name="G22" fmla="sin G20 -6013257"/>
              <a:gd name="G23" fmla="+- G21 10800 0"/>
              <a:gd name="G24" fmla="+- G12 G23 G22"/>
              <a:gd name="G25" fmla="+- G22 G23 G11"/>
              <a:gd name="G26" fmla="cos 10800 -6013257"/>
              <a:gd name="G27" fmla="sin 10800 -6013257"/>
              <a:gd name="G28" fmla="cos 8718 -6013257"/>
              <a:gd name="G29" fmla="sin 8718 -60132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589722"/>
              <a:gd name="G36" fmla="sin G34 10589722"/>
              <a:gd name="G37" fmla="+/ 10589722 -60132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18 G39"/>
              <a:gd name="G43" fmla="sin 871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4 w 21600"/>
              <a:gd name="T5" fmla="*/ 4618 h 21600"/>
              <a:gd name="T6" fmla="*/ 1540 w 21600"/>
              <a:gd name="T7" fmla="*/ 13882 h 21600"/>
              <a:gd name="T8" fmla="*/ 3651 w 21600"/>
              <a:gd name="T9" fmla="*/ 5810 h 21600"/>
              <a:gd name="T10" fmla="*/ 10386 w 21600"/>
              <a:gd name="T11" fmla="*/ -2694 h 21600"/>
              <a:gd name="T12" fmla="*/ 14240 w 21600"/>
              <a:gd name="T13" fmla="*/ 931 h 21600"/>
              <a:gd name="T14" fmla="*/ 10615 w 21600"/>
              <a:gd name="T15" fmla="*/ 478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533" y="2086"/>
                </a:moveTo>
                <a:cubicBezTo>
                  <a:pt x="5824" y="2230"/>
                  <a:pt x="2082" y="6089"/>
                  <a:pt x="2082" y="10799"/>
                </a:cubicBezTo>
                <a:cubicBezTo>
                  <a:pt x="2081" y="11735"/>
                  <a:pt x="2232" y="12665"/>
                  <a:pt x="2528" y="13553"/>
                </a:cubicBezTo>
                <a:lnTo>
                  <a:pt x="552" y="14211"/>
                </a:lnTo>
                <a:cubicBezTo>
                  <a:pt x="186" y="13111"/>
                  <a:pt x="0" y="11959"/>
                  <a:pt x="0" y="10800"/>
                </a:cubicBezTo>
                <a:cubicBezTo>
                  <a:pt x="-1" y="4964"/>
                  <a:pt x="4636" y="183"/>
                  <a:pt x="10469" y="5"/>
                </a:cubicBezTo>
                <a:lnTo>
                  <a:pt x="10386" y="-2694"/>
                </a:lnTo>
                <a:lnTo>
                  <a:pt x="14240" y="931"/>
                </a:lnTo>
                <a:lnTo>
                  <a:pt x="10615" y="4784"/>
                </a:lnTo>
                <a:lnTo>
                  <a:pt x="10533" y="208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280" y="1340768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1.2.6 </a:t>
            </a:r>
            <a:r>
              <a:rPr lang="zh-TW" altLang="en-US" sz="4000" dirty="0" smtClean="0"/>
              <a:t>農業社</a:t>
            </a:r>
            <a:r>
              <a:rPr lang="zh-TW" altLang="en-US" sz="4000" dirty="0"/>
              <a:t>經功能的</a:t>
            </a:r>
            <a:r>
              <a:rPr lang="zh-TW" altLang="en-US" sz="4000" dirty="0" smtClean="0"/>
              <a:t>轉型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2564904"/>
            <a:ext cx="7772400" cy="207910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400" dirty="0" smtClean="0">
                <a:solidFill>
                  <a:srgbClr val="003399"/>
                </a:solidFill>
                <a:latin typeface="+mj-ea"/>
              </a:rPr>
              <a:t>由滿足基本糧食需求的初級產業，轉型為結合工業與服務業的綜合性產業，以提升全民之整體生活品質</a:t>
            </a:r>
            <a:endParaRPr lang="zh-TW" altLang="en-US" sz="3400" dirty="0">
              <a:solidFill>
                <a:srgbClr val="003399"/>
              </a:solidFill>
              <a:latin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123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1.3 </a:t>
            </a:r>
            <a:r>
              <a:rPr lang="zh-TW" altLang="en-US" sz="4000" dirty="0" smtClean="0"/>
              <a:t>知識農業的驅動因素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699792" y="2420888"/>
            <a:ext cx="4757613" cy="321126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知識經濟的興起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1.3 </a:t>
            </a:r>
            <a:r>
              <a:rPr lang="zh-TW" altLang="en-US" sz="4000" dirty="0" smtClean="0"/>
              <a:t>知識農業的驅動因素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699792" y="2420888"/>
            <a:ext cx="4757613" cy="321126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知識經濟的興起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資訊普及化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784976" cy="101297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</a:rPr>
              <a:t>資訊落差的改變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71800" y="3030488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003300"/>
                </a:solidFill>
              </a:rPr>
              <a:t>取得資訊的時間差</a:t>
            </a:r>
            <a:endParaRPr lang="zh-TW" altLang="en-US" sz="3000" b="1" dirty="0">
              <a:solidFill>
                <a:srgbClr val="0033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71800" y="4758680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003300"/>
                </a:solidFill>
              </a:rPr>
              <a:t>資訊的研判與解讀</a:t>
            </a:r>
          </a:p>
        </p:txBody>
      </p:sp>
      <p:sp>
        <p:nvSpPr>
          <p:cNvPr id="7" name="矩形 6"/>
          <p:cNvSpPr/>
          <p:nvPr/>
        </p:nvSpPr>
        <p:spPr>
          <a:xfrm rot="21011186">
            <a:off x="3994450" y="3694905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v.s</a:t>
            </a:r>
            <a:endParaRPr lang="zh-TW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79512" y="914400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4032448" cy="101297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資訊的應用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835696" y="5733256"/>
            <a:ext cx="1656184" cy="51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收集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弧形箭號 (下彎) 4"/>
          <p:cNvSpPr/>
          <p:nvPr/>
        </p:nvSpPr>
        <p:spPr>
          <a:xfrm rot="18948318">
            <a:off x="2178130" y="5292532"/>
            <a:ext cx="739501" cy="199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915816" y="4869160"/>
            <a:ext cx="1656184" cy="51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整理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資料庫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923928" y="3933056"/>
            <a:ext cx="1656184" cy="51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分析</a:t>
            </a:r>
            <a:r>
              <a:rPr lang="en-US" altLang="zh-TW" dirty="0" smtClean="0"/>
              <a:t>(</a:t>
            </a:r>
            <a:r>
              <a:rPr lang="zh-TW" altLang="en-US" dirty="0" smtClean="0"/>
              <a:t>訊息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4932040" y="2996952"/>
            <a:ext cx="1656184" cy="51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解讀</a:t>
            </a:r>
            <a:r>
              <a:rPr lang="en-US" altLang="zh-TW" dirty="0" smtClean="0"/>
              <a:t>(</a:t>
            </a:r>
            <a:r>
              <a:rPr lang="zh-TW" altLang="en-US" dirty="0" smtClean="0"/>
              <a:t>假設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5940152" y="2132856"/>
            <a:ext cx="1656184" cy="51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驗證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決策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6876256" y="1196752"/>
            <a:ext cx="1656184" cy="51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應用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方案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弧形箭號 (下彎) 15"/>
          <p:cNvSpPr/>
          <p:nvPr/>
        </p:nvSpPr>
        <p:spPr>
          <a:xfrm rot="18948318">
            <a:off x="3168618" y="4378648"/>
            <a:ext cx="739501" cy="199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弧形箭號 (下彎) 16"/>
          <p:cNvSpPr/>
          <p:nvPr/>
        </p:nvSpPr>
        <p:spPr>
          <a:xfrm rot="18948318">
            <a:off x="4176731" y="3442544"/>
            <a:ext cx="739501" cy="199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弧形箭號 (下彎) 17"/>
          <p:cNvSpPr/>
          <p:nvPr/>
        </p:nvSpPr>
        <p:spPr>
          <a:xfrm rot="18948318">
            <a:off x="5184842" y="2578447"/>
            <a:ext cx="739501" cy="199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弧形箭號 (下彎) 18"/>
          <p:cNvSpPr/>
          <p:nvPr/>
        </p:nvSpPr>
        <p:spPr>
          <a:xfrm rot="18948318">
            <a:off x="6120947" y="1642345"/>
            <a:ext cx="739501" cy="199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0" y="692696"/>
            <a:ext cx="6830888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87624" y="2492896"/>
            <a:ext cx="7704856" cy="2592288"/>
          </a:xfrm>
        </p:spPr>
        <p:txBody>
          <a:bodyPr>
            <a:normAutofit/>
          </a:bodyPr>
          <a:lstStyle/>
          <a:p>
            <a:pPr marL="566928" indent="-457200">
              <a:spcAft>
                <a:spcPts val="1200"/>
              </a:spcAft>
              <a:buClrTx/>
              <a:buFont typeface="+mj-ea"/>
              <a:buAutoNum type="ea1ChtPeriod"/>
            </a:pPr>
            <a:r>
              <a:rPr lang="zh-TW" altLang="en-US" sz="2800" dirty="0" smtClean="0">
                <a:latin typeface="+mn-ea"/>
              </a:rPr>
              <a:t>農業的轉型</a:t>
            </a:r>
            <a:endParaRPr lang="en-US" altLang="zh-TW" sz="2800" dirty="0" smtClean="0">
              <a:latin typeface="+mn-ea"/>
            </a:endParaRPr>
          </a:p>
          <a:p>
            <a:pPr marL="566928" indent="-457200">
              <a:spcAft>
                <a:spcPts val="1200"/>
              </a:spcAft>
              <a:buClrTx/>
              <a:buFont typeface="+mj-ea"/>
              <a:buAutoNum type="ea1ChtPeriod"/>
            </a:pPr>
            <a:r>
              <a:rPr lang="zh-TW" altLang="en-US" sz="2800" dirty="0" smtClean="0">
                <a:latin typeface="+mn-ea"/>
              </a:rPr>
              <a:t>農業科技產業之發展</a:t>
            </a:r>
            <a:endParaRPr lang="en-US" altLang="zh-TW" sz="2800" dirty="0" smtClean="0">
              <a:latin typeface="+mn-ea"/>
            </a:endParaRPr>
          </a:p>
          <a:p>
            <a:pPr marL="566928" indent="-457200">
              <a:spcAft>
                <a:spcPts val="1200"/>
              </a:spcAft>
              <a:buClrTx/>
              <a:buFont typeface="+mj-ea"/>
              <a:buAutoNum type="ea1ChtPeriod"/>
            </a:pPr>
            <a:r>
              <a:rPr lang="zh-TW" altLang="en-US" sz="2800" dirty="0" smtClean="0">
                <a:latin typeface="+mn-ea"/>
              </a:rPr>
              <a:t>我國知識型農企業的發展策略</a:t>
            </a:r>
            <a:endParaRPr lang="en-US" altLang="zh-TW" sz="2800" dirty="0" smtClean="0">
              <a:latin typeface="+mn-ea"/>
            </a:endParaRPr>
          </a:p>
          <a:p>
            <a:pPr marL="566928" indent="-457200">
              <a:spcAft>
                <a:spcPts val="1200"/>
              </a:spcAft>
              <a:buClrTx/>
              <a:buFont typeface="+mj-ea"/>
              <a:buAutoNum type="ea1ChtPeriod"/>
            </a:pPr>
            <a:r>
              <a:rPr lang="zh-TW" altLang="en-US" sz="2800" dirty="0" smtClean="0">
                <a:latin typeface="+mn-ea"/>
              </a:rPr>
              <a:t>農委會推動農業轉型的措施</a:t>
            </a:r>
            <a:endParaRPr lang="en-US" altLang="zh-TW" sz="2800" dirty="0" smtClean="0">
              <a:latin typeface="+mn-ea"/>
            </a:endParaRPr>
          </a:p>
          <a:p>
            <a:pPr>
              <a:spcAft>
                <a:spcPts val="1200"/>
              </a:spcAft>
            </a:pPr>
            <a:endParaRPr lang="en-US" altLang="zh-TW" sz="2800" dirty="0" smtClean="0">
              <a:latin typeface="+mn-ea"/>
            </a:endParaRPr>
          </a:p>
          <a:p>
            <a:pPr>
              <a:spcAft>
                <a:spcPts val="1200"/>
              </a:spcAft>
            </a:pPr>
            <a:endParaRPr lang="zh-TW" altLang="en-US" sz="2800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40960" cy="1012974"/>
          </a:xfrm>
        </p:spPr>
        <p:txBody>
          <a:bodyPr/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572560" cy="1411291"/>
          </a:xfrm>
        </p:spPr>
        <p:txBody>
          <a:bodyPr anchor="ctr"/>
          <a:lstStyle/>
          <a:p>
            <a:pPr>
              <a:defRPr/>
            </a:pPr>
            <a:r>
              <a:rPr lang="zh-TW" altLang="en-US" dirty="0" smtClean="0">
                <a:solidFill>
                  <a:srgbClr val="7030A0"/>
                </a:solidFill>
              </a:rPr>
              <a:t>資訊技術成為農業經營的基本條件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TW" altLang="en-US" dirty="0" smtClean="0">
                <a:solidFill>
                  <a:srgbClr val="7030A0"/>
                </a:solidFill>
              </a:rPr>
              <a:t>及競爭力基礎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1.3 </a:t>
            </a:r>
            <a:r>
              <a:rPr lang="zh-TW" altLang="en-US" sz="4000" dirty="0" smtClean="0"/>
              <a:t>知識農業的驅動因素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699792" y="2420888"/>
            <a:ext cx="4757613" cy="321126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知識經濟的興起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資訊普及化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生物技術的成熟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1680" y="2681064"/>
            <a:ext cx="6552728" cy="3124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 smtClean="0"/>
              <a:t>生命科學研發工具的突破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農業研發效率的提升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企業投資農業研發的普及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產品及資材的多樣化、科技化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/>
              <a:t>資訊技術在生命科學中的</a:t>
            </a:r>
            <a:r>
              <a:rPr lang="zh-TW" altLang="en-US" sz="2600" dirty="0" smtClean="0"/>
              <a:t>應用成為顯學</a:t>
            </a:r>
            <a:endParaRPr lang="zh-TW" altLang="en-US" sz="2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1695946"/>
            <a:ext cx="7056784" cy="1012974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</a:rPr>
              <a:t>生物技術的成熟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79512" y="692696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1.3 </a:t>
            </a:r>
            <a:r>
              <a:rPr lang="zh-TW" altLang="en-US" sz="4000" dirty="0" smtClean="0"/>
              <a:t>知識農業的驅動因素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699792" y="2276872"/>
            <a:ext cx="4757613" cy="321126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知識經濟的興起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資訊普及化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生物技術的成熟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環保意識的崛起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1680" y="2708920"/>
            <a:ext cx="5904656" cy="30243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 smtClean="0"/>
              <a:t>自然生態的維護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農業環境的永續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生物多樣性的概念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農業技術的評估</a:t>
            </a:r>
            <a:endParaRPr lang="en-US" altLang="zh-TW" sz="2600" dirty="0" smtClean="0"/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氣候變遷的因應</a:t>
            </a:r>
            <a:endParaRPr lang="zh-TW" altLang="en-US" sz="2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1695946"/>
            <a:ext cx="6840760" cy="101297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環保意識的崛起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92696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1.3 </a:t>
            </a:r>
            <a:r>
              <a:rPr lang="zh-TW" altLang="en-US" sz="4000" dirty="0" smtClean="0"/>
              <a:t>知識農業的驅動因素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699792" y="1988840"/>
            <a:ext cx="4757613" cy="321126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知識經濟的興起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資訊普及化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生物技術的成熟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環保意識的崛起</a:t>
            </a:r>
            <a:endParaRPr kumimoji="0" lang="en-US" altLang="zh-TW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農業資源的限制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19672" y="2564904"/>
            <a:ext cx="5904656" cy="36724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TW" altLang="en-US" sz="2600" dirty="0" smtClean="0"/>
              <a:t>水資源的挑戰</a:t>
            </a:r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農地劣化的防治</a:t>
            </a:r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自然種原的保存</a:t>
            </a:r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能源依賴的降低</a:t>
            </a:r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農業人口的老化</a:t>
            </a:r>
          </a:p>
          <a:p>
            <a:pPr>
              <a:spcAft>
                <a:spcPts val="1200"/>
              </a:spcAft>
            </a:pPr>
            <a:r>
              <a:rPr lang="zh-TW" altLang="en-US" sz="2600" dirty="0" smtClean="0"/>
              <a:t>補貼政策的檢討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1628800"/>
            <a:ext cx="4392488" cy="101297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農業資源的限制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79512" y="692696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699792" y="1988840"/>
            <a:ext cx="4757613" cy="3211265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知識經濟的興起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資訊普及化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生物技術的成熟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環保意識的崛起</a:t>
            </a:r>
            <a:endParaRPr kumimoji="0" lang="en-US" altLang="zh-TW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農業資源的限制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糧食安全的疑慮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79512" y="692696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1680" y="2348880"/>
            <a:ext cx="5904656" cy="432048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zh-TW" altLang="en-US" sz="2600" dirty="0" smtClean="0"/>
              <a:t>全球人口的成長</a:t>
            </a:r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飼料需求的增加</a:t>
            </a:r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農地開發的限制</a:t>
            </a:r>
            <a:endParaRPr lang="en-US" altLang="zh-TW" sz="2600" dirty="0" smtClean="0"/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生質能源的競爭</a:t>
            </a:r>
            <a:endParaRPr lang="en-US" altLang="zh-TW" sz="2600" dirty="0" smtClean="0"/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生產成本的提升</a:t>
            </a:r>
            <a:endParaRPr lang="en-US" altLang="zh-TW" sz="2600" dirty="0" smtClean="0"/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極端氣候的威脅</a:t>
            </a:r>
            <a:endParaRPr lang="en-US" altLang="zh-TW" sz="2600" dirty="0" smtClean="0"/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氣候暖化的趨勢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1479922"/>
            <a:ext cx="6048672" cy="101297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糧食安全的疑慮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92696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1.3 </a:t>
            </a:r>
            <a:r>
              <a:rPr lang="zh-TW" altLang="en-US" sz="4000" dirty="0" smtClean="0"/>
              <a:t>知識農業的驅動因素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771800" y="1988840"/>
            <a:ext cx="4685605" cy="3384376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知識經濟的興起</a:t>
            </a: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資訊普及化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生物技術的成熟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環保意識的崛起</a:t>
            </a:r>
            <a:endParaRPr kumimoji="0" lang="en-US" altLang="zh-TW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農業資源的限制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TW" altLang="en-US" sz="3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糧食安全的疑慮</a:t>
            </a:r>
            <a:endParaRPr kumimoji="0" lang="en-US" altLang="zh-TW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消費型態的改變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84976" cy="1012974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663300"/>
                </a:solidFill>
              </a:rPr>
              <a:t>一、農業的轉型</a:t>
            </a:r>
            <a:endParaRPr lang="zh-TW" altLang="en-US" sz="4800" dirty="0">
              <a:solidFill>
                <a:srgbClr val="6633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700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1680" y="2708920"/>
            <a:ext cx="3168352" cy="223224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zh-TW" altLang="en-US" sz="2600" dirty="0" smtClean="0"/>
              <a:t>飲食習慣的西化</a:t>
            </a:r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品質要求的提高</a:t>
            </a:r>
            <a:endParaRPr lang="en-US" altLang="zh-TW" sz="2600" dirty="0" smtClean="0"/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調理方便的需求</a:t>
            </a:r>
            <a:endParaRPr lang="en-US" altLang="zh-TW" sz="2600" dirty="0" smtClean="0"/>
          </a:p>
          <a:p>
            <a:pPr>
              <a:spcAft>
                <a:spcPts val="800"/>
              </a:spcAft>
            </a:pPr>
            <a:r>
              <a:rPr lang="zh-TW" altLang="en-US" sz="2600" dirty="0" smtClean="0"/>
              <a:t>綠色概念的價值</a:t>
            </a:r>
            <a:endParaRPr lang="en-US" altLang="zh-TW" sz="26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1695946"/>
            <a:ext cx="4860032" cy="101297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消費型態的改變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92696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知識農業的驅動因素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6056" y="2708920"/>
            <a:ext cx="3240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zh-TW" altLang="en-US" sz="2600" dirty="0" smtClean="0"/>
              <a:t>保健功能的強調</a:t>
            </a:r>
            <a:endParaRPr lang="en-US" altLang="zh-TW" sz="2600" dirty="0" smtClean="0"/>
          </a:p>
          <a:p>
            <a:pPr marL="365760" indent="-256032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zh-TW" altLang="en-US" sz="2600" dirty="0" smtClean="0"/>
              <a:t>客製產品的興起</a:t>
            </a:r>
            <a:endParaRPr lang="en-US" altLang="zh-TW" sz="2600" dirty="0" smtClean="0"/>
          </a:p>
          <a:p>
            <a:pPr marL="365760" indent="-256032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zh-TW" altLang="en-US" sz="2600" dirty="0" smtClean="0"/>
              <a:t>新興通路的發展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6768752" cy="1411291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zh-TW" altLang="en-US" sz="3200" dirty="0" smtClean="0">
                <a:solidFill>
                  <a:srgbClr val="7030A0"/>
                </a:solidFill>
              </a:rPr>
              <a:t>農業在新環境下，所面臨問題遠比以往複雜，所需應用的技術與知識更需專業訓練，已非傳統農民所能勝任，更需要一個新的營運體系及經營模式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426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1.4 </a:t>
            </a:r>
            <a:r>
              <a:rPr lang="zh-TW" altLang="en-US" sz="4000" dirty="0" smtClean="0"/>
              <a:t>農業轉型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4246" y="2720961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經濟的現代農業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3923928" y="3008993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52120" y="270892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知識經濟的知識農業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583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357158" y="78579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1.4.1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(1)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403350" y="2781300"/>
            <a:ext cx="6400800" cy="17526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365760" marR="64008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003366"/>
                </a:solidFill>
              </a:rPr>
              <a:t>需求導向的思維模式</a:t>
            </a:r>
            <a:endParaRPr lang="en-US" altLang="zh-TW" sz="2800" b="1" dirty="0" smtClean="0">
              <a:solidFill>
                <a:srgbClr val="0033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827584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傳統型由內而外的思維</a:t>
            </a:r>
            <a:endParaRPr kumimoji="0" lang="zh-TW" altLang="en-US" sz="1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27584" y="35730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知識型由外而內的思維</a:t>
            </a:r>
          </a:p>
        </p:txBody>
      </p:sp>
      <p:graphicFrame>
        <p:nvGraphicFramePr>
          <p:cNvPr id="29" name="資料庫圖表 28"/>
          <p:cNvGraphicFramePr/>
          <p:nvPr/>
        </p:nvGraphicFramePr>
        <p:xfrm>
          <a:off x="2267744" y="1412776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群組 29"/>
          <p:cNvGrpSpPr/>
          <p:nvPr/>
        </p:nvGrpSpPr>
        <p:grpSpPr>
          <a:xfrm>
            <a:off x="827584" y="2564904"/>
            <a:ext cx="1646039" cy="658415"/>
            <a:chOff x="2827" y="1118840"/>
            <a:chExt cx="1646039" cy="658415"/>
          </a:xfrm>
        </p:grpSpPr>
        <p:sp>
          <p:nvSpPr>
            <p:cNvPr id="31" name="＞形箭號 8"/>
            <p:cNvSpPr/>
            <p:nvPr/>
          </p:nvSpPr>
          <p:spPr>
            <a:xfrm>
              <a:off x="2827" y="1118840"/>
              <a:ext cx="1646039" cy="658415"/>
            </a:xfrm>
            <a:prstGeom prst="homePlate">
              <a:avLst/>
            </a:prstGeom>
            <a:solidFill>
              <a:srgbClr val="39639D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＞形箭號 4"/>
            <p:cNvSpPr/>
            <p:nvPr/>
          </p:nvSpPr>
          <p:spPr>
            <a:xfrm>
              <a:off x="218851" y="1118840"/>
              <a:ext cx="1100808" cy="658415"/>
            </a:xfrm>
            <a:prstGeom prst="homePlate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/>
                  <a:ea typeface="微軟正黑體"/>
                  <a:cs typeface="+mn-cs"/>
                </a:rPr>
                <a:t>核心技術</a:t>
              </a:r>
              <a:endPara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endParaRPr>
            </a:p>
          </p:txBody>
        </p:sp>
      </p:grpSp>
      <p:graphicFrame>
        <p:nvGraphicFramePr>
          <p:cNvPr id="33" name="資料庫圖表 32"/>
          <p:cNvGraphicFramePr/>
          <p:nvPr/>
        </p:nvGraphicFramePr>
        <p:xfrm>
          <a:off x="2267744" y="3140968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群組 33"/>
          <p:cNvGrpSpPr/>
          <p:nvPr/>
        </p:nvGrpSpPr>
        <p:grpSpPr>
          <a:xfrm>
            <a:off x="827584" y="4293096"/>
            <a:ext cx="1646039" cy="658415"/>
            <a:chOff x="2827" y="1118840"/>
            <a:chExt cx="1646039" cy="658415"/>
          </a:xfrm>
        </p:grpSpPr>
        <p:sp>
          <p:nvSpPr>
            <p:cNvPr id="35" name="＞形箭號 8"/>
            <p:cNvSpPr/>
            <p:nvPr/>
          </p:nvSpPr>
          <p:spPr>
            <a:xfrm>
              <a:off x="2827" y="1118840"/>
              <a:ext cx="1646039" cy="658415"/>
            </a:xfrm>
            <a:prstGeom prst="homePlate">
              <a:avLst/>
            </a:prstGeom>
            <a:solidFill>
              <a:srgbClr val="DA1F28"/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＞形箭號 4"/>
            <p:cNvSpPr/>
            <p:nvPr/>
          </p:nvSpPr>
          <p:spPr>
            <a:xfrm>
              <a:off x="218851" y="1118840"/>
              <a:ext cx="1100808" cy="658415"/>
            </a:xfrm>
            <a:prstGeom prst="homePlate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/>
                  <a:ea typeface="微軟正黑體"/>
                  <a:cs typeface="+mn-cs"/>
                </a:rPr>
                <a:t>顧客需求</a:t>
              </a:r>
              <a:endPara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endParaRPr>
            </a:p>
          </p:txBody>
        </p:sp>
      </p:grp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364088" y="3212977"/>
            <a:ext cx="648072" cy="1008112"/>
          </a:xfrm>
          <a:prstGeom prst="curvedLeftArrow">
            <a:avLst>
              <a:gd name="adj1" fmla="val 24610"/>
              <a:gd name="adj2" fmla="val 49220"/>
              <a:gd name="adj3" fmla="val 33333"/>
            </a:avLst>
          </a:prstGeom>
          <a:gradFill rotWithShape="1">
            <a:gsLst>
              <a:gs pos="0">
                <a:srgbClr val="7D3C4A">
                  <a:shade val="15000"/>
                  <a:satMod val="180000"/>
                </a:srgbClr>
              </a:gs>
              <a:gs pos="50000">
                <a:srgbClr val="7D3C4A">
                  <a:shade val="45000"/>
                  <a:satMod val="170000"/>
                </a:srgbClr>
              </a:gs>
              <a:gs pos="70000">
                <a:srgbClr val="7D3C4A">
                  <a:tint val="99000"/>
                  <a:shade val="65000"/>
                  <a:satMod val="155000"/>
                </a:srgbClr>
              </a:gs>
              <a:gs pos="100000">
                <a:srgbClr val="7D3C4A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D3C4A">
                <a:satMod val="300000"/>
              </a:srgbClr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6804248" y="2492896"/>
            <a:ext cx="1728192" cy="721370"/>
          </a:xfrm>
          <a:prstGeom prst="wedgeEllipseCallout">
            <a:avLst>
              <a:gd name="adj1" fmla="val 25538"/>
              <a:gd name="adj2" fmla="val 71509"/>
            </a:avLst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 sz="2400">
              <a:ea typeface="標楷體" pitchFamily="65" charset="-120"/>
            </a:endParaRP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6660232" y="3356992"/>
            <a:ext cx="2232248" cy="432048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6660232" y="3429000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Inside-out models</a:t>
            </a: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1619672" y="5229200"/>
            <a:ext cx="2088232" cy="432048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AutoShape 28"/>
          <p:cNvSpPr>
            <a:spLocks noChangeArrowheads="1"/>
          </p:cNvSpPr>
          <p:nvPr/>
        </p:nvSpPr>
        <p:spPr bwMode="auto">
          <a:xfrm>
            <a:off x="683569" y="4221088"/>
            <a:ext cx="1656184" cy="792088"/>
          </a:xfrm>
          <a:prstGeom prst="wedgeEllipseCallout">
            <a:avLst>
              <a:gd name="adj1" fmla="val 33417"/>
              <a:gd name="adj2" fmla="val 70046"/>
            </a:avLst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 sz="2400">
              <a:ea typeface="標楷體" pitchFamily="65" charset="-12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1619672" y="5301208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Outside-in models</a:t>
            </a: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9" y="6237312"/>
            <a:ext cx="2448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KISTEP</a:t>
            </a:r>
            <a:endParaRPr lang="zh-TW" altLang="en-US" sz="1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357158" y="260648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1.4.1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179512" y="1119882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rgbClr val="003366"/>
                </a:solidFill>
              </a:rPr>
              <a:t>需求導向的思維模式</a:t>
            </a:r>
            <a:endParaRPr lang="zh-TW" altLang="en-US" sz="32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2"/>
          <p:cNvSpPr txBox="1">
            <a:spLocks/>
          </p:cNvSpPr>
          <p:nvPr/>
        </p:nvSpPr>
        <p:spPr>
          <a:xfrm>
            <a:off x="1403350" y="2781300"/>
            <a:ext cx="6400800" cy="17526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需求導向的思維模式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2800" b="1" dirty="0" smtClean="0">
                <a:solidFill>
                  <a:srgbClr val="003366"/>
                </a:solidFill>
              </a:rPr>
              <a:t>創新驅動的營運模式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7158" y="78579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(2)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214282" y="1911970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微軟正黑體"/>
                <a:cs typeface="+mj-cs"/>
              </a:rPr>
              <a:t>融合為創新的基礎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微軟正黑體"/>
              <a:cs typeface="+mj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57488" y="2887776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知識的融合</a:t>
            </a:r>
            <a:endParaRPr kumimoji="0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技術的融合</a:t>
            </a:r>
            <a:endParaRPr kumimoji="0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產業的融合</a:t>
            </a:r>
            <a:endParaRPr kumimoji="0" lang="zh-TW" alt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071538" y="4500570"/>
            <a:ext cx="7500990" cy="785818"/>
          </a:xfrm>
          <a:prstGeom prst="round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農業需融合工業及服務業的知識、技術與營運模式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57158" y="78579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(2)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385" b="3225"/>
          <a:stretch>
            <a:fillRect/>
          </a:stretch>
        </p:blipFill>
        <p:spPr>
          <a:xfrm>
            <a:off x="1187624" y="2636912"/>
            <a:ext cx="7056784" cy="352839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57158" y="78579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(2)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911970"/>
            <a:ext cx="8784976" cy="724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創新之組合、整合、融合三部曲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2"/>
          <p:cNvSpPr txBox="1">
            <a:spLocks/>
          </p:cNvSpPr>
          <p:nvPr/>
        </p:nvSpPr>
        <p:spPr>
          <a:xfrm>
            <a:off x="1403350" y="2348880"/>
            <a:ext cx="6400800" cy="2735932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需求導向的思維模式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indent="-256032" algn="ctr">
              <a:lnSpc>
                <a:spcPct val="110000"/>
              </a:lnSpc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創新驅動的營運模式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003366"/>
                </a:solidFill>
              </a:rPr>
              <a:t>多元效益的社經貢獻</a:t>
            </a:r>
          </a:p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7158" y="78579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(3)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23528" y="1412776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微軟正黑體"/>
                <a:ea typeface="微軟正黑體"/>
                <a:cs typeface="+mj-cs"/>
              </a:rPr>
              <a:t>農業功能的多元性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39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115616" y="2132856"/>
          <a:ext cx="7056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357158" y="40466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(3)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2571752"/>
            <a:ext cx="7772400" cy="1143000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+mj-ea"/>
              </a:rPr>
              <a:t>耕作之業曰農</a:t>
            </a:r>
            <a:br>
              <a:rPr lang="zh-TW" altLang="en-US" sz="3200" smtClean="0">
                <a:solidFill>
                  <a:schemeClr val="tx1"/>
                </a:solidFill>
                <a:latin typeface="+mj-ea"/>
              </a:rPr>
            </a:br>
            <a:r>
              <a:rPr lang="zh-TW" altLang="en-US" sz="3200" smtClean="0">
                <a:solidFill>
                  <a:schemeClr val="tx1"/>
                </a:solidFill>
                <a:latin typeface="+mj-ea"/>
              </a:rPr>
              <a:t>闢土植穀曰農</a:t>
            </a:r>
            <a:endParaRPr lang="zh-TW" altLang="en-US" sz="32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472" y="3786198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200" dirty="0">
                <a:solidFill>
                  <a:schemeClr val="tx2"/>
                </a:solidFill>
                <a:latin typeface="Times New Roman" pitchFamily="18" charset="0"/>
              </a:rPr>
              <a:t>The science or art of </a:t>
            </a:r>
            <a:br>
              <a:rPr lang="en-US" altLang="zh-TW" sz="32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zh-TW" sz="3200" dirty="0">
                <a:solidFill>
                  <a:schemeClr val="tx2"/>
                </a:solidFill>
                <a:latin typeface="Times New Roman" pitchFamily="18" charset="0"/>
              </a:rPr>
              <a:t>cultivating land in raising corps</a:t>
            </a:r>
            <a:br>
              <a:rPr lang="en-US" altLang="zh-TW" sz="32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zh-TW" sz="3200" dirty="0">
                <a:solidFill>
                  <a:schemeClr val="tx2"/>
                </a:solidFill>
                <a:latin typeface="Times New Roman" pitchFamily="18" charset="0"/>
              </a:rPr>
              <a:t>(live stock or poultry</a:t>
            </a:r>
            <a:r>
              <a:rPr lang="en-US" altLang="zh-TW" sz="3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34" y="12858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1.1 </a:t>
            </a:r>
            <a:r>
              <a:rPr lang="zh-TW" altLang="en-US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農業的</a:t>
            </a:r>
            <a:r>
              <a:rPr lang="zh-TW" alt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定義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99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2"/>
          <p:cNvSpPr txBox="1">
            <a:spLocks/>
          </p:cNvSpPr>
          <p:nvPr/>
        </p:nvSpPr>
        <p:spPr>
          <a:xfrm>
            <a:off x="1403350" y="2781300"/>
            <a:ext cx="6400800" cy="2375892"/>
          </a:xfrm>
          <a:prstGeom prst="rect">
            <a:avLst/>
          </a:prstGeom>
        </p:spPr>
        <p:txBody>
          <a:bodyPr vert="horz" lIns="45720" rIns="45720">
            <a:normAutofit lnSpcReduction="10000"/>
          </a:bodyPr>
          <a:lstStyle/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需求導向的思維模式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indent="-256032"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創新驅動的營運模式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多元效益的社經貢獻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003366"/>
                </a:solidFill>
              </a:rPr>
              <a:t>技術整合的生產策略</a:t>
            </a: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7158" y="78579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(4)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323528" y="1772816"/>
            <a:ext cx="8501122" cy="874926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微軟正黑體"/>
                <a:ea typeface="微軟正黑體"/>
                <a:cs typeface="+mj-cs"/>
              </a:rPr>
              <a:t>技術整合的生產策略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graphicFrame>
        <p:nvGraphicFramePr>
          <p:cNvPr id="11" name="Group 30"/>
          <p:cNvGraphicFramePr>
            <a:graphicFrameLocks noGrp="1"/>
          </p:cNvGraphicFramePr>
          <p:nvPr/>
        </p:nvGraphicFramePr>
        <p:xfrm>
          <a:off x="1259632" y="2722525"/>
          <a:ext cx="6669112" cy="2506675"/>
        </p:xfrm>
        <a:graphic>
          <a:graphicData uri="http://schemas.openxmlformats.org/drawingml/2006/table">
            <a:tbl>
              <a:tblPr/>
              <a:tblGrid>
                <a:gridCol w="1414370"/>
                <a:gridCol w="2223037"/>
                <a:gridCol w="3031705"/>
              </a:tblGrid>
              <a:tr h="50133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j-ea"/>
                          <a:ea typeface="+mj-ea"/>
                        </a:rPr>
                        <a:t>     產業經濟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j-ea"/>
                          <a:ea typeface="+mj-ea"/>
                        </a:rPr>
                        <a:t>       知識經濟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</a:tr>
              <a:tr h="50133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依產品開發市場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依需求開發產品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50133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競爭力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專業技術的精準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不同領域的整合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50133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產業模式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產品的規模生產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水平及垂直的產業網絡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50133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產品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單純化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多樣化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7158" y="78579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(4)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188075"/>
            <a:ext cx="2133600" cy="476250"/>
          </a:xfrm>
          <a:prstGeom prst="rect">
            <a:avLst/>
          </a:prstGeom>
        </p:spPr>
        <p:txBody>
          <a:bodyPr/>
          <a:lstStyle/>
          <a:p>
            <a:fld id="{26DC40DF-BAAF-4269-8175-3B3B64DC2874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1888266" name="Text Box 10"/>
          <p:cNvSpPr txBox="1">
            <a:spLocks noChangeArrowheads="1"/>
          </p:cNvSpPr>
          <p:nvPr/>
        </p:nvSpPr>
        <p:spPr bwMode="auto">
          <a:xfrm>
            <a:off x="827584" y="5517232"/>
            <a:ext cx="3744912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2005-2015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年亟待融合之領域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生命科學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社會科學與環境科學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888267" name="Text Box 11"/>
          <p:cNvSpPr txBox="1">
            <a:spLocks noChangeArrowheads="1"/>
          </p:cNvSpPr>
          <p:nvPr/>
        </p:nvSpPr>
        <p:spPr bwMode="auto">
          <a:xfrm>
            <a:off x="5508104" y="5517232"/>
            <a:ext cx="3168650" cy="7889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2016-2025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年亟待融合之領域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能源、社會科學與健康照護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1888269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700808"/>
            <a:ext cx="8229600" cy="3813175"/>
          </a:xfrm>
          <a:noFill/>
          <a:ln/>
        </p:spPr>
      </p:pic>
      <p:sp>
        <p:nvSpPr>
          <p:cNvPr id="8" name="文字方塊 7"/>
          <p:cNvSpPr txBox="1"/>
          <p:nvPr/>
        </p:nvSpPr>
        <p:spPr>
          <a:xfrm>
            <a:off x="323528" y="6483533"/>
            <a:ext cx="2448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Japan foresight,  NISTEP</a:t>
            </a:r>
            <a:endParaRPr lang="zh-TW" altLang="en-US" sz="1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88264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8640960" cy="720080"/>
          </a:xfrm>
          <a:noFill/>
          <a:ln/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微軟正黑體"/>
                <a:ea typeface="微軟正黑體"/>
              </a:rPr>
              <a:t>日本前瞻分析對於未來技術融合之必要性預測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57158" y="270908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(4)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FBB501E-F151-4AFB-B8DF-950436323B1D}" type="slidenum">
              <a:rPr lang="en-US" altLang="zh-TW" smtClean="0"/>
              <a:pPr eaLnBrk="1" hangingPunct="1"/>
              <a:t>43</a:t>
            </a:fld>
            <a:endParaRPr lang="en-US" altLang="zh-TW" smtClean="0"/>
          </a:p>
        </p:txBody>
      </p:sp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40768"/>
            <a:ext cx="8229600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effectLst/>
              </a:rPr>
              <a:t>農業期刊引用來源跨領域分析</a:t>
            </a:r>
          </a:p>
        </p:txBody>
      </p:sp>
      <p:graphicFrame>
        <p:nvGraphicFramePr>
          <p:cNvPr id="15902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724972693"/>
              </p:ext>
            </p:extLst>
          </p:nvPr>
        </p:nvGraphicFramePr>
        <p:xfrm>
          <a:off x="457200" y="1988840"/>
          <a:ext cx="8229600" cy="4144592"/>
        </p:xfrm>
        <a:graphic>
          <a:graphicData uri="http://schemas.openxmlformats.org/drawingml/2006/table">
            <a:tbl>
              <a:tblPr/>
              <a:tblGrid>
                <a:gridCol w="2678113"/>
                <a:gridCol w="3167062"/>
                <a:gridCol w="2384425"/>
              </a:tblGrid>
              <a:tr h="4612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領域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台灣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(2004-2006yr)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全球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(2006yr)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通訊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社會科學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2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能源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2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保健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奈米科技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環境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61%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82%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2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生命科學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89%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86%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6302" name="Text Box 45"/>
          <p:cNvSpPr txBox="1">
            <a:spLocks noChangeArrowheads="1"/>
          </p:cNvSpPr>
          <p:nvPr/>
        </p:nvSpPr>
        <p:spPr bwMode="auto">
          <a:xfrm>
            <a:off x="395536" y="6309320"/>
            <a:ext cx="3207353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資料來源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:Web of Science,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查詢日期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96/10/5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57158" y="342916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(4)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620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2"/>
          <p:cNvSpPr txBox="1">
            <a:spLocks/>
          </p:cNvSpPr>
          <p:nvPr/>
        </p:nvSpPr>
        <p:spPr>
          <a:xfrm>
            <a:off x="1403350" y="2421260"/>
            <a:ext cx="6400800" cy="302396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需求導向的思維模式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indent="-256032"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創新驅動的營運模式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多元效益的社經貢獻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技術整合的生產策略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003366"/>
                </a:solidFill>
              </a:rPr>
              <a:t>全球佈局的資源掌握</a:t>
            </a: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7158" y="847344"/>
            <a:ext cx="8501122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(5)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285720" y="1223462"/>
            <a:ext cx="8572560" cy="837386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微軟正黑體"/>
                <a:ea typeface="微軟正黑體"/>
                <a:cs typeface="+mj-cs"/>
              </a:rPr>
              <a:t>我國農業資源的現況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graphicFrame>
        <p:nvGraphicFramePr>
          <p:cNvPr id="11" name="Group 37"/>
          <p:cNvGraphicFramePr>
            <a:graphicFrameLocks noGrp="1"/>
          </p:cNvGraphicFramePr>
          <p:nvPr/>
        </p:nvGraphicFramePr>
        <p:xfrm>
          <a:off x="1259632" y="2060848"/>
          <a:ext cx="6624736" cy="3888428"/>
        </p:xfrm>
        <a:graphic>
          <a:graphicData uri="http://schemas.openxmlformats.org/drawingml/2006/table">
            <a:tbl>
              <a:tblPr/>
              <a:tblGrid>
                <a:gridCol w="3136386"/>
                <a:gridCol w="3488350"/>
              </a:tblGrid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資源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特色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</a:tr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土地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狹小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水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日趨嚴峻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勞力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萎縮老化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資金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尚可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內銷市場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有限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技術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高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9802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能源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進口為主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704204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知識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將來競爭力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主要來源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7158" y="404664"/>
            <a:ext cx="8501122" cy="1080120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(5)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107141" y="1904549"/>
            <a:ext cx="8643998" cy="1214446"/>
          </a:xfrm>
          <a:prstGeom prst="rect">
            <a:avLst/>
          </a:prstGeom>
        </p:spPr>
        <p:txBody>
          <a:bodyPr anchor="ctr"/>
          <a:lstStyle/>
          <a:p>
            <a:pPr lvl="0" algn="ctr" eaLnBrk="0" hangingPunct="0">
              <a:defRPr/>
            </a:pPr>
            <a:r>
              <a:rPr lang="zh-TW" altLang="en-US" sz="3200" b="1" kern="0" dirty="0" smtClean="0">
                <a:solidFill>
                  <a:schemeClr val="accent4">
                    <a:lumMod val="75000"/>
                  </a:schemeClr>
                </a:solidFill>
                <a:latin typeface="微軟正黑體"/>
                <a:cs typeface="+mj-cs"/>
              </a:rPr>
              <a:t>全球佈局的資源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微軟正黑體"/>
                <a:ea typeface="微軟正黑體"/>
                <a:cs typeface="+mj-cs"/>
              </a:rPr>
              <a:t>掌握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11" name="矩形 33"/>
          <p:cNvSpPr>
            <a:spLocks noChangeArrowheads="1"/>
          </p:cNvSpPr>
          <p:nvPr/>
        </p:nvSpPr>
        <p:spPr bwMode="auto">
          <a:xfrm>
            <a:off x="1166815" y="3052117"/>
            <a:ext cx="65246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latin typeface="+mn-ea"/>
                <a:ea typeface="+mn-ea"/>
              </a:rPr>
              <a:t>利用全球資源，以知識及技術為基礎</a:t>
            </a:r>
            <a:endParaRPr lang="en-US" altLang="zh-TW" sz="2800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2800" dirty="0" smtClean="0">
                <a:latin typeface="+mn-ea"/>
                <a:ea typeface="+mn-ea"/>
              </a:rPr>
              <a:t>追求產</a:t>
            </a:r>
            <a:r>
              <a:rPr lang="zh-TW" altLang="en-US" sz="2800" dirty="0" smtClean="0">
                <a:latin typeface="+mn-ea"/>
              </a:rPr>
              <a:t>業</a:t>
            </a:r>
            <a:r>
              <a:rPr lang="zh-TW" altLang="en-US" sz="2800" dirty="0" smtClean="0">
                <a:latin typeface="+mn-ea"/>
                <a:ea typeface="+mn-ea"/>
              </a:rPr>
              <a:t>鏈</a:t>
            </a:r>
            <a:r>
              <a:rPr lang="zh-TW" altLang="en-US" sz="2800" dirty="0">
                <a:latin typeface="+mn-ea"/>
                <a:ea typeface="+mn-ea"/>
              </a:rPr>
              <a:t>中報酬率最高的分工項目，</a:t>
            </a:r>
            <a:endParaRPr lang="en-US" altLang="zh-TW" sz="2800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2800" dirty="0">
                <a:latin typeface="+mn-ea"/>
                <a:ea typeface="+mn-ea"/>
              </a:rPr>
              <a:t>發展海外農業</a:t>
            </a:r>
            <a:endParaRPr lang="en-US" altLang="zh-TW" sz="280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78579" y="1030763"/>
            <a:ext cx="8501122" cy="1080120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(5)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2"/>
          <p:cNvSpPr txBox="1">
            <a:spLocks/>
          </p:cNvSpPr>
          <p:nvPr/>
        </p:nvSpPr>
        <p:spPr>
          <a:xfrm>
            <a:off x="1403648" y="2348880"/>
            <a:ext cx="6400800" cy="3456012"/>
          </a:xfrm>
          <a:prstGeom prst="rect">
            <a:avLst/>
          </a:prstGeom>
        </p:spPr>
        <p:txBody>
          <a:bodyPr vert="horz" lIns="45720" rIns="45720">
            <a:normAutofit lnSpcReduction="10000"/>
          </a:bodyPr>
          <a:lstStyle/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需求導向的思維模式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indent="-256032"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創新驅動的營運模式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多元效益的社經貢獻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技術整合的生產策略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資源掌握的全球佈局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003366"/>
                </a:solidFill>
              </a:rPr>
              <a:t>服務業主導產業體系</a:t>
            </a: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  <a:p>
            <a:pPr marL="365760" marR="64008" lvl="0" indent="-256032" algn="ctr"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  <a:p>
            <a:pPr marL="365760" marR="64008" lvl="0" indent="-256032" algn="ctr" defTabSz="914400" fontAlgn="auto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endParaRPr lang="zh-TW" alt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1439" y="1030763"/>
            <a:ext cx="8501122" cy="1080120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1.4.6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(6)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GCI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指標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(Global Competitiveness Index, 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全球競爭力指標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 smtClean="0">
              <a:solidFill>
                <a:schemeClr val="accent4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39342"/>
            <a:ext cx="7704137" cy="4525962"/>
          </a:xfrm>
        </p:spPr>
        <p:txBody>
          <a:bodyPr/>
          <a:lstStyle/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指標架構</a:t>
            </a:r>
          </a:p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全球競爭力＝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W1x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基本需要＋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W2x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效率增強＋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W3x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創新與複雜度　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(W1+W2+W3=1)</a:t>
            </a:r>
          </a:p>
          <a:p>
            <a:endParaRPr lang="en-US" altLang="zh-TW" sz="1800" dirty="0" smtClean="0">
              <a:ea typeface="標楷體" pitchFamily="65" charset="-120"/>
            </a:endParaRPr>
          </a:p>
          <a:p>
            <a:endParaRPr lang="en-US" altLang="zh-TW" sz="1800" dirty="0" smtClean="0">
              <a:ea typeface="標楷體" pitchFamily="65" charset="-120"/>
            </a:endParaRPr>
          </a:p>
          <a:p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en-US" altLang="zh-TW" sz="1800" dirty="0" smtClean="0"/>
          </a:p>
        </p:txBody>
      </p:sp>
      <p:graphicFrame>
        <p:nvGraphicFramePr>
          <p:cNvPr id="5298" name="Group 178"/>
          <p:cNvGraphicFramePr>
            <a:graphicFrameLocks noGrp="1"/>
          </p:cNvGraphicFramePr>
          <p:nvPr>
            <p:ph sz="half" idx="2"/>
          </p:nvPr>
        </p:nvGraphicFramePr>
        <p:xfrm>
          <a:off x="827088" y="2636838"/>
          <a:ext cx="6624637" cy="3347721"/>
        </p:xfrm>
        <a:graphic>
          <a:graphicData uri="http://schemas.openxmlformats.org/drawingml/2006/table">
            <a:tbl>
              <a:tblPr/>
              <a:tblGrid>
                <a:gridCol w="2847975"/>
                <a:gridCol w="3776662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Classification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Pillars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&lt;1&gt;B</a:t>
                      </a: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asic requirement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基本需要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1.Institutions 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體制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2.Infrastructure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基礎建設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3.Macroneconomic stability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總體經濟穩定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4.Health and primary education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健康與初等教育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0161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&lt;2&gt;Efficiency enhancers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效率提升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5.Higher education and training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高等教育與訓練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6.Goods market efficiency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商品市場效率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7.Labor market efficiency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勞動市場效率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8.Financial market sophistication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財務市場成熟度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9.Technological readiness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技術準備渡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10.Market size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市場大小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01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&lt;3&gt;Innovation and sophistication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　創新因素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FFFF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11.Business sophistication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企業成熟度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FFFF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12.Innovation</a:t>
                      </a:r>
                      <a:r>
                        <a:rPr kumimoji="1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　創新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FFFF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2" name="Group 166"/>
          <p:cNvGrpSpPr>
            <a:grpSpLocks/>
          </p:cNvGrpSpPr>
          <p:nvPr/>
        </p:nvGrpSpPr>
        <p:grpSpPr bwMode="auto">
          <a:xfrm>
            <a:off x="1692275" y="3068638"/>
            <a:ext cx="2089150" cy="3568700"/>
            <a:chOff x="1292" y="1344"/>
            <a:chExt cx="1316" cy="2594"/>
          </a:xfrm>
        </p:grpSpPr>
        <p:sp>
          <p:nvSpPr>
            <p:cNvPr id="52272" name="AutoShape 167"/>
            <p:cNvSpPr>
              <a:spLocks noChangeArrowheads="1"/>
            </p:cNvSpPr>
            <p:nvPr/>
          </p:nvSpPr>
          <p:spPr bwMode="auto">
            <a:xfrm>
              <a:off x="1292" y="1344"/>
              <a:ext cx="1225" cy="635"/>
            </a:xfrm>
            <a:prstGeom prst="irregularSeal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200">
                  <a:solidFill>
                    <a:srgbClr val="3366FF"/>
                  </a:solidFill>
                </a:rPr>
                <a:t>Factor-driven</a:t>
              </a:r>
            </a:p>
          </p:txBody>
        </p:sp>
        <p:sp>
          <p:nvSpPr>
            <p:cNvPr id="52273" name="AutoShape 168"/>
            <p:cNvSpPr>
              <a:spLocks noChangeArrowheads="1"/>
            </p:cNvSpPr>
            <p:nvPr/>
          </p:nvSpPr>
          <p:spPr bwMode="auto">
            <a:xfrm>
              <a:off x="1383" y="2387"/>
              <a:ext cx="1225" cy="635"/>
            </a:xfrm>
            <a:prstGeom prst="irregularSeal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200">
                  <a:solidFill>
                    <a:srgbClr val="3366FF"/>
                  </a:solidFill>
                </a:rPr>
                <a:t>Efficiency-driven</a:t>
              </a:r>
            </a:p>
          </p:txBody>
        </p:sp>
        <p:sp>
          <p:nvSpPr>
            <p:cNvPr id="52274" name="AutoShape 169"/>
            <p:cNvSpPr>
              <a:spLocks noChangeArrowheads="1"/>
            </p:cNvSpPr>
            <p:nvPr/>
          </p:nvSpPr>
          <p:spPr bwMode="auto">
            <a:xfrm>
              <a:off x="1519" y="3430"/>
              <a:ext cx="979" cy="508"/>
            </a:xfrm>
            <a:prstGeom prst="irregularSeal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000" b="1">
                  <a:solidFill>
                    <a:srgbClr val="3366FF"/>
                  </a:solidFill>
                </a:rPr>
                <a:t>Innovation-driven</a:t>
              </a:r>
            </a:p>
          </p:txBody>
        </p:sp>
      </p:grpSp>
      <p:sp>
        <p:nvSpPr>
          <p:cNvPr id="52264" name="AutoShape 171"/>
          <p:cNvSpPr>
            <a:spLocks noChangeArrowheads="1"/>
          </p:cNvSpPr>
          <p:nvPr/>
        </p:nvSpPr>
        <p:spPr bwMode="auto">
          <a:xfrm>
            <a:off x="7524750" y="2997200"/>
            <a:ext cx="142875" cy="1008063"/>
          </a:xfrm>
          <a:prstGeom prst="downArrow">
            <a:avLst>
              <a:gd name="adj1" fmla="val 50000"/>
              <a:gd name="adj2" fmla="val 1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52265" name="AutoShape 172"/>
          <p:cNvSpPr>
            <a:spLocks noChangeArrowheads="1"/>
          </p:cNvSpPr>
          <p:nvPr/>
        </p:nvSpPr>
        <p:spPr bwMode="auto">
          <a:xfrm>
            <a:off x="7524750" y="4149725"/>
            <a:ext cx="142875" cy="1584325"/>
          </a:xfrm>
          <a:prstGeom prst="downArrow">
            <a:avLst>
              <a:gd name="adj1" fmla="val 50000"/>
              <a:gd name="adj2" fmla="val 27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52266" name="AutoShape 173"/>
          <p:cNvSpPr>
            <a:spLocks noChangeArrowheads="1"/>
          </p:cNvSpPr>
          <p:nvPr/>
        </p:nvSpPr>
        <p:spPr bwMode="auto">
          <a:xfrm>
            <a:off x="7524750" y="5805488"/>
            <a:ext cx="142875" cy="647700"/>
          </a:xfrm>
          <a:prstGeom prst="down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52267" name="AutoShape 174"/>
          <p:cNvSpPr>
            <a:spLocks noChangeArrowheads="1"/>
          </p:cNvSpPr>
          <p:nvPr/>
        </p:nvSpPr>
        <p:spPr bwMode="auto">
          <a:xfrm>
            <a:off x="7596188" y="1916113"/>
            <a:ext cx="1368425" cy="10080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200" b="1" u="sng">
                <a:solidFill>
                  <a:srgbClr val="3366FF"/>
                </a:solidFill>
              </a:rPr>
              <a:t>不同經濟發展程階段</a:t>
            </a:r>
          </a:p>
          <a:p>
            <a:pPr algn="ctr"/>
            <a:r>
              <a:rPr lang="zh-TW" altLang="en-US" sz="1200" b="1" u="sng">
                <a:solidFill>
                  <a:srgbClr val="3366FF"/>
                </a:solidFill>
              </a:rPr>
              <a:t>的著重因素</a:t>
            </a:r>
          </a:p>
        </p:txBody>
      </p:sp>
      <p:sp>
        <p:nvSpPr>
          <p:cNvPr id="52268" name="AutoShape 175"/>
          <p:cNvSpPr>
            <a:spLocks noChangeArrowheads="1"/>
          </p:cNvSpPr>
          <p:nvPr/>
        </p:nvSpPr>
        <p:spPr bwMode="auto">
          <a:xfrm>
            <a:off x="7775575" y="2924175"/>
            <a:ext cx="1368425" cy="1008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rgbClr val="3366FF"/>
                </a:solidFill>
              </a:rPr>
              <a:t>因素導向經濟發展</a:t>
            </a:r>
          </a:p>
        </p:txBody>
      </p:sp>
      <p:sp>
        <p:nvSpPr>
          <p:cNvPr id="52269" name="AutoShape 176"/>
          <p:cNvSpPr>
            <a:spLocks noChangeArrowheads="1"/>
          </p:cNvSpPr>
          <p:nvPr/>
        </p:nvSpPr>
        <p:spPr bwMode="auto">
          <a:xfrm>
            <a:off x="7775575" y="4292600"/>
            <a:ext cx="1368425" cy="1008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rgbClr val="3366FF"/>
                </a:solidFill>
              </a:rPr>
              <a:t>效率導向經濟發展</a:t>
            </a:r>
          </a:p>
        </p:txBody>
      </p:sp>
      <p:sp>
        <p:nvSpPr>
          <p:cNvPr id="52270" name="AutoShape 177"/>
          <p:cNvSpPr>
            <a:spLocks noChangeArrowheads="1"/>
          </p:cNvSpPr>
          <p:nvPr/>
        </p:nvSpPr>
        <p:spPr bwMode="auto">
          <a:xfrm>
            <a:off x="7775575" y="5661025"/>
            <a:ext cx="1368425" cy="1008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rgbClr val="3366FF"/>
                </a:solidFill>
              </a:rPr>
              <a:t>創新導向經濟發展</a:t>
            </a:r>
          </a:p>
        </p:txBody>
      </p:sp>
      <p:sp>
        <p:nvSpPr>
          <p:cNvPr id="52271" name="文字方塊 15"/>
          <p:cNvSpPr txBox="1">
            <a:spLocks noChangeArrowheads="1"/>
          </p:cNvSpPr>
          <p:nvPr/>
        </p:nvSpPr>
        <p:spPr bwMode="auto">
          <a:xfrm>
            <a:off x="3779838" y="6165850"/>
            <a:ext cx="4105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>
                <a:latin typeface="Times New Roman" pitchFamily="18" charset="0"/>
                <a:cs typeface="Times New Roman" pitchFamily="18" charset="0"/>
              </a:rPr>
              <a:t>資料來源</a:t>
            </a:r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:2008world economic Forum_The Global Competitveness report;STPI</a:t>
            </a:r>
            <a:r>
              <a:rPr lang="zh-TW" altLang="en-US" sz="1200">
                <a:latin typeface="Times New Roman" pitchFamily="18" charset="0"/>
                <a:cs typeface="Times New Roman" pitchFamily="18" charset="0"/>
              </a:rPr>
              <a:t>莊雲雯研究整理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323528" y="260648"/>
            <a:ext cx="8501122" cy="1080120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1.4.6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(6)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347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4"/>
          <p:cNvGraphicFramePr>
            <a:graphicFrameLocks noGrp="1"/>
          </p:cNvGraphicFramePr>
          <p:nvPr/>
        </p:nvGraphicFramePr>
        <p:xfrm>
          <a:off x="467544" y="2564904"/>
          <a:ext cx="8352928" cy="254419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74B78">
                        <a:tint val="62000"/>
                        <a:satMod val="180000"/>
                      </a:srgbClr>
                    </a:gs>
                    <a:gs pos="65000">
                      <a:srgbClr val="474B78">
                        <a:tint val="32000"/>
                        <a:satMod val="250000"/>
                      </a:srgbClr>
                    </a:gs>
                    <a:gs pos="100000">
                      <a:srgbClr val="474B78">
                        <a:tint val="23000"/>
                        <a:satMod val="300000"/>
                      </a:srgbClr>
                    </a:gs>
                  </a:gsLst>
                  <a:lin ang="16200000" scaled="0"/>
                </a:gradFill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179024"/>
                <a:gridCol w="1998300"/>
                <a:gridCol w="2086083"/>
                <a:gridCol w="2089521"/>
              </a:tblGrid>
              <a:tr h="594066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   產業階段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競爭力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基礎驅動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效率驅動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創新驅動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066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基礎建設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066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效率提升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066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創新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74B78"/>
                      </a:solidFill>
                      <a:prstDash val="solid"/>
                    </a:lnL>
                    <a:lnR w="9525" cap="flat" cmpd="sng" algn="ctr">
                      <a:solidFill>
                        <a:srgbClr val="474B78"/>
                      </a:solidFill>
                      <a:prstDash val="solid"/>
                    </a:lnR>
                    <a:lnT w="9525" cap="flat" cmpd="sng" algn="ctr">
                      <a:solidFill>
                        <a:srgbClr val="474B78"/>
                      </a:solidFill>
                      <a:prstDash val="solid"/>
                    </a:lnT>
                    <a:lnB w="9525" cap="flat" cmpd="sng" algn="ctr">
                      <a:solidFill>
                        <a:srgbClr val="474B7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字方塊 5"/>
          <p:cNvSpPr txBox="1">
            <a:spLocks noChangeArrowheads="1"/>
          </p:cNvSpPr>
          <p:nvPr/>
        </p:nvSpPr>
        <p:spPr bwMode="auto">
          <a:xfrm>
            <a:off x="323528" y="6309320"/>
            <a:ext cx="75608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資料來源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:2008world economic Forum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_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Global </a:t>
            </a:r>
            <a:r>
              <a:rPr kumimoji="0" lang="en-US" altLang="zh-TW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Competitveness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report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STPI</a:t>
            </a: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莊雲雯研究整理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21439" y="1484784"/>
            <a:ext cx="8501122" cy="93610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微軟正黑體"/>
                <a:ea typeface="微軟正黑體"/>
                <a:cs typeface="+mj-cs"/>
              </a:rPr>
              <a:t>不同經濟發展階段之權重分配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49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548680"/>
            <a:ext cx="8501122" cy="1080120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1.4.6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知識型農業的特色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(6)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85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1.1.1 </a:t>
            </a:r>
            <a:r>
              <a:rPr lang="zh-TW" altLang="en-US" dirty="0" smtClean="0"/>
              <a:t>農業</a:t>
            </a:r>
            <a:r>
              <a:rPr lang="zh-TW" altLang="en-US" dirty="0"/>
              <a:t>的本質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2457450"/>
            <a:ext cx="6638947" cy="23050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農業兼具產業及社會功能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以人為生態改變自然生態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農業技術之本質在單一物種的大量生產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784976" cy="1584176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zh-TW" altLang="zh-TW" dirty="0" smtClean="0">
                <a:solidFill>
                  <a:srgbClr val="7030A0"/>
                </a:solidFill>
              </a:rPr>
              <a:t>知識經濟的</a:t>
            </a:r>
            <a:r>
              <a:rPr lang="zh-TW" altLang="en-US" dirty="0" smtClean="0">
                <a:solidFill>
                  <a:srgbClr val="7030A0"/>
                </a:solidFill>
              </a:rPr>
              <a:t>競爭力基礎乃</a:t>
            </a:r>
            <a:r>
              <a:rPr lang="zh-TW" altLang="zh-TW" dirty="0" smtClean="0">
                <a:solidFill>
                  <a:srgbClr val="7030A0"/>
                </a:solidFill>
              </a:rPr>
              <a:t/>
            </a:r>
            <a:br>
              <a:rPr lang="zh-TW" altLang="zh-TW" dirty="0" smtClean="0">
                <a:solidFill>
                  <a:srgbClr val="7030A0"/>
                </a:solidFill>
              </a:rPr>
            </a:br>
            <a:r>
              <a:rPr lang="zh-TW" altLang="zh-TW" dirty="0" smtClean="0">
                <a:solidFill>
                  <a:srgbClr val="7030A0"/>
                </a:solidFill>
              </a:rPr>
              <a:t>以服務業為創</a:t>
            </a:r>
            <a:r>
              <a:rPr lang="zh-TW" altLang="en-US" dirty="0" smtClean="0">
                <a:solidFill>
                  <a:srgbClr val="7030A0"/>
                </a:solidFill>
              </a:rPr>
              <a:t>造利</a:t>
            </a:r>
            <a:r>
              <a:rPr lang="zh-TW" altLang="zh-TW" dirty="0" smtClean="0">
                <a:solidFill>
                  <a:srgbClr val="7030A0"/>
                </a:solidFill>
              </a:rPr>
              <a:t>基及價值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755576" y="2564904"/>
            <a:ext cx="7886110" cy="1714512"/>
          </a:xfrm>
          <a:prstGeom prst="rect">
            <a:avLst/>
          </a:prstGeom>
        </p:spPr>
        <p:txBody>
          <a:bodyPr vert="horz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200" b="1" dirty="0">
                <a:solidFill>
                  <a:srgbClr val="00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  <a:cs typeface="+mj-cs"/>
              </a:rPr>
              <a:t>以知識為基礎，管理為手段，經由嚴密設計的過程，整合生產及通路，以創新加值的方式，滿足目標顧客需求的服務業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1520" y="980728"/>
            <a:ext cx="8643998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知識型服務業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93037" cy="6952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各國農業與服務業關連圖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704984286"/>
              </p:ext>
            </p:extLst>
          </p:nvPr>
        </p:nvGraphicFramePr>
        <p:xfrm>
          <a:off x="2555776" y="1916832"/>
          <a:ext cx="42862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901" name="文字方塊 1"/>
          <p:cNvSpPr txBox="1">
            <a:spLocks noChangeArrowheads="1"/>
          </p:cNvSpPr>
          <p:nvPr/>
        </p:nvSpPr>
        <p:spPr bwMode="auto">
          <a:xfrm>
            <a:off x="5127526" y="2486062"/>
            <a:ext cx="500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100" b="1">
                <a:latin typeface="Arial" pitchFamily="34" charset="0"/>
                <a:ea typeface="華康中黑體"/>
                <a:cs typeface="華康中黑體"/>
              </a:rPr>
              <a:t>荷蘭</a:t>
            </a:r>
          </a:p>
        </p:txBody>
      </p:sp>
      <p:sp>
        <p:nvSpPr>
          <p:cNvPr id="80902" name="文字方塊 1"/>
          <p:cNvSpPr txBox="1">
            <a:spLocks noChangeArrowheads="1"/>
          </p:cNvSpPr>
          <p:nvPr/>
        </p:nvSpPr>
        <p:spPr bwMode="auto">
          <a:xfrm>
            <a:off x="4055963" y="3271874"/>
            <a:ext cx="5000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100" b="1">
                <a:latin typeface="Arial" pitchFamily="34" charset="0"/>
                <a:ea typeface="華康中黑體"/>
                <a:cs typeface="華康中黑體"/>
              </a:rPr>
              <a:t>日本</a:t>
            </a:r>
          </a:p>
        </p:txBody>
      </p:sp>
      <p:sp>
        <p:nvSpPr>
          <p:cNvPr id="80903" name="文字方塊 9"/>
          <p:cNvSpPr txBox="1">
            <a:spLocks noChangeArrowheads="1"/>
          </p:cNvSpPr>
          <p:nvPr/>
        </p:nvSpPr>
        <p:spPr bwMode="auto">
          <a:xfrm>
            <a:off x="323528" y="6462711"/>
            <a:ext cx="266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400" dirty="0"/>
              <a:t>資料來源</a:t>
            </a:r>
            <a:r>
              <a:rPr lang="en-US" altLang="zh-TW" sz="1400" dirty="0"/>
              <a:t>:STPI</a:t>
            </a:r>
            <a:r>
              <a:rPr lang="zh-TW" altLang="en-US" sz="1400" dirty="0"/>
              <a:t>整理與分析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79512" y="188640"/>
            <a:ext cx="8643998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知識型服務業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02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023503868"/>
              </p:ext>
            </p:extLst>
          </p:nvPr>
        </p:nvGraphicFramePr>
        <p:xfrm>
          <a:off x="971600" y="2420888"/>
          <a:ext cx="7488831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1896211"/>
                <a:gridCol w="3096343"/>
              </a:tblGrid>
              <a:tr h="511771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國家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核心商品 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產品價值</a:t>
                      </a:r>
                    </a:p>
                  </a:txBody>
                  <a:tcPr anchor="ctr" anchorCtr="1"/>
                </a:tc>
              </a:tr>
              <a:tr h="60435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紐西蘭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奇異果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品牌及通路</a:t>
                      </a:r>
                      <a:endParaRPr lang="en-US" altLang="zh-TW" sz="2400" dirty="0" smtClean="0"/>
                    </a:p>
                  </a:txBody>
                  <a:tcPr anchor="ctr" anchorCtr="1"/>
                </a:tc>
              </a:tr>
              <a:tr h="1087835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荷蘭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花卉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溫室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高效率交易平台</a:t>
                      </a:r>
                      <a:endParaRPr lang="en-US" altLang="zh-TW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設施園藝生產體系</a:t>
                      </a:r>
                      <a:endParaRPr lang="en-US" altLang="zh-TW" sz="2400" dirty="0" smtClean="0"/>
                    </a:p>
                  </a:txBody>
                  <a:tcPr anchor="ctr" anchorCtr="1"/>
                </a:tc>
              </a:tr>
              <a:tr h="60435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以色列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滴灌 </a:t>
                      </a:r>
                      <a:endParaRPr lang="zh-TW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作物水份管理知識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93037" cy="911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服務業主導的農產業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1520" y="558940"/>
            <a:ext cx="8643998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知識型服務業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377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85720" y="1556792"/>
            <a:ext cx="8643998" cy="911225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台灣所需要的農業服務業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259632" y="2408669"/>
            <a:ext cx="6696744" cy="3828643"/>
            <a:chOff x="585" y="1260"/>
            <a:chExt cx="4355" cy="2631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5" y="1260"/>
              <a:ext cx="4355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" y="1260"/>
              <a:ext cx="4361" cy="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1520" y="558940"/>
            <a:ext cx="8643998" cy="1285884"/>
          </a:xfrm>
          <a:prstGeom prst="rect">
            <a:avLst/>
          </a:prstGeo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1.5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知識型服務業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784976" cy="1012974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663300"/>
                </a:solidFill>
              </a:rPr>
              <a:t>二、農業科技產業之發展</a:t>
            </a:r>
            <a:endParaRPr lang="zh-TW" altLang="en-US" sz="4800" dirty="0">
              <a:solidFill>
                <a:srgbClr val="6633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03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1071546"/>
            <a:ext cx="8572560" cy="146685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2.1 </a:t>
            </a:r>
            <a:r>
              <a:rPr lang="zh-TW" altLang="en-US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知識</a:t>
            </a:r>
            <a:r>
              <a:rPr lang="zh-TW" alt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的定義</a:t>
            </a:r>
          </a:p>
        </p:txBody>
      </p:sp>
      <p:sp>
        <p:nvSpPr>
          <p:cNvPr id="76803" name="Rectangle 3"/>
          <p:cNvSpPr txBox="1">
            <a:spLocks noChangeArrowheads="1"/>
          </p:cNvSpPr>
          <p:nvPr/>
        </p:nvSpPr>
        <p:spPr bwMode="auto">
          <a:xfrm>
            <a:off x="1428728" y="2924175"/>
            <a:ext cx="67357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zh-TW" altLang="en-US" sz="3200" dirty="0">
                <a:latin typeface="+mn-ea"/>
              </a:rPr>
              <a:t>對某個主題確信的認識，並且擁有潛在的能力為特定目的而使用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標題 4"/>
          <p:cNvSpPr txBox="1">
            <a:spLocks/>
          </p:cNvSpPr>
          <p:nvPr/>
        </p:nvSpPr>
        <p:spPr>
          <a:xfrm>
            <a:off x="323528" y="1268760"/>
            <a:ext cx="8501122" cy="1470025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2.2 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科技研發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副標題 5"/>
          <p:cNvSpPr txBox="1">
            <a:spLocks/>
          </p:cNvSpPr>
          <p:nvPr/>
        </p:nvSpPr>
        <p:spPr>
          <a:xfrm>
            <a:off x="1371600" y="3171825"/>
            <a:ext cx="6400800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006600"/>
              </a:buClr>
              <a:buFont typeface="Wingdings" pitchFamily="2" charset="2"/>
              <a:buChar char="n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zh-TW" altLang="en-US" sz="3000" b="1" smtClean="0"/>
              <a:t>科學研究</a:t>
            </a:r>
            <a:r>
              <a:rPr lang="en-US" altLang="zh-TW" sz="3000" b="1" smtClean="0"/>
              <a:t>: </a:t>
            </a:r>
            <a:r>
              <a:rPr lang="zh-TW" altLang="en-US" sz="3000" b="1" smtClean="0"/>
              <a:t>知識的探索</a:t>
            </a:r>
            <a:endParaRPr lang="en-US" altLang="zh-TW" sz="3000" b="1" smtClean="0"/>
          </a:p>
          <a:p>
            <a:pPr algn="ctr">
              <a:spcAft>
                <a:spcPts val="1200"/>
              </a:spcAft>
              <a:defRPr/>
            </a:pPr>
            <a:r>
              <a:rPr lang="zh-TW" altLang="en-US" sz="3000" b="1" smtClean="0"/>
              <a:t>技術開發</a:t>
            </a:r>
            <a:r>
              <a:rPr lang="en-US" altLang="zh-TW" sz="3000" b="1" smtClean="0"/>
              <a:t>: </a:t>
            </a:r>
            <a:r>
              <a:rPr lang="zh-TW" altLang="en-US" sz="3000" b="1" smtClean="0"/>
              <a:t>知識的應用</a:t>
            </a:r>
            <a:endParaRPr lang="zh-TW" altLang="en-US" sz="3000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97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35255" y="188640"/>
            <a:ext cx="8352928" cy="20162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Innovation Scoreboard </a:t>
            </a:r>
            <a:r>
              <a:rPr lang="en-US" altLang="zh-TW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br>
              <a:rPr lang="en-US" altLang="zh-TW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  <a:r>
              <a:rPr lang="en-US" altLang="zh-TW" sz="3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of </a:t>
            </a:r>
            <a:r>
              <a:rPr lang="en-US" altLang="zh-TW" sz="3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zh-TW" sz="3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Union Scoreboard</a:t>
            </a:r>
            <a:endParaRPr lang="zh-TW" altLang="en-US" sz="3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742"/>
          <a:stretch>
            <a:fillRect/>
          </a:stretch>
        </p:blipFill>
        <p:spPr bwMode="auto">
          <a:xfrm>
            <a:off x="467544" y="1889448"/>
            <a:ext cx="8352928" cy="48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19050" y="6607175"/>
            <a:ext cx="9144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200" dirty="0">
                <a:solidFill>
                  <a:srgbClr val="7030A0"/>
                </a:solidFill>
                <a:latin typeface="+mj-lt"/>
              </a:rPr>
              <a:t>資料來源</a:t>
            </a:r>
            <a:r>
              <a:rPr lang="en-US" altLang="zh-TW" sz="1200" dirty="0">
                <a:solidFill>
                  <a:srgbClr val="7030A0"/>
                </a:solidFill>
                <a:latin typeface="+mj-lt"/>
              </a:rPr>
              <a:t>:EUROPEAN INNOVATION SCOREBOARD </a:t>
            </a:r>
            <a:r>
              <a:rPr lang="en-US" altLang="zh-TW" sz="1200" dirty="0" smtClean="0">
                <a:solidFill>
                  <a:srgbClr val="7030A0"/>
                </a:solidFill>
                <a:latin typeface="+mj-lt"/>
              </a:rPr>
              <a:t>2015</a:t>
            </a:r>
            <a:endParaRPr lang="zh-TW" altLang="en-US" sz="12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695946"/>
            <a:ext cx="3600400" cy="10129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European Innovation Scoreboard 2015 </a:t>
            </a:r>
            <a:br>
              <a:rPr lang="en-US" altLang="zh-TW" dirty="0"/>
            </a:br>
            <a:r>
              <a:rPr lang="en-US" altLang="zh-TW" dirty="0">
                <a:solidFill>
                  <a:schemeClr val="accent3"/>
                </a:solidFill>
              </a:rPr>
              <a:t>Innovation Union Scoreboard indicators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59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5725"/>
            <a:ext cx="5201791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9050" y="6607175"/>
            <a:ext cx="9144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200" dirty="0">
                <a:solidFill>
                  <a:srgbClr val="7030A0"/>
                </a:solidFill>
                <a:latin typeface="+mj-lt"/>
              </a:rPr>
              <a:t>資料來源</a:t>
            </a:r>
            <a:r>
              <a:rPr lang="en-US" altLang="zh-TW" sz="1200" dirty="0">
                <a:solidFill>
                  <a:srgbClr val="7030A0"/>
                </a:solidFill>
                <a:latin typeface="+mj-lt"/>
              </a:rPr>
              <a:t>:EUROPEAN INNOVATION SCOREBOARD </a:t>
            </a:r>
            <a:r>
              <a:rPr lang="en-US" altLang="zh-TW" sz="1200" dirty="0" smtClean="0">
                <a:solidFill>
                  <a:srgbClr val="7030A0"/>
                </a:solidFill>
                <a:latin typeface="+mj-lt"/>
              </a:rPr>
              <a:t>2015</a:t>
            </a:r>
            <a:endParaRPr lang="zh-TW" altLang="en-US" sz="12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917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604000" cy="10800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zh-TW" dirty="0" smtClean="0"/>
              <a:t>1.1.2 </a:t>
            </a:r>
            <a:r>
              <a:rPr lang="zh-TW" altLang="en-US" dirty="0" smtClean="0"/>
              <a:t>農業的三</a:t>
            </a:r>
            <a:r>
              <a:rPr lang="zh-TW" altLang="en-US" dirty="0"/>
              <a:t>生功能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1412776"/>
            <a:ext cx="7981950" cy="3783013"/>
          </a:xfrm>
        </p:spPr>
        <p:txBody>
          <a:bodyPr/>
          <a:lstStyle/>
          <a:p>
            <a:pPr>
              <a:buFontTx/>
              <a:buNone/>
            </a:pP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農民</a:t>
            </a:r>
            <a:r>
              <a:rPr lang="en-US" altLang="zh-TW" sz="2800" dirty="0" smtClean="0">
                <a:solidFill>
                  <a:srgbClr val="0000CC"/>
                </a:solidFill>
                <a:latin typeface="+mn-ea"/>
              </a:rPr>
              <a:t>---</a:t>
            </a:r>
            <a:r>
              <a:rPr lang="zh-TW" altLang="en-US" sz="2800" dirty="0" smtClean="0">
                <a:solidFill>
                  <a:srgbClr val="FF3300"/>
                </a:solidFill>
                <a:latin typeface="+mn-ea"/>
              </a:rPr>
              <a:t>生活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農業</a:t>
            </a:r>
            <a:r>
              <a:rPr lang="en-US" altLang="zh-TW" sz="2800" dirty="0" smtClean="0">
                <a:solidFill>
                  <a:srgbClr val="0000CC"/>
                </a:solidFill>
                <a:latin typeface="+mn-ea"/>
              </a:rPr>
              <a:t>---</a:t>
            </a:r>
            <a:r>
              <a:rPr lang="zh-TW" altLang="en-US" sz="2800" dirty="0" smtClean="0">
                <a:solidFill>
                  <a:srgbClr val="FF3300"/>
                </a:solidFill>
                <a:latin typeface="+mn-ea"/>
              </a:rPr>
              <a:t>生產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農村</a:t>
            </a:r>
            <a:r>
              <a:rPr lang="en-US" altLang="zh-TW" sz="2800" dirty="0" smtClean="0">
                <a:solidFill>
                  <a:srgbClr val="0000CC"/>
                </a:solidFill>
                <a:latin typeface="+mn-ea"/>
              </a:rPr>
              <a:t>---</a:t>
            </a:r>
            <a:r>
              <a:rPr lang="zh-TW" altLang="en-US" sz="2800" dirty="0" smtClean="0">
                <a:solidFill>
                  <a:srgbClr val="FF3300"/>
                </a:solidFill>
                <a:latin typeface="+mn-ea"/>
              </a:rPr>
              <a:t>生態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2348880"/>
            <a:ext cx="7920880" cy="266429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/>
              <a:t>科技研發是產業競爭力的關鍵因素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農業科技研發</a:t>
            </a:r>
            <a:r>
              <a:rPr lang="zh-TW" altLang="en-US" dirty="0" smtClean="0"/>
              <a:t>能量主要在政府體系，因此政府需規劃研發策略，將資源做最有效的運用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農業科技</a:t>
            </a:r>
            <a:r>
              <a:rPr lang="zh-TW" altLang="en-US" dirty="0" smtClean="0"/>
              <a:t>政策成為農業產業政策的先導性規劃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012974"/>
          </a:xfrm>
        </p:spPr>
        <p:txBody>
          <a:bodyPr/>
          <a:lstStyle/>
          <a:p>
            <a:r>
              <a:rPr lang="en-US" altLang="zh-TW" dirty="0" smtClean="0"/>
              <a:t>2.3 </a:t>
            </a:r>
            <a:r>
              <a:rPr lang="zh-TW" altLang="en-US" dirty="0" smtClean="0"/>
              <a:t>科技研發與產業發展的關係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23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圓角矩形 28"/>
          <p:cNvSpPr/>
          <p:nvPr/>
        </p:nvSpPr>
        <p:spPr>
          <a:xfrm>
            <a:off x="428596" y="1988840"/>
            <a:ext cx="8358246" cy="4285140"/>
          </a:xfrm>
          <a:prstGeom prst="roundRect">
            <a:avLst>
              <a:gd name="adj" fmla="val 6743"/>
            </a:avLst>
          </a:prstGeom>
          <a:solidFill>
            <a:srgbClr val="DAEDEF">
              <a:alpha val="5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b="1" dirty="0" smtClean="0">
              <a:latin typeface="Constantia" pitchFamily="18" charset="0"/>
              <a:ea typeface="標楷體" pitchFamily="65" charset="-120"/>
              <a:cs typeface="Times New Roman" pitchFamily="18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b="1" dirty="0" smtClean="0">
              <a:latin typeface="Constantia" pitchFamily="18" charset="0"/>
              <a:ea typeface="標楷體" pitchFamily="65" charset="-120"/>
              <a:cs typeface="Times New Roman" pitchFamily="18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b="1" dirty="0" smtClean="0">
              <a:latin typeface="Constantia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263898"/>
            <a:ext cx="8640960" cy="796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美國農業部之策略計畫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(2010~2015)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0298" y="5699682"/>
            <a:ext cx="4214842" cy="5040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zh-TW" altLang="zh-TW" sz="2400" dirty="0" smtClean="0">
                <a:solidFill>
                  <a:srgbClr val="002060"/>
                </a:solidFill>
                <a:latin typeface="Verdana"/>
              </a:rPr>
              <a:t>*</a:t>
            </a:r>
            <a:r>
              <a:rPr lang="zh-TW" altLang="en-US" sz="2400" dirty="0" smtClean="0">
                <a:solidFill>
                  <a:srgbClr val="002060"/>
                </a:solidFill>
                <a:latin typeface="Verdana"/>
              </a:rPr>
              <a:t>仍以三生、三農為主軸。</a:t>
            </a:r>
            <a:endParaRPr lang="en-US" altLang="zh-TW" sz="24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00072" y="3774790"/>
            <a:ext cx="7623174" cy="707626"/>
          </a:xfrm>
          <a:prstGeom prst="rect">
            <a:avLst/>
          </a:prstGeom>
          <a:gradFill rotWithShape="0">
            <a:gsLst>
              <a:gs pos="0">
                <a:srgbClr val="33CCFF">
                  <a:alpha val="39998"/>
                </a:srgbClr>
              </a:gs>
              <a:gs pos="100000">
                <a:srgbClr val="FFFFFF">
                  <a:alpha val="89998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81021" y="2774658"/>
            <a:ext cx="7648575" cy="709614"/>
          </a:xfrm>
          <a:prstGeom prst="rect">
            <a:avLst/>
          </a:prstGeom>
          <a:gradFill rotWithShape="0">
            <a:gsLst>
              <a:gs pos="0">
                <a:srgbClr val="33CCFF">
                  <a:alpha val="39998"/>
                </a:srgbClr>
              </a:gs>
              <a:gs pos="100000">
                <a:srgbClr val="FFFFFF">
                  <a:alpha val="89998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00071" y="4744749"/>
            <a:ext cx="7623175" cy="709614"/>
          </a:xfrm>
          <a:prstGeom prst="rect">
            <a:avLst/>
          </a:prstGeom>
          <a:gradFill rotWithShape="0">
            <a:gsLst>
              <a:gs pos="0">
                <a:srgbClr val="33CCFF">
                  <a:alpha val="39998"/>
                </a:srgbClr>
              </a:gs>
              <a:gs pos="100000">
                <a:srgbClr val="FFFFFF">
                  <a:alpha val="89998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7359" y="4770426"/>
            <a:ext cx="2201862" cy="576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</a:rPr>
              <a:t>提升競爭力</a:t>
            </a:r>
            <a:endParaRPr lang="ko-KR" altLang="en-US" b="1" dirty="0">
              <a:solidFill>
                <a:schemeClr val="bg1"/>
              </a:solidFill>
              <a:latin typeface="標楷體" pitchFamily="65" charset="-12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88946" y="3785705"/>
            <a:ext cx="2201863" cy="576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</a:rPr>
              <a:t>確保農業資源</a:t>
            </a:r>
            <a:endParaRPr lang="ko-KR" altLang="en-US" b="1" dirty="0">
              <a:solidFill>
                <a:schemeClr val="bg1"/>
              </a:solidFill>
              <a:latin typeface="標楷體" pitchFamily="65" charset="-120"/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692121" y="2811448"/>
            <a:ext cx="2201863" cy="576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</a:rPr>
              <a:t>振興農村</a:t>
            </a:r>
            <a:endParaRPr lang="ko-KR" altLang="en-US" b="1" dirty="0">
              <a:solidFill>
                <a:schemeClr val="bg1"/>
              </a:solidFill>
              <a:latin typeface="標楷體" pitchFamily="65" charset="-12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3001934" y="2791661"/>
            <a:ext cx="545150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lvl="0" latinLnBrk="1">
              <a:defRPr/>
            </a:pP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</a:rPr>
              <a:t>農村自力更生；提升農村人口；維護經濟繁榮。</a:t>
            </a:r>
            <a:endParaRPr lang="en-US" altLang="zh-TW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001935" y="4754289"/>
            <a:ext cx="5427661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514350" indent="-514350"/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</a:rPr>
              <a:t>增加產量；輸出生物及技術；增進糧食安全。</a:t>
            </a:r>
            <a:endParaRPr lang="en-US" altLang="zh-TW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001933" y="3791793"/>
            <a:ext cx="540466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lvl="0" latinLnBrk="1">
              <a:defRPr/>
            </a:pP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</a:rPr>
              <a:t>林地及農地之保護與復育；水資源保護；適應氣候變遷之能力提升。</a:t>
            </a:r>
            <a:endParaRPr kumimoji="0" lang="zh-TW" altLang="en-US" sz="16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ea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071802" y="218570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</a:rPr>
              <a:t>策略目標</a:t>
            </a:r>
            <a:endParaRPr lang="zh-TW" altLang="en-US" sz="2800" dirty="0">
              <a:solidFill>
                <a:srgbClr val="002060"/>
              </a:solidFill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9917" y="6228203"/>
            <a:ext cx="5188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資料</a:t>
            </a:r>
            <a:r>
              <a:rPr lang="zh-TW" altLang="en-US" sz="1000" dirty="0" smtClean="0"/>
              <a:t>來源</a:t>
            </a:r>
            <a:r>
              <a:rPr lang="zh-TW" altLang="en-US" sz="1000" dirty="0" smtClean="0">
                <a:latin typeface="微軟正黑體"/>
                <a:ea typeface="微軟正黑體"/>
              </a:rPr>
              <a:t>：</a:t>
            </a:r>
            <a:r>
              <a:rPr lang="en-US" altLang="zh-TW" sz="1000" dirty="0">
                <a:latin typeface="微軟正黑體"/>
              </a:rPr>
              <a:t> 2010-2015 Strategic Plan - USDA</a:t>
            </a:r>
            <a:endParaRPr lang="zh-TW" altLang="en-US" sz="1000" dirty="0"/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251520" y="476672"/>
            <a:ext cx="8640960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科技研發與產業發展的關係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10129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美國農業部策略計畫之解讀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771867" y="2131715"/>
            <a:ext cx="2160000" cy="180000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buNone/>
            </a:pPr>
            <a:r>
              <a:rPr lang="zh-TW" altLang="en-US" sz="1600" dirty="0" smtClean="0">
                <a:solidFill>
                  <a:schemeClr val="bg1"/>
                </a:solidFill>
              </a:rPr>
              <a:t>維持三農、三生的基本概念與平衡發展。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700826" y="2131715"/>
            <a:ext cx="2160000" cy="1800000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buNone/>
            </a:pPr>
            <a:r>
              <a:rPr lang="zh-TW" altLang="en-US" sz="1600" dirty="0" smtClean="0">
                <a:solidFill>
                  <a:schemeClr val="bg1"/>
                </a:solidFill>
              </a:rPr>
              <a:t>仍將補貼農業但從產業補貼轉為基礎建設、產業轉型、資源保育、人才培育，為主要之訴求。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557686" y="4293296"/>
            <a:ext cx="2160000" cy="1800000"/>
          </a:xfrm>
          <a:prstGeom prst="roundRect">
            <a:avLst/>
          </a:prstGeom>
          <a:solidFill>
            <a:srgbClr val="6699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zh-TW" altLang="en-US" sz="1600" dirty="0" smtClean="0">
                <a:solidFill>
                  <a:schemeClr val="bg1"/>
                </a:solidFill>
              </a:rPr>
              <a:t>就業機會的創造及節能減碳成為主要的指標。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698148" y="4219006"/>
            <a:ext cx="2160000" cy="1800000"/>
          </a:xfrm>
          <a:prstGeom prst="roundRect">
            <a:avLst/>
          </a:prstGeom>
          <a:solidFill>
            <a:srgbClr val="CC99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buNone/>
            </a:pPr>
            <a:r>
              <a:rPr lang="zh-TW" altLang="en-US" sz="1600" dirty="0" smtClean="0">
                <a:solidFill>
                  <a:schemeClr val="bg1"/>
                </a:solidFill>
              </a:rPr>
              <a:t>糧食輸出及技術輸出為主要的競爭力發展方向。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628992" y="1988840"/>
            <a:ext cx="428625" cy="428625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標楷體"/>
                <a:cs typeface="+mn-cs"/>
              </a:rPr>
              <a:t>1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4629388" y="1988840"/>
            <a:ext cx="428625" cy="428625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標楷體"/>
                <a:cs typeface="+mn-cs"/>
              </a:rPr>
              <a:t>2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566814" y="4147569"/>
            <a:ext cx="428625" cy="428625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標楷體"/>
                <a:cs typeface="+mn-cs"/>
              </a:rPr>
              <a:t>3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626710" y="4076131"/>
            <a:ext cx="428625" cy="428625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標楷體"/>
                <a:cs typeface="+mn-cs"/>
              </a:rPr>
              <a:t>4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9917" y="6228203"/>
            <a:ext cx="5188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資料</a:t>
            </a:r>
            <a:r>
              <a:rPr lang="zh-TW" altLang="en-US" sz="1000" dirty="0" smtClean="0"/>
              <a:t>來源</a:t>
            </a:r>
            <a:r>
              <a:rPr lang="zh-TW" altLang="en-US" sz="1000" dirty="0" smtClean="0">
                <a:latin typeface="微軟正黑體"/>
                <a:ea typeface="微軟正黑體"/>
              </a:rPr>
              <a:t>：</a:t>
            </a:r>
            <a:r>
              <a:rPr lang="en-US" altLang="zh-TW" sz="1000" dirty="0">
                <a:latin typeface="微軟正黑體"/>
              </a:rPr>
              <a:t> 2010-2015 Strategic Plan - USDA</a:t>
            </a:r>
            <a:endParaRPr lang="zh-TW" altLang="en-US" sz="1000" dirty="0"/>
          </a:p>
        </p:txBody>
      </p:sp>
      <p:sp>
        <p:nvSpPr>
          <p:cNvPr id="14" name="標題 2"/>
          <p:cNvSpPr txBox="1">
            <a:spLocks/>
          </p:cNvSpPr>
          <p:nvPr/>
        </p:nvSpPr>
        <p:spPr>
          <a:xfrm>
            <a:off x="251520" y="476672"/>
            <a:ext cx="8640960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科技研發與產業發展的關係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571604" y="2060848"/>
            <a:ext cx="5857916" cy="4154234"/>
          </a:xfrm>
          <a:prstGeom prst="roundRect">
            <a:avLst>
              <a:gd name="adj" fmla="val 5358"/>
            </a:avLst>
          </a:prstGeom>
          <a:solidFill>
            <a:srgbClr val="DAEDEF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767" y="1293639"/>
            <a:ext cx="8072467" cy="9112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日本食品、農業、農村基本計畫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71604" y="2060848"/>
            <a:ext cx="5857916" cy="653772"/>
          </a:xfrm>
          <a:prstGeom prst="roundRect">
            <a:avLst/>
          </a:prstGeom>
          <a:solidFill>
            <a:srgbClr val="0070C0">
              <a:alpha val="55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2012</a:t>
            </a:r>
            <a:r>
              <a:rPr kumimoji="0" lang="zh-TW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年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2143108" y="3026256"/>
            <a:ext cx="1332000" cy="1296000"/>
          </a:xfrm>
          <a:prstGeom prst="roundRect">
            <a:avLst/>
          </a:prstGeom>
          <a:solidFill>
            <a:srgbClr val="660066">
              <a:alpha val="49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/>
            <a:r>
              <a:rPr lang="zh-TW" altLang="en-US" sz="1600" dirty="0" smtClean="0">
                <a:solidFill>
                  <a:schemeClr val="bg1"/>
                </a:solidFill>
              </a:rPr>
              <a:t>東日本震災災後重建。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977719" y="3026256"/>
            <a:ext cx="1332000" cy="1296000"/>
          </a:xfrm>
          <a:prstGeom prst="roundRect">
            <a:avLst/>
          </a:prstGeom>
          <a:solidFill>
            <a:srgbClr val="660066">
              <a:alpha val="49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buNone/>
            </a:pPr>
            <a:r>
              <a:rPr lang="zh-TW" altLang="en-US" sz="1600" dirty="0" smtClean="0">
                <a:solidFill>
                  <a:schemeClr val="bg1"/>
                </a:solidFill>
              </a:rPr>
              <a:t>提高糧食自給率。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69454" y="3026256"/>
            <a:ext cx="1332000" cy="1296000"/>
          </a:xfrm>
          <a:prstGeom prst="roundRect">
            <a:avLst/>
          </a:prstGeom>
          <a:solidFill>
            <a:srgbClr val="660066">
              <a:alpha val="49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/>
            <a:r>
              <a:rPr lang="zh-TW" altLang="en-US" sz="1600" dirty="0" smtClean="0">
                <a:solidFill>
                  <a:schemeClr val="bg1"/>
                </a:solidFill>
              </a:rPr>
              <a:t>確保糧食穩定供應。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143108" y="4714884"/>
            <a:ext cx="1332000" cy="1296000"/>
          </a:xfrm>
          <a:prstGeom prst="roundRect">
            <a:avLst/>
          </a:prstGeom>
          <a:solidFill>
            <a:srgbClr val="660066">
              <a:alpha val="49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/>
            <a:r>
              <a:rPr lang="zh-TW" altLang="en-US" sz="1600" dirty="0" smtClean="0">
                <a:solidFill>
                  <a:schemeClr val="bg1"/>
                </a:solidFill>
              </a:rPr>
              <a:t>日本農業永續性發展。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標楷體"/>
              <a:cs typeface="+mn-cs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977719" y="4714884"/>
            <a:ext cx="1332000" cy="1296000"/>
          </a:xfrm>
          <a:prstGeom prst="roundRect">
            <a:avLst/>
          </a:prstGeom>
          <a:solidFill>
            <a:srgbClr val="660066">
              <a:alpha val="49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buNone/>
            </a:pPr>
            <a:r>
              <a:rPr lang="zh-TW" altLang="en-US" sz="1600" dirty="0" smtClean="0">
                <a:solidFill>
                  <a:schemeClr val="bg1"/>
                </a:solidFill>
              </a:rPr>
              <a:t>日本農村振興。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669454" y="4714884"/>
            <a:ext cx="1332000" cy="1296000"/>
          </a:xfrm>
          <a:prstGeom prst="roundRect">
            <a:avLst/>
          </a:prstGeom>
          <a:solidFill>
            <a:srgbClr val="660066">
              <a:alpha val="49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buNone/>
            </a:pPr>
            <a:r>
              <a:rPr lang="zh-TW" altLang="en-US" sz="1600" dirty="0" smtClean="0">
                <a:solidFill>
                  <a:schemeClr val="bg1"/>
                </a:solidFill>
              </a:rPr>
              <a:t>建立食品、農業、農村間之關係性。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2000232" y="2857496"/>
            <a:ext cx="360000" cy="360000"/>
          </a:xfrm>
          <a:prstGeom prst="ellipse">
            <a:avLst/>
          </a:prstGeom>
          <a:solidFill>
            <a:srgbClr val="6699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標楷體"/>
                <a:cs typeface="+mn-cs"/>
              </a:rPr>
              <a:t>1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標楷體"/>
              <a:cs typeface="+mn-cs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3750463" y="2857496"/>
            <a:ext cx="360000" cy="360000"/>
          </a:xfrm>
          <a:prstGeom prst="ellipse">
            <a:avLst/>
          </a:prstGeom>
          <a:solidFill>
            <a:srgbClr val="6699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標楷體"/>
                <a:cs typeface="+mn-cs"/>
              </a:rPr>
              <a:t>2</a:t>
            </a:r>
            <a:endParaRPr kumimoji="0" lang="zh-TW" altLang="en-US" sz="16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標楷體"/>
              <a:cs typeface="+mn-cs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5500694" y="2857496"/>
            <a:ext cx="360000" cy="360000"/>
          </a:xfrm>
          <a:prstGeom prst="ellipse">
            <a:avLst/>
          </a:prstGeom>
          <a:solidFill>
            <a:srgbClr val="6699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標楷體"/>
                <a:cs typeface="+mn-cs"/>
              </a:rPr>
              <a:t>3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標楷體"/>
              <a:cs typeface="+mn-cs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1997422" y="4497760"/>
            <a:ext cx="360000" cy="360000"/>
          </a:xfrm>
          <a:prstGeom prst="ellipse">
            <a:avLst/>
          </a:prstGeom>
          <a:solidFill>
            <a:srgbClr val="6699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標楷體"/>
                <a:cs typeface="+mn-cs"/>
              </a:rPr>
              <a:t>4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標楷體"/>
              <a:cs typeface="+mn-cs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3783372" y="4497760"/>
            <a:ext cx="360000" cy="360000"/>
          </a:xfrm>
          <a:prstGeom prst="ellipse">
            <a:avLst/>
          </a:prstGeom>
          <a:solidFill>
            <a:srgbClr val="6699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標楷體"/>
                <a:cs typeface="+mn-cs"/>
              </a:rPr>
              <a:t>5</a:t>
            </a:r>
            <a:endParaRPr kumimoji="0" lang="zh-TW" altLang="en-US" sz="16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標楷體"/>
              <a:cs typeface="+mn-cs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5569322" y="4497760"/>
            <a:ext cx="360000" cy="360000"/>
          </a:xfrm>
          <a:prstGeom prst="ellipse">
            <a:avLst/>
          </a:prstGeom>
          <a:solidFill>
            <a:srgbClr val="66990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標楷體"/>
                <a:cs typeface="+mn-cs"/>
              </a:rPr>
              <a:t>6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標楷體"/>
              <a:cs typeface="+mn-cs"/>
            </a:endParaRPr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9513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00" dirty="0" smtClean="0"/>
              <a:t>資料來源</a:t>
            </a:r>
            <a:r>
              <a:rPr lang="en-US" altLang="zh-TW" sz="1000" dirty="0" smtClean="0"/>
              <a:t>:</a:t>
            </a:r>
            <a:r>
              <a:rPr lang="zh-TW" altLang="en-US" sz="1000" dirty="0" smtClean="0"/>
              <a:t> </a:t>
            </a:r>
            <a:r>
              <a:rPr lang="en-US" altLang="zh-TW" sz="1000" dirty="0" smtClean="0"/>
              <a:t>Ministry </a:t>
            </a:r>
            <a:r>
              <a:rPr lang="en-US" altLang="zh-TW" sz="1000" dirty="0"/>
              <a:t>of  Agriculture, Forestry and </a:t>
            </a:r>
            <a:r>
              <a:rPr lang="en-US" altLang="zh-TW" sz="1000" dirty="0" smtClean="0"/>
              <a:t>Fisheries, Japan(2012)</a:t>
            </a:r>
            <a:endParaRPr lang="en-US" altLang="zh-TW" sz="1000" dirty="0"/>
          </a:p>
        </p:txBody>
      </p:sp>
      <p:sp>
        <p:nvSpPr>
          <p:cNvPr id="25" name="標題 2"/>
          <p:cNvSpPr txBox="1">
            <a:spLocks/>
          </p:cNvSpPr>
          <p:nvPr/>
        </p:nvSpPr>
        <p:spPr>
          <a:xfrm>
            <a:off x="251520" y="548680"/>
            <a:ext cx="8640960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科技研發與產業發展的關係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428728" y="2276872"/>
            <a:ext cx="6840000" cy="1080000"/>
          </a:xfrm>
          <a:prstGeom prst="roundRect">
            <a:avLst>
              <a:gd name="adj" fmla="val 6076"/>
            </a:avLst>
          </a:prstGeom>
          <a:solidFill>
            <a:srgbClr val="0099CC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r>
              <a:rPr lang="zh-TW" altLang="en-US" sz="1400" dirty="0" smtClean="0">
                <a:solidFill>
                  <a:schemeClr val="bg1"/>
                </a:solidFill>
              </a:rPr>
              <a:t>導入政策工具：如</a:t>
            </a:r>
            <a:r>
              <a:rPr lang="en-US" altLang="zh-TW" sz="1400" dirty="0" smtClean="0">
                <a:solidFill>
                  <a:schemeClr val="bg1"/>
                </a:solidFill>
              </a:rPr>
              <a:t>｢</a:t>
            </a:r>
            <a:r>
              <a:rPr lang="zh-TW" altLang="en-US" sz="1400" dirty="0" smtClean="0">
                <a:solidFill>
                  <a:schemeClr val="bg1"/>
                </a:solidFill>
              </a:rPr>
              <a:t>農業經營者所得補償制度</a:t>
            </a:r>
            <a:r>
              <a:rPr lang="en-US" altLang="zh-TW" sz="1400" dirty="0" smtClean="0">
                <a:solidFill>
                  <a:schemeClr val="bg1"/>
                </a:solidFill>
              </a:rPr>
              <a:t>｣</a:t>
            </a:r>
            <a:r>
              <a:rPr lang="zh-TW" altLang="en-US" sz="1400" dirty="0" smtClean="0">
                <a:solidFill>
                  <a:schemeClr val="bg1"/>
                </a:solidFill>
              </a:rPr>
              <a:t>；</a:t>
            </a:r>
            <a:r>
              <a:rPr lang="en-US" altLang="zh-TW" sz="1400" dirty="0" smtClean="0">
                <a:solidFill>
                  <a:schemeClr val="bg1"/>
                </a:solidFill>
              </a:rPr>
              <a:t> ｢</a:t>
            </a:r>
            <a:r>
              <a:rPr lang="zh-TW" altLang="en-US" sz="1400" dirty="0" smtClean="0">
                <a:solidFill>
                  <a:schemeClr val="bg1"/>
                </a:solidFill>
              </a:rPr>
              <a:t>米穀供給需求及穩定價格相關基本方針</a:t>
            </a:r>
            <a:r>
              <a:rPr lang="en-US" altLang="zh-TW" sz="1400" dirty="0" smtClean="0">
                <a:solidFill>
                  <a:schemeClr val="bg1"/>
                </a:solidFill>
              </a:rPr>
              <a:t>｣</a:t>
            </a:r>
            <a:r>
              <a:rPr lang="zh-TW" altLang="en-US" sz="1400" dirty="0" smtClean="0">
                <a:solidFill>
                  <a:schemeClr val="bg1"/>
                </a:solidFill>
              </a:rPr>
              <a:t> ；</a:t>
            </a:r>
            <a:r>
              <a:rPr lang="en-US" altLang="zh-TW" sz="1400" dirty="0" smtClean="0">
                <a:solidFill>
                  <a:schemeClr val="bg1"/>
                </a:solidFill>
              </a:rPr>
              <a:t> ｢</a:t>
            </a:r>
            <a:r>
              <a:rPr lang="zh-TW" altLang="en-US" sz="1400" dirty="0" smtClean="0">
                <a:solidFill>
                  <a:schemeClr val="bg1"/>
                </a:solidFill>
              </a:rPr>
              <a:t>國產農產品消費擴大配套措施</a:t>
            </a:r>
            <a:r>
              <a:rPr lang="en-US" altLang="zh-TW" sz="1400" dirty="0" smtClean="0">
                <a:solidFill>
                  <a:schemeClr val="bg1"/>
                </a:solidFill>
              </a:rPr>
              <a:t>｣</a:t>
            </a:r>
            <a:r>
              <a:rPr lang="zh-TW" altLang="en-US" sz="1400" dirty="0" smtClean="0">
                <a:solidFill>
                  <a:schemeClr val="bg1"/>
                </a:solidFill>
              </a:rPr>
              <a:t> ；</a:t>
            </a:r>
            <a:r>
              <a:rPr lang="en-US" altLang="zh-TW" sz="1400" dirty="0" smtClean="0">
                <a:solidFill>
                  <a:schemeClr val="bg1"/>
                </a:solidFill>
              </a:rPr>
              <a:t> ｢</a:t>
            </a:r>
            <a:r>
              <a:rPr lang="zh-TW" altLang="en-US" sz="1400" dirty="0" smtClean="0">
                <a:solidFill>
                  <a:schemeClr val="bg1"/>
                </a:solidFill>
              </a:rPr>
              <a:t>促進利用米穀新用途相關法律</a:t>
            </a:r>
            <a:r>
              <a:rPr lang="en-US" altLang="zh-TW" sz="1400" dirty="0" smtClean="0">
                <a:solidFill>
                  <a:schemeClr val="bg1"/>
                </a:solidFill>
              </a:rPr>
              <a:t>｣</a:t>
            </a:r>
            <a:r>
              <a:rPr lang="zh-TW" altLang="en-US" sz="1400" dirty="0" smtClean="0">
                <a:solidFill>
                  <a:schemeClr val="bg1"/>
                </a:solidFill>
              </a:rPr>
              <a:t> ；</a:t>
            </a:r>
            <a:r>
              <a:rPr lang="en-US" altLang="zh-TW" sz="1400" dirty="0" smtClean="0">
                <a:solidFill>
                  <a:schemeClr val="bg1"/>
                </a:solidFill>
              </a:rPr>
              <a:t> ｢</a:t>
            </a:r>
            <a:r>
              <a:rPr lang="zh-TW" altLang="en-US" sz="1400" dirty="0" smtClean="0">
                <a:solidFill>
                  <a:schemeClr val="bg1"/>
                </a:solidFill>
              </a:rPr>
              <a:t>品質、規模、重建、綠肥等之加算給付</a:t>
            </a:r>
            <a:r>
              <a:rPr lang="en-US" altLang="zh-TW" sz="1400" dirty="0" smtClean="0">
                <a:solidFill>
                  <a:schemeClr val="bg1"/>
                </a:solidFill>
              </a:rPr>
              <a:t>｣ </a:t>
            </a:r>
            <a:r>
              <a:rPr lang="zh-TW" altLang="en-US" sz="1400" dirty="0" smtClean="0">
                <a:solidFill>
                  <a:schemeClr val="bg1"/>
                </a:solidFill>
              </a:rPr>
              <a:t>；依</a:t>
            </a:r>
            <a:r>
              <a:rPr lang="en-US" altLang="zh-TW" sz="1400" dirty="0" smtClean="0">
                <a:solidFill>
                  <a:schemeClr val="bg1"/>
                </a:solidFill>
              </a:rPr>
              <a:t> ｢</a:t>
            </a:r>
            <a:r>
              <a:rPr lang="zh-TW" altLang="en-US" sz="1400" dirty="0" smtClean="0">
                <a:solidFill>
                  <a:schemeClr val="bg1"/>
                </a:solidFill>
              </a:rPr>
              <a:t>農地法</a:t>
            </a:r>
            <a:r>
              <a:rPr lang="en-US" altLang="zh-TW" sz="1400" dirty="0" smtClean="0">
                <a:solidFill>
                  <a:schemeClr val="bg1"/>
                </a:solidFill>
              </a:rPr>
              <a:t>｣</a:t>
            </a:r>
            <a:r>
              <a:rPr lang="zh-TW" altLang="en-US" sz="1400" dirty="0" smtClean="0">
                <a:solidFill>
                  <a:schemeClr val="bg1"/>
                </a:solidFill>
              </a:rPr>
              <a:t>移除閒置農地；強化農業信用保證基金的基礎等。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28662" y="2276872"/>
            <a:ext cx="500066" cy="1080000"/>
          </a:xfrm>
          <a:prstGeom prst="roundRect">
            <a:avLst/>
          </a:prstGeom>
          <a:solidFill>
            <a:srgbClr val="DD8047">
              <a:lumMod val="75000"/>
              <a:alpha val="81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1</a:t>
            </a:r>
            <a:endParaRPr kumimoji="0" lang="zh-TW" altLang="en-US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428728" y="3475285"/>
            <a:ext cx="6840000" cy="540000"/>
          </a:xfrm>
          <a:prstGeom prst="roundRect">
            <a:avLst>
              <a:gd name="adj" fmla="val 6076"/>
            </a:avLst>
          </a:prstGeom>
          <a:solidFill>
            <a:srgbClr val="0099CC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indent="-514350"/>
            <a:r>
              <a:rPr lang="zh-TW" altLang="en-US" sz="1400" dirty="0" smtClean="0">
                <a:solidFill>
                  <a:schemeClr val="bg1"/>
                </a:solidFill>
              </a:rPr>
              <a:t>推動</a:t>
            </a:r>
            <a:r>
              <a:rPr lang="en-US" altLang="zh-TW" sz="1400" dirty="0" smtClean="0">
                <a:solidFill>
                  <a:schemeClr val="bg1"/>
                </a:solidFill>
              </a:rPr>
              <a:t>｢</a:t>
            </a:r>
            <a:r>
              <a:rPr lang="zh-TW" altLang="en-US" sz="1400" dirty="0" smtClean="0">
                <a:solidFill>
                  <a:schemeClr val="bg1"/>
                </a:solidFill>
              </a:rPr>
              <a:t>六級</a:t>
            </a:r>
            <a:r>
              <a:rPr lang="en-US" altLang="zh-TW" sz="1400" dirty="0" smtClean="0">
                <a:solidFill>
                  <a:schemeClr val="bg1"/>
                </a:solidFill>
              </a:rPr>
              <a:t>｣</a:t>
            </a:r>
            <a:r>
              <a:rPr lang="zh-TW" altLang="en-US" sz="1400" dirty="0" smtClean="0">
                <a:solidFill>
                  <a:schemeClr val="bg1"/>
                </a:solidFill>
              </a:rPr>
              <a:t>產業的發展整合一級生產二及加工及三及服務的產業整合。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928662" y="3475285"/>
            <a:ext cx="500066" cy="540000"/>
          </a:xfrm>
          <a:prstGeom prst="roundRect">
            <a:avLst/>
          </a:prstGeom>
          <a:solidFill>
            <a:srgbClr val="DD8047">
              <a:lumMod val="75000"/>
              <a:alpha val="81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2</a:t>
            </a:r>
            <a:endParaRPr kumimoji="0" lang="zh-TW" altLang="en-US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428728" y="4134260"/>
            <a:ext cx="6858048" cy="540000"/>
          </a:xfrm>
          <a:prstGeom prst="roundRect">
            <a:avLst>
              <a:gd name="adj" fmla="val 6076"/>
            </a:avLst>
          </a:prstGeom>
          <a:solidFill>
            <a:srgbClr val="0099CC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indent="-514350"/>
            <a:r>
              <a:rPr lang="zh-TW" altLang="en-US" sz="1400" dirty="0" smtClean="0">
                <a:solidFill>
                  <a:schemeClr val="bg1"/>
                </a:solidFill>
              </a:rPr>
              <a:t>擴大規模的技術、營運、資源資訊的相關補助。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928662" y="4134260"/>
            <a:ext cx="500066" cy="540000"/>
          </a:xfrm>
          <a:prstGeom prst="roundRect">
            <a:avLst/>
          </a:prstGeom>
          <a:solidFill>
            <a:srgbClr val="DD8047">
              <a:lumMod val="75000"/>
              <a:alpha val="81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3</a:t>
            </a:r>
            <a:endParaRPr kumimoji="0" lang="zh-TW" altLang="en-US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428728" y="4880144"/>
            <a:ext cx="6858048" cy="540000"/>
          </a:xfrm>
          <a:prstGeom prst="roundRect">
            <a:avLst>
              <a:gd name="adj" fmla="val 6076"/>
            </a:avLst>
          </a:prstGeom>
          <a:solidFill>
            <a:srgbClr val="0099CC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indent="-514350"/>
            <a:r>
              <a:rPr lang="zh-TW" altLang="en-US" sz="1400" dirty="0" smtClean="0">
                <a:solidFill>
                  <a:schemeClr val="bg1"/>
                </a:solidFill>
              </a:rPr>
              <a:t>提升本土農產品的品質及功能性，提高競爭力並融入飲食文化及國際宣導。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928662" y="4880144"/>
            <a:ext cx="500066" cy="540000"/>
          </a:xfrm>
          <a:prstGeom prst="roundRect">
            <a:avLst/>
          </a:prstGeom>
          <a:solidFill>
            <a:srgbClr val="DD8047">
              <a:lumMod val="75000"/>
              <a:alpha val="81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4</a:t>
            </a:r>
            <a:endParaRPr kumimoji="0" lang="zh-TW" altLang="en-US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428728" y="5594524"/>
            <a:ext cx="6858048" cy="540000"/>
          </a:xfrm>
          <a:prstGeom prst="roundRect">
            <a:avLst>
              <a:gd name="adj" fmla="val 6076"/>
            </a:avLst>
          </a:prstGeom>
          <a:solidFill>
            <a:srgbClr val="0099CC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marL="514350" indent="-514350"/>
            <a:r>
              <a:rPr lang="zh-TW" altLang="en-US" sz="1600" b="1" dirty="0" smtClean="0">
                <a:solidFill>
                  <a:schemeClr val="bg1"/>
                </a:solidFill>
              </a:rPr>
              <a:t>利用閒置土地，擴大糧食之生產。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928662" y="5594524"/>
            <a:ext cx="500066" cy="540000"/>
          </a:xfrm>
          <a:prstGeom prst="roundRect">
            <a:avLst/>
          </a:prstGeom>
          <a:solidFill>
            <a:srgbClr val="DD8047">
              <a:lumMod val="75000"/>
              <a:alpha val="81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5</a:t>
            </a:r>
            <a:endParaRPr kumimoji="0" lang="zh-TW" altLang="en-US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251520" y="1479922"/>
            <a:ext cx="8640960" cy="7249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日本食品、農業、農村基本計畫之重要措施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9513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00" dirty="0" smtClean="0"/>
              <a:t>資料來源</a:t>
            </a:r>
            <a:r>
              <a:rPr lang="en-US" altLang="zh-TW" sz="1000" dirty="0" smtClean="0"/>
              <a:t>:</a:t>
            </a:r>
            <a:r>
              <a:rPr lang="zh-TW" altLang="en-US" sz="1000" dirty="0" smtClean="0"/>
              <a:t> </a:t>
            </a:r>
            <a:r>
              <a:rPr lang="en-US" altLang="zh-TW" sz="1000" dirty="0" smtClean="0"/>
              <a:t>Ministry </a:t>
            </a:r>
            <a:r>
              <a:rPr lang="en-US" altLang="zh-TW" sz="1000" dirty="0"/>
              <a:t>of  Agriculture, Forestry and </a:t>
            </a:r>
            <a:r>
              <a:rPr lang="en-US" altLang="zh-TW" sz="1000" dirty="0" smtClean="0"/>
              <a:t>Fisheries, Japan(2012)</a:t>
            </a:r>
            <a:endParaRPr lang="en-US" altLang="zh-TW" sz="1000" dirty="0"/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251520" y="615826"/>
            <a:ext cx="8640960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科技研發與產業發展的關係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607330" cy="7829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2012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年日本食品、農業、農村基本計畫之解讀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1040155" y="2643182"/>
            <a:ext cx="1800000" cy="1440000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糧食安全為主要的訴求，著重於糧食自給率及穩定供應的主軸。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754558" y="4578845"/>
            <a:ext cx="1800000" cy="1440000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9BBB5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9BBB5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9BBB5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以在地特色帶動農村的振興。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127549" y="2643182"/>
            <a:ext cx="1800000" cy="1440000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8064A2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064A2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064A2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修正補貼策略，強調補貼對產業發展的正面效益。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5929322" y="4578845"/>
            <a:ext cx="1800000" cy="1440000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推動擴大規模及知識投入提升年輕人投入農業的意願。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5214942" y="2643182"/>
            <a:ext cx="1800000" cy="1440000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7964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7964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7964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擴大消費的研發，以帶動市場需求。</a:t>
            </a:r>
            <a:endParaRPr lang="en-US" altLang="zh-TW" sz="1600" dirty="0" smtClean="0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915263" y="2357433"/>
            <a:ext cx="428625" cy="428625"/>
          </a:xfrm>
          <a:prstGeom prst="ellipse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1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2947874" y="2357433"/>
            <a:ext cx="428625" cy="428625"/>
          </a:xfrm>
          <a:prstGeom prst="ellipse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2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4980485" y="2357433"/>
            <a:ext cx="428625" cy="428625"/>
          </a:xfrm>
          <a:prstGeom prst="ellipse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3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3511670" y="4293096"/>
            <a:ext cx="428625" cy="428625"/>
          </a:xfrm>
          <a:prstGeom prst="ellipse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4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5654813" y="4293096"/>
            <a:ext cx="428625" cy="428625"/>
          </a:xfrm>
          <a:prstGeom prst="ellipse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5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9513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00" dirty="0" smtClean="0"/>
              <a:t>資料來源</a:t>
            </a:r>
            <a:r>
              <a:rPr lang="en-US" altLang="zh-TW" sz="1000" dirty="0" smtClean="0"/>
              <a:t>:</a:t>
            </a:r>
            <a:r>
              <a:rPr lang="zh-TW" altLang="en-US" sz="1000" dirty="0" smtClean="0"/>
              <a:t> </a:t>
            </a:r>
            <a:r>
              <a:rPr lang="en-US" altLang="zh-TW" sz="1000" dirty="0" smtClean="0"/>
              <a:t>Ministry </a:t>
            </a:r>
            <a:r>
              <a:rPr lang="en-US" altLang="zh-TW" sz="1000" dirty="0"/>
              <a:t>of  Agriculture, Forestry and </a:t>
            </a:r>
            <a:r>
              <a:rPr lang="en-US" altLang="zh-TW" sz="1000" dirty="0" smtClean="0"/>
              <a:t>Fisheries, Japan(2012)</a:t>
            </a:r>
            <a:endParaRPr lang="en-US" altLang="zh-TW" sz="1000" dirty="0"/>
          </a:p>
        </p:txBody>
      </p:sp>
      <p:sp>
        <p:nvSpPr>
          <p:cNvPr id="16" name="標題 2"/>
          <p:cNvSpPr txBox="1">
            <a:spLocks/>
          </p:cNvSpPr>
          <p:nvPr/>
        </p:nvSpPr>
        <p:spPr>
          <a:xfrm>
            <a:off x="251520" y="615826"/>
            <a:ext cx="8640960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科技研發與產業發展的關係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101297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2.4 </a:t>
            </a:r>
            <a:r>
              <a:rPr lang="zh-TW" altLang="en-US" sz="4000" dirty="0" smtClean="0"/>
              <a:t>農業科技研發策略的改變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66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4246" y="2720961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以技術開發為目的</a:t>
            </a:r>
            <a:endParaRPr lang="en-US" altLang="zh-TW" sz="3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技術推力</a:t>
            </a:r>
            <a:r>
              <a:rPr lang="en-US" altLang="zh-TW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3923928" y="3008993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52120" y="2481997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以滿足需求及解決問題為目的</a:t>
            </a:r>
            <a:endParaRPr lang="en-US" altLang="zh-TW" sz="3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需求拉力</a:t>
            </a:r>
            <a:r>
              <a:rPr lang="en-US" altLang="zh-TW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744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19925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367247DB-184F-458E-AA98-584080861EA8}" type="slidenum">
              <a:rPr lang="en-US" altLang="zh-TW" smtClean="0"/>
              <a:pPr/>
              <a:t>67</a:t>
            </a:fld>
            <a:endParaRPr lang="en-US" altLang="zh-TW" smtClean="0"/>
          </a:p>
        </p:txBody>
      </p:sp>
      <p:sp>
        <p:nvSpPr>
          <p:cNvPr id="88067" name="文字方塊 2"/>
          <p:cNvSpPr txBox="1">
            <a:spLocks noChangeArrowheads="1"/>
          </p:cNvSpPr>
          <p:nvPr/>
        </p:nvSpPr>
        <p:spPr bwMode="auto">
          <a:xfrm>
            <a:off x="392878" y="2372687"/>
            <a:ext cx="835824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以科技研發推動台灣農業的轉型</a:t>
            </a:r>
            <a:endParaRPr lang="en-US" altLang="zh-TW" sz="36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altLang="zh-TW" sz="3200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00100" y="3429000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7030A0"/>
                </a:solidFill>
                <a:latin typeface="+mj-ea"/>
              </a:rPr>
              <a:t>-</a:t>
            </a:r>
            <a:r>
              <a:rPr lang="zh-TW" altLang="en-US" sz="3200" b="1" dirty="0" smtClean="0">
                <a:solidFill>
                  <a:srgbClr val="7030A0"/>
                </a:solidFill>
                <a:latin typeface="+mj-ea"/>
              </a:rPr>
              <a:t>由以</a:t>
            </a:r>
            <a:r>
              <a:rPr lang="zh-TW" altLang="en-US" sz="3200" b="1" u="sng" dirty="0" smtClean="0">
                <a:solidFill>
                  <a:srgbClr val="7030A0"/>
                </a:solidFill>
                <a:latin typeface="+mj-ea"/>
              </a:rPr>
              <a:t>農民</a:t>
            </a:r>
            <a:r>
              <a:rPr lang="zh-TW" altLang="en-US" sz="3200" b="1" dirty="0" smtClean="0">
                <a:solidFill>
                  <a:srgbClr val="7030A0"/>
                </a:solidFill>
                <a:latin typeface="+mj-ea"/>
              </a:rPr>
              <a:t>為核心能量的農業轉型為以</a:t>
            </a:r>
            <a:r>
              <a:rPr lang="zh-TW" altLang="en-US" sz="3200" b="1" u="sng" dirty="0" smtClean="0">
                <a:solidFill>
                  <a:srgbClr val="7030A0"/>
                </a:solidFill>
                <a:latin typeface="+mj-ea"/>
              </a:rPr>
              <a:t>農企業</a:t>
            </a:r>
            <a:r>
              <a:rPr lang="zh-TW" altLang="en-US" sz="3200" b="1" dirty="0" smtClean="0">
                <a:solidFill>
                  <a:srgbClr val="7030A0"/>
                </a:solidFill>
                <a:latin typeface="+mj-ea"/>
              </a:rPr>
              <a:t>為核心的農業</a:t>
            </a:r>
            <a:r>
              <a:rPr lang="en-US" altLang="zh-TW" sz="3200" b="1" dirty="0" smtClean="0">
                <a:solidFill>
                  <a:srgbClr val="7030A0"/>
                </a:solidFill>
                <a:latin typeface="+mj-ea"/>
              </a:rPr>
              <a:t>-</a:t>
            </a:r>
            <a:endParaRPr lang="zh-TW" altLang="en-US" sz="3200" b="1" dirty="0" smtClean="0">
              <a:solidFill>
                <a:srgbClr val="7030A0"/>
              </a:solidFill>
              <a:latin typeface="+mj-ea"/>
            </a:endParaRPr>
          </a:p>
          <a:p>
            <a:pPr algn="ctr"/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79512" y="1052736"/>
            <a:ext cx="8784976" cy="10129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農業科技研發策略的改變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/>
          </p:cNvSpPr>
          <p:nvPr>
            <p:ph type="title" idx="4294967295"/>
          </p:nvPr>
        </p:nvSpPr>
        <p:spPr>
          <a:xfrm>
            <a:off x="285720" y="785794"/>
            <a:ext cx="8572560" cy="1143000"/>
          </a:xfrm>
          <a:noFill/>
        </p:spPr>
        <p:txBody>
          <a:bodyPr anchor="ctr"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altLang="zh-TW" dirty="0" smtClean="0"/>
              <a:t>2.5 </a:t>
            </a:r>
            <a:r>
              <a:rPr lang="zh-TW" altLang="en-US" dirty="0" smtClean="0"/>
              <a:t>台灣農業功能的演變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627784" y="2132856"/>
            <a:ext cx="4695825" cy="3311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提升糧食自給率</a:t>
            </a:r>
            <a:endParaRPr lang="en-US" altLang="zh-TW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進口農產品的替代生產</a:t>
            </a:r>
            <a:endParaRPr lang="en-US" altLang="zh-TW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農產品加工業的發展</a:t>
            </a:r>
            <a:endParaRPr lang="en-US" altLang="zh-TW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社會安定的緩衝</a:t>
            </a:r>
            <a:endParaRPr lang="en-US" altLang="zh-TW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生態環境的維護</a:t>
            </a:r>
            <a:endParaRPr lang="en-US" altLang="zh-TW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生活素質的提升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4B1808-172E-4143-AD41-78232C6EEB1E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9925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44825"/>
            <a:ext cx="8643998" cy="864095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農業對政府的依賴 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-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補貼及輔導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-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688" y="2852936"/>
            <a:ext cx="7772400" cy="381642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hlink"/>
                </a:solidFill>
              </a:rPr>
              <a:t>所得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保證價格及補貼</a:t>
            </a:r>
          </a:p>
          <a:p>
            <a:pPr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hlink"/>
                </a:solidFill>
              </a:rPr>
              <a:t>技術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公立試驗及推廣體系</a:t>
            </a:r>
          </a:p>
          <a:p>
            <a:pPr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hlink"/>
                </a:solidFill>
              </a:rPr>
              <a:t>水利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政府開發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民間團體管理</a:t>
            </a:r>
          </a:p>
          <a:p>
            <a:pPr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hlink"/>
                </a:solidFill>
              </a:rPr>
              <a:t>資材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國營事業生產供應</a:t>
            </a:r>
          </a:p>
          <a:p>
            <a:pPr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hlink"/>
                </a:solidFill>
              </a:rPr>
              <a:t>金融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政府保證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農會信貸</a:t>
            </a:r>
          </a:p>
          <a:p>
            <a:pPr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hlink"/>
                </a:solidFill>
              </a:rPr>
              <a:t>能源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價格補貼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7019925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85720" y="785794"/>
            <a:ext cx="8572560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2.5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台灣農業功能的演變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0000" cy="1080000"/>
          </a:xfrm>
        </p:spPr>
        <p:txBody>
          <a:bodyPr anchor="ctr"/>
          <a:lstStyle/>
          <a:p>
            <a:pPr>
              <a:defRPr/>
            </a:pPr>
            <a:r>
              <a:rPr lang="en-US" altLang="zh-TW" dirty="0" smtClean="0"/>
              <a:t>1.1.3 </a:t>
            </a:r>
            <a:r>
              <a:rPr lang="zh-TW" altLang="en-US" dirty="0" smtClean="0"/>
              <a:t>農業的特質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684213" y="2636838"/>
            <a:ext cx="7772400" cy="4114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zh-TW" altLang="en-US" sz="3200" dirty="0" smtClean="0"/>
              <a:t>農業的社會及生態功能乃經由</a:t>
            </a:r>
            <a:endParaRPr lang="en-US" altLang="zh-TW" sz="3200" dirty="0" smtClean="0"/>
          </a:p>
          <a:p>
            <a:pPr algn="ctr">
              <a:buFont typeface="Wingdings" pitchFamily="2" charset="2"/>
              <a:buNone/>
            </a:pPr>
            <a:r>
              <a:rPr lang="zh-TW" altLang="en-US" sz="3200" dirty="0" smtClean="0"/>
              <a:t>產業的調整來維持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813"/>
            <a:ext cx="8572560" cy="911225"/>
          </a:xfrm>
          <a:noFill/>
        </p:spPr>
        <p:txBody>
          <a:bodyPr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台灣農業面臨的挑戰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875" y="1989138"/>
            <a:ext cx="5040461" cy="4114800"/>
          </a:xfrm>
        </p:spPr>
        <p:txBody>
          <a:bodyPr/>
          <a:lstStyle/>
          <a:p>
            <a:r>
              <a:rPr lang="zh-TW" altLang="en-US" sz="2800" dirty="0" smtClean="0"/>
              <a:t>生產成本偏高</a:t>
            </a:r>
          </a:p>
          <a:p>
            <a:r>
              <a:rPr lang="zh-TW" altLang="en-US" sz="2800" dirty="0" smtClean="0"/>
              <a:t>農業勞動力的老化</a:t>
            </a:r>
          </a:p>
          <a:p>
            <a:r>
              <a:rPr lang="zh-TW" altLang="en-US" sz="2800" dirty="0" smtClean="0"/>
              <a:t>工商業對資源的競爭</a:t>
            </a:r>
          </a:p>
          <a:p>
            <a:r>
              <a:rPr lang="zh-TW" altLang="en-US" sz="2800" dirty="0" smtClean="0"/>
              <a:t>農地的破碎化</a:t>
            </a:r>
          </a:p>
          <a:p>
            <a:r>
              <a:rPr lang="zh-TW" altLang="en-US" sz="2800" dirty="0" smtClean="0"/>
              <a:t>農業環境的劣化</a:t>
            </a:r>
          </a:p>
          <a:p>
            <a:r>
              <a:rPr lang="zh-TW" altLang="en-US" sz="2800" dirty="0" smtClean="0"/>
              <a:t>消費者需求的優質化</a:t>
            </a:r>
          </a:p>
          <a:p>
            <a:r>
              <a:rPr lang="zh-TW" altLang="en-US" sz="2800" dirty="0" smtClean="0"/>
              <a:t>國際對農業貼的壓力</a:t>
            </a:r>
          </a:p>
          <a:p>
            <a:r>
              <a:rPr lang="zh-TW" altLang="en-US" sz="2800" dirty="0" smtClean="0"/>
              <a:t>全球農業環境的改變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7019925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012974"/>
          </a:xfrm>
        </p:spPr>
        <p:txBody>
          <a:bodyPr>
            <a:noAutofit/>
          </a:bodyPr>
          <a:lstStyle/>
          <a:p>
            <a:pPr lvl="0"/>
            <a:r>
              <a:rPr lang="zh-TW" altLang="zh-TW" sz="3400" dirty="0" smtClean="0">
                <a:solidFill>
                  <a:srgbClr val="7030A0"/>
                </a:solidFill>
              </a:rPr>
              <a:t>台灣農業因長期依賴政府的保護而逐漸喪失產業的競爭力</a:t>
            </a:r>
            <a:endParaRPr lang="zh-TW" altLang="en-US" sz="3400" dirty="0">
              <a:solidFill>
                <a:srgbClr val="7030A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785813"/>
            <a:ext cx="8572560" cy="911225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2.6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台灣農業面臨的挑戰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標題 1"/>
          <p:cNvSpPr>
            <a:spLocks noGrp="1"/>
          </p:cNvSpPr>
          <p:nvPr>
            <p:ph type="title" idx="4294967295"/>
          </p:nvPr>
        </p:nvSpPr>
        <p:spPr>
          <a:xfrm>
            <a:off x="395288" y="2718048"/>
            <a:ext cx="8226425" cy="1143000"/>
          </a:xfrm>
          <a:noFill/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全球社經趨勢提供了我國農業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發展的新契機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US" altLang="zh-TW" sz="36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US" altLang="zh-TW" sz="3600" b="0" dirty="0" smtClean="0">
                <a:solidFill>
                  <a:srgbClr val="FF0000"/>
                </a:solidFill>
                <a:effectLst/>
              </a:rPr>
              <a:t>-</a:t>
            </a:r>
            <a:r>
              <a:rPr lang="zh-TW" altLang="en-US" sz="3200" b="0" dirty="0" smtClean="0">
                <a:solidFill>
                  <a:srgbClr val="FF0000"/>
                </a:solidFill>
                <a:effectLst/>
              </a:rPr>
              <a:t>知識型農企業的發展</a:t>
            </a:r>
            <a:r>
              <a:rPr lang="en-US" altLang="zh-TW" sz="3200" b="0" dirty="0" smtClean="0">
                <a:solidFill>
                  <a:srgbClr val="FF0000"/>
                </a:solidFill>
                <a:effectLst/>
              </a:rPr>
              <a:t>-</a:t>
            </a:r>
            <a:endParaRPr lang="zh-TW" altLang="en-US" sz="3200" b="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0BA25D-1510-430D-9B35-3A5766932291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9925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785813"/>
            <a:ext cx="8572560" cy="911225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2.6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台灣農業面臨的挑戰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785794"/>
            <a:ext cx="8501122" cy="1143000"/>
          </a:xfr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altLang="zh-TW" dirty="0" smtClean="0"/>
              <a:t>2.7</a:t>
            </a:r>
            <a:r>
              <a:rPr lang="zh-TW" altLang="en-US" dirty="0" smtClean="0"/>
              <a:t> 全球社經變化的趨勢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7824" y="2276872"/>
            <a:ext cx="3846513" cy="2801937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全球化的經濟</a:t>
            </a: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人口結構的變化</a:t>
            </a: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網路社會的發展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多元領域的整合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  <a:buSzPct val="90000"/>
              <a:buNone/>
            </a:pPr>
            <a:endParaRPr kumimoji="0" lang="zh-TW" altLang="en-US" sz="2800" dirty="0" smtClean="0">
              <a:solidFill>
                <a:srgbClr val="FF0000"/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endParaRPr lang="zh-TW" altLang="en-US" sz="2800" dirty="0" smtClean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844824"/>
            <a:ext cx="6628344" cy="1143000"/>
          </a:xfrm>
          <a:noFill/>
        </p:spPr>
        <p:txBody>
          <a:bodyPr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農業的多元領域整合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1680" y="2860916"/>
            <a:ext cx="6381770" cy="2468563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跨領域的知識成為競爭力之一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農業功能的多元化擴散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創新驅動成為主流概念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跨領域團隊運作的普及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2.7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全球社經變化的趨勢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28926" y="2214554"/>
            <a:ext cx="3846513" cy="2801937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全球化的經濟</a:t>
            </a: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人口結構的變化</a:t>
            </a: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網路社會的發展</a:t>
            </a: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lang="zh-TW" altLang="en-US" sz="2800" dirty="0" smtClean="0">
                <a:latin typeface="+mn-ea"/>
              </a:rPr>
              <a:t>多元領域的整合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r>
              <a:rPr kumimoji="0" lang="zh-TW" altLang="en-US" sz="2800" dirty="0" smtClean="0">
                <a:solidFill>
                  <a:srgbClr val="FF0000"/>
                </a:solidFill>
                <a:latin typeface="+mn-ea"/>
              </a:rPr>
              <a:t>資源應用的效率</a:t>
            </a:r>
          </a:p>
          <a:p>
            <a:pPr eaLnBrk="1" hangingPunct="1">
              <a:lnSpc>
                <a:spcPct val="150000"/>
              </a:lnSpc>
              <a:buSzPct val="90000"/>
              <a:buFont typeface="Wingdings" pitchFamily="2" charset="2"/>
              <a:buChar char="l"/>
            </a:pPr>
            <a:endParaRPr lang="zh-TW" altLang="en-US" sz="2800" dirty="0" smtClean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7158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2.7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全球社經變化的趨勢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33264" y="1844824"/>
            <a:ext cx="8229600" cy="1143000"/>
          </a:xfrm>
          <a:noFill/>
        </p:spPr>
        <p:txBody>
          <a:bodyPr anchor="ctr"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資源效率化的農業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9232" y="2789478"/>
            <a:ext cx="5143535" cy="300673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資源補貼面臨挑戰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專業分工逐漸普及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廢棄物再利用的發展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環保農業的興起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2.7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全球社經變化的趨勢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0768"/>
            <a:ext cx="7793037" cy="911225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 國際農業趨勢變遷概要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204269"/>
            <a:ext cx="7772400" cy="43930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全球糧食消費能力增加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膳食結構受歐美影響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全球人口增加造成糧食及環境壓力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土地</a:t>
            </a:r>
            <a:r>
              <a:rPr lang="zh-TW" altLang="en-US" sz="2000" dirty="0" smtClean="0">
                <a:ea typeface="新細明體" pitchFamily="18" charset="-120"/>
              </a:rPr>
              <a:t>、</a:t>
            </a:r>
            <a:r>
              <a:rPr lang="zh-TW" altLang="en-US" sz="2000" dirty="0" smtClean="0"/>
              <a:t>水資源與自然環境變遷將影響農業生產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農業生產力仍將成長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但成長速度減緩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農業貿易量將以開發中國家為主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穀類需求成長主要來自開發中國家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改善飼養管理方式可增加畜牧生產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森林復育與栽種將減少二氧化碳放量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海洋資源面臨過度開採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有效管理資源成為重要議題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安全農業為未來世界各國所重視的課題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971600" y="6478218"/>
            <a:ext cx="4680520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TW" altLang="en-US" sz="1200" dirty="0"/>
              <a:t>資料來源整理自</a:t>
            </a:r>
            <a:r>
              <a:rPr lang="en-US" altLang="zh-TW" sz="1200" dirty="0"/>
              <a:t>World agriculture towards 2015/2030;FAO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7158" y="485800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2.7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全球社經變化的趨勢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427026"/>
            <a:ext cx="8640960" cy="101297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東亞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農業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發展趨勢五大主題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78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6453336"/>
            <a:ext cx="3038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1200" smtClean="0"/>
              <a:t>資料來源：</a:t>
            </a:r>
            <a:r>
              <a:rPr lang="en-US" altLang="zh-TW" sz="1200" dirty="0" smtClean="0"/>
              <a:t>2040</a:t>
            </a:r>
            <a:r>
              <a:rPr lang="zh-TW" altLang="en-US" sz="1200" dirty="0"/>
              <a:t>年亞東農業發展趨勢調查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57158" y="2516836"/>
            <a:ext cx="8429684" cy="3000396"/>
          </a:xfrm>
          <a:prstGeom prst="roundRect">
            <a:avLst>
              <a:gd name="adj" fmla="val 10322"/>
            </a:avLst>
          </a:prstGeom>
          <a:solidFill>
            <a:srgbClr val="FFFFCC">
              <a:alpha val="3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rgbClr val="00206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00034" y="3159778"/>
            <a:ext cx="1548000" cy="2052000"/>
          </a:xfrm>
          <a:prstGeom prst="roundRect">
            <a:avLst>
              <a:gd name="adj" fmla="val 4752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accent1">
                    <a:lumMod val="50000"/>
                  </a:schemeClr>
                </a:solidFill>
              </a:rPr>
              <a:t>中產階級的需求。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131157" y="3159778"/>
            <a:ext cx="1548000" cy="2052000"/>
          </a:xfrm>
          <a:prstGeom prst="roundRect">
            <a:avLst>
              <a:gd name="adj" fmla="val 4752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accent1">
                    <a:lumMod val="50000"/>
                  </a:schemeClr>
                </a:solidFill>
              </a:rPr>
              <a:t>品質、安全、商譽。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762281" y="3159778"/>
            <a:ext cx="1548000" cy="2052000"/>
          </a:xfrm>
          <a:prstGeom prst="roundRect">
            <a:avLst>
              <a:gd name="adj" fmla="val 4752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accent1">
                    <a:lumMod val="50000"/>
                  </a:schemeClr>
                </a:solidFill>
              </a:rPr>
              <a:t>中國崛起；氣候變遷及資源利用。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393405" y="3159778"/>
            <a:ext cx="1548000" cy="2052000"/>
          </a:xfrm>
          <a:prstGeom prst="roundRect">
            <a:avLst>
              <a:gd name="adj" fmla="val 4752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accent1">
                    <a:lumMod val="50000"/>
                  </a:schemeClr>
                </a:solidFill>
              </a:rPr>
              <a:t>貨櫃運輸；生產履歷；少量多樣化。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024528" y="3159778"/>
            <a:ext cx="1548000" cy="2052000"/>
          </a:xfrm>
          <a:prstGeom prst="roundRect">
            <a:avLst>
              <a:gd name="adj" fmla="val 4752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accent1">
                    <a:lumMod val="50000"/>
                  </a:schemeClr>
                </a:solidFill>
              </a:rPr>
              <a:t>養殖漁業；水資源利用。</a:t>
            </a:r>
          </a:p>
          <a:p>
            <a:pPr algn="ctr"/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0034" y="2802588"/>
            <a:ext cx="1548000" cy="642942"/>
          </a:xfrm>
          <a:prstGeom prst="ellips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消費趨勢</a:t>
            </a:r>
            <a:endParaRPr lang="zh-TW" altLang="en-US" sz="1400" dirty="0"/>
          </a:p>
        </p:txBody>
      </p:sp>
      <p:sp>
        <p:nvSpPr>
          <p:cNvPr id="13" name="橢圓 12"/>
          <p:cNvSpPr/>
          <p:nvPr/>
        </p:nvSpPr>
        <p:spPr>
          <a:xfrm>
            <a:off x="2125248" y="2802588"/>
            <a:ext cx="1548000" cy="642942"/>
          </a:xfrm>
          <a:prstGeom prst="ellips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競爭與管制</a:t>
            </a:r>
            <a:endParaRPr lang="zh-TW" altLang="en-US" sz="1400" dirty="0"/>
          </a:p>
        </p:txBody>
      </p:sp>
      <p:sp>
        <p:nvSpPr>
          <p:cNvPr id="14" name="橢圓 13"/>
          <p:cNvSpPr/>
          <p:nvPr/>
        </p:nvSpPr>
        <p:spPr>
          <a:xfrm>
            <a:off x="3750462" y="2802588"/>
            <a:ext cx="1548000" cy="642942"/>
          </a:xfrm>
          <a:prstGeom prst="ellips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食品科技</a:t>
            </a:r>
            <a:endParaRPr lang="zh-TW" altLang="en-US" sz="1400" dirty="0"/>
          </a:p>
        </p:txBody>
      </p:sp>
      <p:sp>
        <p:nvSpPr>
          <p:cNvPr id="15" name="橢圓 14"/>
          <p:cNvSpPr/>
          <p:nvPr/>
        </p:nvSpPr>
        <p:spPr>
          <a:xfrm>
            <a:off x="5375676" y="2802588"/>
            <a:ext cx="1548000" cy="642942"/>
          </a:xfrm>
          <a:prstGeom prst="ellips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配銷包裝</a:t>
            </a:r>
            <a:endParaRPr lang="zh-TW" altLang="en-US" sz="1400" dirty="0"/>
          </a:p>
        </p:txBody>
      </p:sp>
      <p:sp>
        <p:nvSpPr>
          <p:cNvPr id="16" name="橢圓 15"/>
          <p:cNvSpPr/>
          <p:nvPr/>
        </p:nvSpPr>
        <p:spPr>
          <a:xfrm>
            <a:off x="7000892" y="2802588"/>
            <a:ext cx="1548000" cy="642942"/>
          </a:xfrm>
          <a:prstGeom prst="ellips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環境資源</a:t>
            </a:r>
            <a:endParaRPr lang="zh-TW" altLang="en-US" sz="1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57158" y="629816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2.7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全球社經變化的趨勢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346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5465354" y="2337877"/>
            <a:ext cx="3312000" cy="720000"/>
          </a:xfrm>
          <a:prstGeom prst="roundRect">
            <a:avLst/>
          </a:prstGeom>
          <a:solidFill>
            <a:srgbClr val="DAEDEF"/>
          </a:solidFill>
          <a:ln w="9525" algn="ctr">
            <a:noFill/>
            <a:miter lim="800000"/>
            <a:headEnd type="none" w="sm" len="med"/>
            <a:tailEnd type="none" w="sm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2000" tIns="0" rIns="72000" bIns="72000" anchor="ctr">
            <a:spAutoFit/>
          </a:bodyPr>
          <a:lstStyle/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高度多元化的市場以專業、商譽、附加價值，特殊食品，特色飼料為基礎的商品。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6251172" y="3766637"/>
            <a:ext cx="2700000" cy="720000"/>
          </a:xfrm>
          <a:prstGeom prst="roundRect">
            <a:avLst/>
          </a:prstGeom>
          <a:solidFill>
            <a:srgbClr val="DAEDEF"/>
          </a:solidFill>
          <a:ln w="9525" algn="ctr">
            <a:noFill/>
            <a:miter lim="800000"/>
            <a:headEnd type="none" w="sm" len="med"/>
            <a:tailEnd type="none" w="sm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2000" tIns="0" rIns="72000" bIns="72000" anchor="ctr">
            <a:spAutoFit/>
          </a:bodyPr>
          <a:lstStyle/>
          <a:p>
            <a:pPr marL="2730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食品服務業如餐飲、通路、配銷及製造。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5536792" y="5129579"/>
            <a:ext cx="3384000" cy="720000"/>
          </a:xfrm>
          <a:prstGeom prst="roundRect">
            <a:avLst/>
          </a:prstGeom>
          <a:solidFill>
            <a:srgbClr val="DAEDEF"/>
          </a:solidFill>
          <a:ln w="9525" algn="ctr">
            <a:noFill/>
            <a:miter lim="800000"/>
            <a:headEnd type="none" w="sm" len="med"/>
            <a:tailEnd type="none" w="sm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2000" tIns="0" rIns="72000" bIns="72000" anchor="ctr">
            <a:spAutoFit/>
          </a:bodyPr>
          <a:lstStyle/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高科技傳統飲食對高齡化；東亞同原基因；特殊療效的開發。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405090" y="5129579"/>
            <a:ext cx="3168000" cy="720000"/>
          </a:xfrm>
          <a:prstGeom prst="roundRect">
            <a:avLst/>
          </a:prstGeom>
          <a:solidFill>
            <a:srgbClr val="DAEDEF"/>
          </a:solidFill>
          <a:ln w="9525" algn="ctr">
            <a:noFill/>
            <a:miter lim="800000"/>
            <a:headEnd type="none" w="sm" len="med"/>
            <a:tailEnd type="none" w="sm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2000" tIns="0" rIns="72000" bIns="7200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消費者信任的技術，認證、品牌、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資訊。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107504" y="3766636"/>
            <a:ext cx="2700000" cy="720000"/>
          </a:xfrm>
          <a:prstGeom prst="roundRect">
            <a:avLst/>
          </a:prstGeom>
          <a:solidFill>
            <a:srgbClr val="DAEDEF"/>
          </a:solidFill>
          <a:ln w="9525" algn="ctr">
            <a:noFill/>
            <a:miter lim="800000"/>
            <a:headEnd type="none" w="sm" len="med"/>
            <a:tailEnd type="none" w="sm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2000" tIns="0" rIns="72000" bIns="72000" anchor="ctr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中國的需求將主導貿易市場。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907966" y="2343496"/>
            <a:ext cx="2700000" cy="720000"/>
          </a:xfrm>
          <a:prstGeom prst="roundRect">
            <a:avLst/>
          </a:prstGeom>
          <a:solidFill>
            <a:srgbClr val="DAEDEF"/>
          </a:solidFill>
          <a:ln w="9525" algn="ctr">
            <a:noFill/>
            <a:miter lim="800000"/>
            <a:headEnd type="none" w="sm" len="med"/>
            <a:tailEnd type="none" w="sm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2000" tIns="0" rIns="72000" bIns="72000" anchor="ctr">
            <a:spAutoFit/>
          </a:bodyPr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亞洲進軍生物科學界。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標題 1"/>
          <p:cNvSpPr txBox="1">
            <a:spLocks/>
          </p:cNvSpPr>
          <p:nvPr/>
        </p:nvSpPr>
        <p:spPr>
          <a:xfrm>
            <a:off x="251520" y="1484784"/>
            <a:ext cx="86409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Lucida Sans Unicode"/>
                <a:ea typeface="微軟正黑體"/>
                <a:cs typeface="+mj-cs"/>
              </a:rPr>
              <a:t>東亞農業發展的六大契機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Lucida Sans Unicode"/>
              <a:ea typeface="微軟正黑體"/>
              <a:cs typeface="+mj-cs"/>
            </a:endParaRPr>
          </a:p>
        </p:txBody>
      </p:sp>
      <p:sp>
        <p:nvSpPr>
          <p:cNvPr id="42" name="AutoShape 49"/>
          <p:cNvSpPr>
            <a:spLocks noChangeArrowheads="1"/>
          </p:cNvSpPr>
          <p:nvPr/>
        </p:nvSpPr>
        <p:spPr bwMode="auto">
          <a:xfrm flipH="1">
            <a:off x="5291536" y="3656943"/>
            <a:ext cx="792000" cy="864000"/>
          </a:xfrm>
          <a:prstGeom prst="rightArrow">
            <a:avLst>
              <a:gd name="adj1" fmla="val 70389"/>
              <a:gd name="adj2" fmla="val 68255"/>
            </a:avLst>
          </a:prstGeom>
          <a:solidFill>
            <a:srgbClr val="006699">
              <a:alpha val="85000"/>
            </a:srgbClr>
          </a:solidFill>
          <a:ln w="9525" algn="ctr">
            <a:noFill/>
            <a:miter lim="800000"/>
            <a:headEnd type="none" w="sm" len="med"/>
            <a:tailEnd type="none" w="sm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600" b="0" i="0" u="none" strike="noStrike" kern="0" cap="none" spc="0" normalizeH="0" baseline="0" noProof="0">
              <a:ln>
                <a:noFill/>
              </a:ln>
              <a:solidFill>
                <a:srgbClr val="EB641B"/>
              </a:solidFill>
              <a:effectLst/>
              <a:uLnTx/>
              <a:uFillTx/>
              <a:latin typeface="黑体"/>
            </a:endParaRPr>
          </a:p>
        </p:txBody>
      </p:sp>
      <p:sp>
        <p:nvSpPr>
          <p:cNvPr id="43" name="AutoShape 71"/>
          <p:cNvSpPr>
            <a:spLocks noChangeArrowheads="1"/>
          </p:cNvSpPr>
          <p:nvPr/>
        </p:nvSpPr>
        <p:spPr bwMode="auto">
          <a:xfrm>
            <a:off x="2879536" y="3692943"/>
            <a:ext cx="827882" cy="864000"/>
          </a:xfrm>
          <a:prstGeom prst="rightArrow">
            <a:avLst>
              <a:gd name="adj1" fmla="val 70389"/>
              <a:gd name="adj2" fmla="val 62116"/>
            </a:avLst>
          </a:prstGeom>
          <a:solidFill>
            <a:srgbClr val="006699">
              <a:alpha val="85000"/>
            </a:srgbClr>
          </a:solidFill>
          <a:ln w="9525" algn="ctr">
            <a:noFill/>
            <a:miter lim="800000"/>
            <a:headEnd type="none" w="sm" len="med"/>
            <a:tailEnd type="none" w="sm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600" b="0" i="0" u="none" strike="noStrike" kern="0" cap="none" spc="0" normalizeH="0" baseline="0" noProof="0">
              <a:ln>
                <a:noFill/>
              </a:ln>
              <a:solidFill>
                <a:srgbClr val="EB641B"/>
              </a:solidFill>
              <a:effectLst/>
              <a:uLnTx/>
              <a:uFillTx/>
              <a:latin typeface="黑体"/>
            </a:endParaRPr>
          </a:p>
        </p:txBody>
      </p:sp>
      <p:sp>
        <p:nvSpPr>
          <p:cNvPr id="44" name="AutoShape 75"/>
          <p:cNvSpPr>
            <a:spLocks noChangeArrowheads="1"/>
          </p:cNvSpPr>
          <p:nvPr/>
        </p:nvSpPr>
        <p:spPr bwMode="auto">
          <a:xfrm rot="18900000">
            <a:off x="3527536" y="4700943"/>
            <a:ext cx="828304" cy="864000"/>
          </a:xfrm>
          <a:prstGeom prst="rightArrow">
            <a:avLst>
              <a:gd name="adj1" fmla="val 70389"/>
              <a:gd name="adj2" fmla="val 65694"/>
            </a:avLst>
          </a:prstGeom>
          <a:solidFill>
            <a:srgbClr val="006699">
              <a:alpha val="85000"/>
            </a:srgbClr>
          </a:solidFill>
          <a:ln w="9525" algn="ctr">
            <a:noFill/>
            <a:miter lim="800000"/>
            <a:headEnd type="none" w="sm" len="med"/>
            <a:tailEnd type="none" w="sm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600" b="0" i="0" u="none" strike="noStrike" kern="0" cap="none" spc="0" normalizeH="0" baseline="0" noProof="0">
              <a:ln>
                <a:noFill/>
              </a:ln>
              <a:solidFill>
                <a:srgbClr val="EB641B"/>
              </a:solidFill>
              <a:effectLst/>
              <a:uLnTx/>
              <a:uFillTx/>
              <a:latin typeface="黑体"/>
            </a:endParaRPr>
          </a:p>
        </p:txBody>
      </p:sp>
      <p:sp>
        <p:nvSpPr>
          <p:cNvPr id="45" name="AutoShape 67"/>
          <p:cNvSpPr>
            <a:spLocks noChangeArrowheads="1"/>
          </p:cNvSpPr>
          <p:nvPr/>
        </p:nvSpPr>
        <p:spPr bwMode="auto">
          <a:xfrm rot="18900000" flipH="1">
            <a:off x="4715536" y="2576943"/>
            <a:ext cx="792000" cy="864000"/>
          </a:xfrm>
          <a:prstGeom prst="rightArrow">
            <a:avLst>
              <a:gd name="adj1" fmla="val 70389"/>
              <a:gd name="adj2" fmla="val 63769"/>
            </a:avLst>
          </a:prstGeom>
          <a:solidFill>
            <a:srgbClr val="006699">
              <a:alpha val="85000"/>
            </a:srgbClr>
          </a:solidFill>
          <a:ln w="9525" algn="ctr">
            <a:noFill/>
            <a:miter lim="800000"/>
            <a:headEnd type="none" w="sm" len="med"/>
            <a:tailEnd type="none" w="sm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600" b="0" i="0" u="none" strike="noStrike" kern="0" cap="none" spc="0" normalizeH="0" baseline="0" noProof="0">
              <a:ln>
                <a:noFill/>
              </a:ln>
              <a:solidFill>
                <a:srgbClr val="EB641B"/>
              </a:solidFill>
              <a:effectLst/>
              <a:uLnTx/>
              <a:uFillTx/>
              <a:latin typeface="黑体"/>
            </a:endParaRPr>
          </a:p>
        </p:txBody>
      </p:sp>
      <p:sp>
        <p:nvSpPr>
          <p:cNvPr id="46" name="AutoShape 73"/>
          <p:cNvSpPr>
            <a:spLocks noChangeArrowheads="1"/>
          </p:cNvSpPr>
          <p:nvPr/>
        </p:nvSpPr>
        <p:spPr bwMode="auto">
          <a:xfrm rot="2700000">
            <a:off x="3527536" y="2612943"/>
            <a:ext cx="792000" cy="864000"/>
          </a:xfrm>
          <a:prstGeom prst="rightArrow">
            <a:avLst>
              <a:gd name="adj1" fmla="val 70389"/>
              <a:gd name="adj2" fmla="val 63769"/>
            </a:avLst>
          </a:prstGeom>
          <a:solidFill>
            <a:srgbClr val="006699">
              <a:alpha val="85000"/>
            </a:srgbClr>
          </a:solidFill>
          <a:ln w="9525" algn="ctr">
            <a:noFill/>
            <a:miter lim="800000"/>
            <a:headEnd type="none" w="sm" len="med"/>
            <a:tailEnd type="none" w="sm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EB641B"/>
              </a:solidFill>
              <a:effectLst/>
              <a:uLnTx/>
              <a:uFillTx/>
              <a:latin typeface="黑体"/>
            </a:endParaRPr>
          </a:p>
        </p:txBody>
      </p:sp>
      <p:sp>
        <p:nvSpPr>
          <p:cNvPr id="47" name="AutoShape 69"/>
          <p:cNvSpPr>
            <a:spLocks noChangeArrowheads="1"/>
          </p:cNvSpPr>
          <p:nvPr/>
        </p:nvSpPr>
        <p:spPr bwMode="auto">
          <a:xfrm rot="2700000" flipH="1">
            <a:off x="4643536" y="4664943"/>
            <a:ext cx="827903" cy="864000"/>
          </a:xfrm>
          <a:prstGeom prst="rightArrow">
            <a:avLst>
              <a:gd name="adj1" fmla="val 70389"/>
              <a:gd name="adj2" fmla="val 64583"/>
            </a:avLst>
          </a:prstGeom>
          <a:solidFill>
            <a:srgbClr val="006699">
              <a:alpha val="85000"/>
            </a:srgbClr>
          </a:solidFill>
          <a:ln w="9525" algn="ctr">
            <a:noFill/>
            <a:miter lim="800000"/>
            <a:headEnd type="none" w="sm" len="med"/>
            <a:tailEnd type="none" w="sm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600" b="0" i="0" u="none" strike="noStrike" kern="0" cap="none" spc="0" normalizeH="0" baseline="0" noProof="0">
              <a:ln>
                <a:noFill/>
              </a:ln>
              <a:solidFill>
                <a:srgbClr val="EB641B"/>
              </a:solidFill>
              <a:effectLst/>
              <a:uLnTx/>
              <a:uFillTx/>
              <a:latin typeface="黑体"/>
            </a:endParaRPr>
          </a:p>
        </p:txBody>
      </p:sp>
      <p:sp>
        <p:nvSpPr>
          <p:cNvPr id="48" name="椭圆 13"/>
          <p:cNvSpPr>
            <a:spLocks noChangeAspect="1"/>
          </p:cNvSpPr>
          <p:nvPr/>
        </p:nvSpPr>
        <p:spPr bwMode="auto">
          <a:xfrm>
            <a:off x="2439563" y="3743672"/>
            <a:ext cx="757237" cy="757237"/>
          </a:xfrm>
          <a:prstGeom prst="ellipse">
            <a:avLst/>
          </a:prstGeom>
          <a:solidFill>
            <a:srgbClr val="EB641B">
              <a:lumMod val="50000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49" name="椭圆 117"/>
          <p:cNvSpPr>
            <a:spLocks noChangeAspect="1"/>
          </p:cNvSpPr>
          <p:nvPr/>
        </p:nvSpPr>
        <p:spPr bwMode="auto">
          <a:xfrm>
            <a:off x="2462869" y="3765875"/>
            <a:ext cx="647797" cy="648531"/>
          </a:xfrm>
          <a:prstGeom prst="ellipse">
            <a:avLst/>
          </a:prstGeom>
          <a:solidFill>
            <a:srgbClr val="EB641B">
              <a:lumMod val="60000"/>
              <a:lumOff val="40000"/>
            </a:srgbClr>
          </a:solidFill>
          <a:ln w="55000" cap="flat" cmpd="thickThin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黑体"/>
                <a:cs typeface="+mn-cs"/>
              </a:rPr>
              <a:t>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50" name="椭圆 43"/>
          <p:cNvSpPr>
            <a:spLocks noChangeAspect="1"/>
          </p:cNvSpPr>
          <p:nvPr/>
        </p:nvSpPr>
        <p:spPr bwMode="auto">
          <a:xfrm>
            <a:off x="5863800" y="3743672"/>
            <a:ext cx="757238" cy="755650"/>
          </a:xfrm>
          <a:prstGeom prst="ellipse">
            <a:avLst/>
          </a:prstGeom>
          <a:solidFill>
            <a:srgbClr val="EB641B">
              <a:lumMod val="50000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51" name="椭圆 117"/>
          <p:cNvSpPr>
            <a:spLocks noChangeAspect="1"/>
          </p:cNvSpPr>
          <p:nvPr/>
        </p:nvSpPr>
        <p:spPr bwMode="auto">
          <a:xfrm>
            <a:off x="5887247" y="3765245"/>
            <a:ext cx="648203" cy="648230"/>
          </a:xfrm>
          <a:prstGeom prst="ellipse">
            <a:avLst/>
          </a:prstGeom>
          <a:solidFill>
            <a:srgbClr val="EB641B">
              <a:lumMod val="60000"/>
              <a:lumOff val="40000"/>
            </a:srgbClr>
          </a:solidFill>
          <a:ln w="55000" cap="flat" cmpd="thickThin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黑体"/>
                <a:cs typeface="+mn-cs"/>
              </a:rPr>
              <a:t>5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52" name="椭圆 20"/>
          <p:cNvSpPr>
            <a:spLocks noChangeAspect="1"/>
          </p:cNvSpPr>
          <p:nvPr/>
        </p:nvSpPr>
        <p:spPr bwMode="auto">
          <a:xfrm>
            <a:off x="3179338" y="5121622"/>
            <a:ext cx="757237" cy="755650"/>
          </a:xfrm>
          <a:prstGeom prst="ellipse">
            <a:avLst/>
          </a:prstGeom>
          <a:solidFill>
            <a:srgbClr val="EB641B">
              <a:lumMod val="50000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53" name="椭圆 117"/>
          <p:cNvSpPr>
            <a:spLocks noChangeAspect="1"/>
          </p:cNvSpPr>
          <p:nvPr/>
        </p:nvSpPr>
        <p:spPr bwMode="auto">
          <a:xfrm>
            <a:off x="3202661" y="5142510"/>
            <a:ext cx="648276" cy="648290"/>
          </a:xfrm>
          <a:prstGeom prst="ellipse">
            <a:avLst/>
          </a:prstGeom>
          <a:solidFill>
            <a:srgbClr val="EB641B">
              <a:lumMod val="60000"/>
              <a:lumOff val="40000"/>
            </a:srgbClr>
          </a:solidFill>
          <a:ln w="55000" cap="flat" cmpd="thickThin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黑体"/>
                <a:cs typeface="+mn-cs"/>
              </a:rPr>
              <a:t>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54" name="椭圆 52"/>
          <p:cNvSpPr>
            <a:spLocks noChangeAspect="1"/>
          </p:cNvSpPr>
          <p:nvPr/>
        </p:nvSpPr>
        <p:spPr bwMode="auto">
          <a:xfrm>
            <a:off x="5100213" y="2343497"/>
            <a:ext cx="757237" cy="755650"/>
          </a:xfrm>
          <a:prstGeom prst="ellipse">
            <a:avLst/>
          </a:prstGeom>
          <a:solidFill>
            <a:srgbClr val="EB641B">
              <a:lumMod val="50000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55" name="椭圆 117"/>
          <p:cNvSpPr>
            <a:spLocks noChangeAspect="1"/>
          </p:cNvSpPr>
          <p:nvPr/>
        </p:nvSpPr>
        <p:spPr bwMode="auto">
          <a:xfrm>
            <a:off x="5123632" y="2365061"/>
            <a:ext cx="648228" cy="647940"/>
          </a:xfrm>
          <a:prstGeom prst="ellipse">
            <a:avLst/>
          </a:prstGeom>
          <a:solidFill>
            <a:srgbClr val="EB641B">
              <a:lumMod val="60000"/>
              <a:lumOff val="40000"/>
            </a:srgbClr>
          </a:solidFill>
          <a:ln w="55000" cap="flat" cmpd="thickThin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黑体"/>
                <a:cs typeface="+mn-cs"/>
              </a:rPr>
              <a:t>6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56" name="椭圆 6"/>
          <p:cNvSpPr>
            <a:spLocks noChangeAspect="1"/>
          </p:cNvSpPr>
          <p:nvPr/>
        </p:nvSpPr>
        <p:spPr bwMode="auto">
          <a:xfrm>
            <a:off x="3179338" y="2343497"/>
            <a:ext cx="757237" cy="755650"/>
          </a:xfrm>
          <a:prstGeom prst="ellipse">
            <a:avLst/>
          </a:prstGeom>
          <a:solidFill>
            <a:srgbClr val="EB641B">
              <a:lumMod val="50000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57" name="椭圆 117"/>
          <p:cNvSpPr>
            <a:spLocks noChangeAspect="1"/>
          </p:cNvSpPr>
          <p:nvPr/>
        </p:nvSpPr>
        <p:spPr bwMode="auto">
          <a:xfrm>
            <a:off x="3202654" y="2365052"/>
            <a:ext cx="648094" cy="647671"/>
          </a:xfrm>
          <a:prstGeom prst="ellipse">
            <a:avLst/>
          </a:prstGeom>
          <a:solidFill>
            <a:srgbClr val="EB641B">
              <a:lumMod val="60000"/>
              <a:lumOff val="40000"/>
            </a:srgbClr>
          </a:solidFill>
          <a:ln w="55000" cap="flat" cmpd="thickThin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黑体"/>
                <a:cs typeface="+mn-cs"/>
              </a:rPr>
              <a:t>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58" name="椭圆 61"/>
          <p:cNvSpPr>
            <a:spLocks noChangeAspect="1"/>
          </p:cNvSpPr>
          <p:nvPr/>
        </p:nvSpPr>
        <p:spPr bwMode="auto">
          <a:xfrm>
            <a:off x="5100213" y="5121622"/>
            <a:ext cx="757237" cy="755650"/>
          </a:xfrm>
          <a:prstGeom prst="ellipse">
            <a:avLst/>
          </a:prstGeom>
          <a:solidFill>
            <a:srgbClr val="EB641B">
              <a:lumMod val="50000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59" name="椭圆 117"/>
          <p:cNvSpPr>
            <a:spLocks noChangeAspect="1"/>
          </p:cNvSpPr>
          <p:nvPr/>
        </p:nvSpPr>
        <p:spPr bwMode="auto">
          <a:xfrm>
            <a:off x="5124124" y="5143408"/>
            <a:ext cx="647793" cy="647498"/>
          </a:xfrm>
          <a:prstGeom prst="ellipse">
            <a:avLst/>
          </a:prstGeom>
          <a:solidFill>
            <a:srgbClr val="EB641B">
              <a:lumMod val="60000"/>
              <a:lumOff val="40000"/>
            </a:srgbClr>
          </a:solidFill>
          <a:ln w="55000" cap="flat" cmpd="thickThin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黑体"/>
                <a:cs typeface="+mn-cs"/>
              </a:rPr>
              <a:t>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60" name="椭圆 66"/>
          <p:cNvSpPr>
            <a:spLocks noChangeAspect="1"/>
          </p:cNvSpPr>
          <p:nvPr/>
        </p:nvSpPr>
        <p:spPr bwMode="auto">
          <a:xfrm>
            <a:off x="3811163" y="3389659"/>
            <a:ext cx="1450975" cy="14478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黑体"/>
              <a:cs typeface="+mn-cs"/>
            </a:endParaRP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gray">
          <a:xfrm>
            <a:off x="3893718" y="3634745"/>
            <a:ext cx="12874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東亞農業發展的六大契機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9512" y="6453336"/>
            <a:ext cx="3038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1200" smtClean="0"/>
              <a:t>資料來源：</a:t>
            </a:r>
            <a:r>
              <a:rPr lang="en-US" altLang="zh-TW" sz="1200" dirty="0" smtClean="0"/>
              <a:t>2040</a:t>
            </a:r>
            <a:r>
              <a:rPr lang="zh-TW" altLang="en-US" sz="1200" dirty="0"/>
              <a:t>年亞東農業發展趨勢調查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357158" y="485800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2.7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全球社經變化的趨勢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975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5868144" y="2852936"/>
            <a:ext cx="2160240" cy="2088232"/>
          </a:xfrm>
          <a:prstGeom prst="roundRect">
            <a:avLst/>
          </a:prstGeom>
          <a:gradFill rotWithShape="1">
            <a:gsLst>
              <a:gs pos="0">
                <a:srgbClr val="39639D">
                  <a:tint val="62000"/>
                  <a:satMod val="180000"/>
                </a:srgbClr>
              </a:gs>
              <a:gs pos="65000">
                <a:srgbClr val="39639D">
                  <a:tint val="32000"/>
                  <a:satMod val="250000"/>
                </a:srgbClr>
              </a:gs>
              <a:gs pos="100000">
                <a:srgbClr val="39639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39639D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農村社會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產業經濟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知識經濟</a:t>
            </a:r>
            <a:endParaRPr kumimoji="0" lang="zh-TW" altLang="en-US" sz="2600" b="0" i="0" u="none" strike="noStrike" kern="0" cap="none" spc="0" normalizeH="0" baseline="0" noProof="0" dirty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419872" y="2852936"/>
            <a:ext cx="2160240" cy="2088232"/>
          </a:xfrm>
          <a:prstGeom prst="roundRect">
            <a:avLst/>
          </a:prstGeom>
          <a:gradFill rotWithShape="1">
            <a:gsLst>
              <a:gs pos="0">
                <a:srgbClr val="EB641B">
                  <a:tint val="62000"/>
                  <a:satMod val="180000"/>
                </a:srgbClr>
              </a:gs>
              <a:gs pos="65000">
                <a:srgbClr val="EB641B">
                  <a:tint val="32000"/>
                  <a:satMod val="250000"/>
                </a:srgbClr>
              </a:gs>
              <a:gs pos="100000">
                <a:srgbClr val="EB641B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農業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製造業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服務業</a:t>
            </a:r>
            <a:endParaRPr kumimoji="0" lang="zh-TW" altLang="en-US" sz="2600" b="0" i="0" u="none" strike="noStrike" kern="0" cap="none" spc="0" normalizeH="0" baseline="0" noProof="0" dirty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971600" y="2852936"/>
            <a:ext cx="2160240" cy="2088232"/>
          </a:xfrm>
          <a:prstGeom prst="round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農業革命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工業革命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EB641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資訊革命</a:t>
            </a:r>
            <a:endParaRPr kumimoji="0" lang="zh-TW" altLang="en-US" sz="2600" b="0" i="0" u="none" strike="noStrike" kern="0" cap="none" spc="0" normalizeH="0" baseline="0" noProof="0" dirty="0">
              <a:ln>
                <a:noFill/>
              </a:ln>
              <a:solidFill>
                <a:srgbClr val="EB641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179512" y="687834"/>
            <a:ext cx="8784976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微軟正黑體"/>
                <a:cs typeface="+mj-cs"/>
              </a:rPr>
              <a:t>1.2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微軟正黑體"/>
                <a:cs typeface="+mj-cs"/>
              </a:rPr>
              <a:t>人類文明之演變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微軟正黑體"/>
              <a:cs typeface="+mj-cs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331640" y="2420888"/>
            <a:ext cx="1512168" cy="648072"/>
          </a:xfrm>
          <a:prstGeom prst="roundRect">
            <a:avLst/>
          </a:prstGeom>
          <a:gradFill rotWithShape="1">
            <a:gsLst>
              <a:gs pos="0">
                <a:srgbClr val="2DA2BF">
                  <a:shade val="15000"/>
                  <a:satMod val="180000"/>
                </a:srgbClr>
              </a:gs>
              <a:gs pos="50000">
                <a:srgbClr val="2DA2BF">
                  <a:shade val="45000"/>
                  <a:satMod val="170000"/>
                </a:srgbClr>
              </a:gs>
              <a:gs pos="70000">
                <a:srgbClr val="2DA2BF">
                  <a:tint val="99000"/>
                  <a:shade val="65000"/>
                  <a:satMod val="155000"/>
                </a:srgbClr>
              </a:gs>
              <a:gs pos="100000">
                <a:srgbClr val="2DA2BF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技術</a:t>
            </a:r>
            <a:endParaRPr kumimoji="0" lang="zh-TW" altLang="en-US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635896" y="2420888"/>
            <a:ext cx="1728192" cy="648072"/>
          </a:xfrm>
          <a:prstGeom prst="roundRect">
            <a:avLst/>
          </a:prstGeom>
          <a:gradFill rotWithShape="1">
            <a:gsLst>
              <a:gs pos="0">
                <a:srgbClr val="EB641B">
                  <a:shade val="15000"/>
                  <a:satMod val="180000"/>
                </a:srgbClr>
              </a:gs>
              <a:gs pos="50000">
                <a:srgbClr val="EB641B">
                  <a:shade val="45000"/>
                  <a:satMod val="170000"/>
                </a:srgbClr>
              </a:gs>
              <a:gs pos="70000">
                <a:srgbClr val="EB641B">
                  <a:tint val="99000"/>
                  <a:shade val="65000"/>
                  <a:satMod val="155000"/>
                </a:srgbClr>
              </a:gs>
              <a:gs pos="100000">
                <a:srgbClr val="EB641B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產業</a:t>
            </a:r>
            <a:endParaRPr kumimoji="0" lang="zh-TW" altLang="en-US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084168" y="2420888"/>
            <a:ext cx="1728192" cy="648072"/>
          </a:xfrm>
          <a:prstGeom prst="roundRect">
            <a:avLst/>
          </a:prstGeom>
          <a:gradFill rotWithShape="1">
            <a:gsLst>
              <a:gs pos="0">
                <a:srgbClr val="39639D">
                  <a:shade val="15000"/>
                  <a:satMod val="180000"/>
                </a:srgbClr>
              </a:gs>
              <a:gs pos="50000">
                <a:srgbClr val="39639D">
                  <a:shade val="45000"/>
                  <a:satMod val="170000"/>
                </a:srgbClr>
              </a:gs>
              <a:gs pos="70000">
                <a:srgbClr val="39639D">
                  <a:tint val="99000"/>
                  <a:shade val="65000"/>
                  <a:satMod val="155000"/>
                </a:srgbClr>
              </a:gs>
              <a:gs pos="100000">
                <a:srgbClr val="3963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39639D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社會</a:t>
            </a:r>
            <a:endParaRPr kumimoji="0" lang="zh-TW" altLang="en-US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標題 1"/>
          <p:cNvSpPr>
            <a:spLocks noGrp="1"/>
          </p:cNvSpPr>
          <p:nvPr>
            <p:ph type="title" idx="4294967295"/>
          </p:nvPr>
        </p:nvSpPr>
        <p:spPr>
          <a:xfrm>
            <a:off x="285720" y="714356"/>
            <a:ext cx="8226425" cy="1143000"/>
          </a:xfrm>
          <a:noFill/>
        </p:spPr>
        <p:txBody>
          <a:bodyPr anchor="ctr">
            <a:norm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2.8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我國農業面臨的國際環境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285984" y="2285992"/>
            <a:ext cx="4765675" cy="31432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新舊交替的國際環境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更為寬廣的農業功能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知識導向的營運模式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尚在演變的遊戲規則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1365647"/>
            <a:ext cx="8643998" cy="911225"/>
          </a:xfrm>
          <a:noFill/>
        </p:spPr>
        <p:txBody>
          <a:bodyPr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全球趨勢的解讀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2743200"/>
            <a:ext cx="7772400" cy="4114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zh-TW" altLang="en-US" sz="2800" dirty="0" smtClean="0"/>
              <a:t>國際趨勢提供了小農國家農業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2800" dirty="0" smtClean="0"/>
              <a:t>發展的新契機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2.9.1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我國農業發展的新環境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(1)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7" y="2986088"/>
            <a:ext cx="4602177" cy="2598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農業技術的私有化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>
            <a:spLocks noGrp="1"/>
          </p:cNvSpPr>
          <p:nvPr>
            <p:ph type="title" idx="4294967295"/>
          </p:nvPr>
        </p:nvSpPr>
        <p:spPr>
          <a:xfrm>
            <a:off x="285720" y="1637928"/>
            <a:ext cx="8572560" cy="114300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j-ea"/>
              </a:rPr>
              <a:t>農業技術的擴散模式</a:t>
            </a:r>
          </a:p>
        </p:txBody>
      </p:sp>
      <p:sp>
        <p:nvSpPr>
          <p:cNvPr id="109572" name="文字方塊 4"/>
          <p:cNvSpPr txBox="1">
            <a:spLocks noChangeArrowheads="1"/>
          </p:cNvSpPr>
          <p:nvPr/>
        </p:nvSpPr>
        <p:spPr bwMode="auto">
          <a:xfrm>
            <a:off x="395536" y="3288577"/>
            <a:ext cx="157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研發體系</a:t>
            </a:r>
            <a:endParaRPr kumimoji="0" lang="en-US" altLang="zh-TW" sz="24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573" name="文字方塊 5"/>
          <p:cNvSpPr txBox="1">
            <a:spLocks noChangeArrowheads="1"/>
          </p:cNvSpPr>
          <p:nvPr/>
        </p:nvSpPr>
        <p:spPr bwMode="auto">
          <a:xfrm>
            <a:off x="2394045" y="3288577"/>
            <a:ext cx="2160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農企業</a:t>
            </a:r>
          </a:p>
          <a:p>
            <a:pPr algn="ctr"/>
            <a:r>
              <a:rPr kumimoji="0"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技術整合</a:t>
            </a:r>
            <a:r>
              <a:rPr kumimoji="0"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574" name="文字方塊 6"/>
          <p:cNvSpPr txBox="1">
            <a:spLocks noChangeArrowheads="1"/>
          </p:cNvSpPr>
          <p:nvPr/>
        </p:nvSpPr>
        <p:spPr bwMode="auto">
          <a:xfrm>
            <a:off x="7295753" y="3334264"/>
            <a:ext cx="157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農民</a:t>
            </a:r>
            <a:endParaRPr kumimoji="0" lang="en-US" altLang="zh-TW" sz="24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技術應用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583" name="文字方塊 5"/>
          <p:cNvSpPr txBox="1">
            <a:spLocks noChangeArrowheads="1"/>
          </p:cNvSpPr>
          <p:nvPr/>
        </p:nvSpPr>
        <p:spPr bwMode="auto">
          <a:xfrm>
            <a:off x="4675181" y="3299289"/>
            <a:ext cx="2160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服務業</a:t>
            </a:r>
            <a:endParaRPr kumimoji="0" lang="en-US" altLang="zh-TW" sz="24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技術調適</a:t>
            </a:r>
            <a:r>
              <a:rPr kumimoji="0"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>
            <a:off x="1980071" y="3704075"/>
            <a:ext cx="719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4283968" y="3704075"/>
            <a:ext cx="719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6509940" y="3714787"/>
            <a:ext cx="719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5720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2.9.1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我國農業發展的新環境</a:t>
            </a: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(1)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785794"/>
            <a:ext cx="8226425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2.9.2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我國農業發展的新環境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itchFamily="18" charset="0"/>
              </a:rPr>
              <a:t>(2)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9792" y="2564904"/>
            <a:ext cx="4965700" cy="2598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 smtClean="0">
                <a:latin typeface="+mn-ea"/>
              </a:rPr>
              <a:t>農業技術的私有化 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TW" altLang="en-US" sz="2800" dirty="0" smtClean="0">
                <a:solidFill>
                  <a:srgbClr val="FF0000"/>
                </a:solidFill>
                <a:latin typeface="+mn-ea"/>
              </a:rPr>
              <a:t>新興市場的崛起</a:t>
            </a:r>
            <a:endParaRPr kumimoji="0" lang="en-US" altLang="zh-TW" sz="2800" dirty="0" smtClean="0">
              <a:solidFill>
                <a:srgbClr val="FF0000"/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endParaRPr lang="zh-TW" altLang="en-US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TW" sz="2800" dirty="0" smtClean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896" y="2022677"/>
            <a:ext cx="8572560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effectLst/>
                <a:latin typeface="+mj-ea"/>
                <a:cs typeface="Arial" pitchFamily="34" charset="0"/>
              </a:rPr>
              <a:t>“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+mj-ea"/>
                <a:cs typeface="Arial" pitchFamily="34" charset="0"/>
              </a:rPr>
              <a:t>金磚”四國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3107357"/>
            <a:ext cx="8226425" cy="1401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中國、印度</a:t>
            </a:r>
          </a:p>
          <a:p>
            <a:pPr algn="ctr" eaLnBrk="1" hangingPunct="1">
              <a:buFontTx/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巴西、俄國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8788" y="785794"/>
            <a:ext cx="8226425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2.9.2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我國農業發展的新環境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22652" y="1983978"/>
            <a:ext cx="5554960" cy="724942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新興市場的興起</a:t>
            </a:r>
            <a:endParaRPr lang="en-US" altLang="zh-TW" sz="3200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7744" y="2770584"/>
            <a:ext cx="6715140" cy="28906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hlink"/>
                </a:solidFill>
              </a:rPr>
              <a:t>初級產業</a:t>
            </a:r>
            <a:r>
              <a:rPr lang="en-US" altLang="zh-TW" dirty="0" smtClean="0"/>
              <a:t>:</a:t>
            </a:r>
            <a:r>
              <a:rPr lang="zh-TW" altLang="en-US" dirty="0" smtClean="0"/>
              <a:t>亞洲高所得群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hlink"/>
                </a:solidFill>
              </a:rPr>
              <a:t>農業資材</a:t>
            </a:r>
            <a:r>
              <a:rPr lang="en-US" altLang="zh-TW" dirty="0" smtClean="0"/>
              <a:t>:</a:t>
            </a:r>
            <a:r>
              <a:rPr lang="zh-TW" altLang="en-US" dirty="0" smtClean="0"/>
              <a:t>熱帶地區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hlink"/>
                </a:solidFill>
              </a:rPr>
              <a:t>科技</a:t>
            </a:r>
            <a:r>
              <a:rPr lang="en-US" altLang="zh-TW" dirty="0" smtClean="0"/>
              <a:t>:</a:t>
            </a:r>
            <a:r>
              <a:rPr lang="zh-TW" altLang="en-US" dirty="0" smtClean="0"/>
              <a:t>系統整合及代工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hlink"/>
                </a:solidFill>
              </a:rPr>
              <a:t>新需求</a:t>
            </a:r>
            <a:r>
              <a:rPr lang="en-US" altLang="zh-TW" dirty="0" smtClean="0"/>
              <a:t>:</a:t>
            </a:r>
            <a:r>
              <a:rPr lang="zh-TW" altLang="en-US" dirty="0" smtClean="0"/>
              <a:t>保健</a:t>
            </a:r>
            <a:r>
              <a:rPr lang="zh-TW" altLang="en-US" dirty="0" smtClean="0">
                <a:ea typeface="新細明體" pitchFamily="18" charset="-120"/>
              </a:rPr>
              <a:t>、</a:t>
            </a:r>
            <a:r>
              <a:rPr lang="zh-TW" altLang="en-US" dirty="0" smtClean="0"/>
              <a:t>環境</a:t>
            </a:r>
            <a:r>
              <a:rPr lang="zh-TW" altLang="en-US" dirty="0" smtClean="0">
                <a:ea typeface="新細明體" pitchFamily="18" charset="-120"/>
              </a:rPr>
              <a:t>、</a:t>
            </a:r>
            <a:r>
              <a:rPr lang="zh-TW" altLang="en-US" dirty="0" smtClean="0"/>
              <a:t>能源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8788" y="785794"/>
            <a:ext cx="8226425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2.9.2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我國農業發展的新環境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pitchFamily="18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785794"/>
            <a:ext cx="8226425" cy="1143000"/>
          </a:xfrm>
          <a:noFill/>
        </p:spPr>
        <p:txBody>
          <a:bodyPr anchor="ctr">
            <a:norm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2.9.3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我國農業發展的新環境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8" y="2428868"/>
            <a:ext cx="4965700" cy="2598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農業技術的私有化 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 smtClean="0">
                <a:latin typeface="+mn-ea"/>
              </a:rPr>
              <a:t> 新興市場的崛起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TW" altLang="en-US" sz="2800" dirty="0" smtClean="0">
                <a:solidFill>
                  <a:srgbClr val="FF0000"/>
                </a:solidFill>
                <a:latin typeface="+mn-ea"/>
              </a:rPr>
              <a:t> 創意農業的發展</a:t>
            </a:r>
            <a:endParaRPr lang="zh-TW" altLang="en-US" sz="2800" dirty="0" smtClean="0">
              <a:latin typeface="+mn-ea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TW" sz="2800" dirty="0" smtClean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352" y="2045915"/>
            <a:ext cx="8579296" cy="1012974"/>
          </a:xfrm>
          <a:noFill/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創意農業的興起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1151731" y="3269853"/>
            <a:ext cx="6840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/>
              <a:t>以創意農業滿足食</a:t>
            </a:r>
            <a:r>
              <a:rPr lang="zh-TW" altLang="en-US"/>
              <a:t>、</a:t>
            </a:r>
            <a:r>
              <a:rPr lang="zh-TW" altLang="en-US" sz="3200"/>
              <a:t>衣</a:t>
            </a:r>
            <a:r>
              <a:rPr lang="zh-TW" altLang="en-US"/>
              <a:t>、</a:t>
            </a:r>
            <a:r>
              <a:rPr lang="zh-TW" altLang="en-US" sz="3200"/>
              <a:t>住</a:t>
            </a:r>
            <a:r>
              <a:rPr lang="zh-TW" altLang="en-US"/>
              <a:t>、</a:t>
            </a:r>
            <a:r>
              <a:rPr lang="zh-TW" altLang="en-US" sz="3200"/>
              <a:t>行</a:t>
            </a:r>
            <a:r>
              <a:rPr lang="zh-TW" altLang="en-US"/>
              <a:t>、</a:t>
            </a:r>
            <a:r>
              <a:rPr lang="zh-TW" altLang="en-US" sz="3200"/>
              <a:t>育</a:t>
            </a:r>
            <a:r>
              <a:rPr lang="zh-TW" altLang="en-US"/>
              <a:t>、</a:t>
            </a:r>
            <a:r>
              <a:rPr lang="zh-TW" altLang="en-US" sz="3200"/>
              <a:t>樂</a:t>
            </a:r>
          </a:p>
          <a:p>
            <a:pPr algn="ctr">
              <a:spcBef>
                <a:spcPct val="50000"/>
              </a:spcBef>
            </a:pPr>
            <a:r>
              <a:rPr lang="zh-TW" altLang="en-US" sz="3200"/>
              <a:t>各方面之需求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8788" y="785794"/>
            <a:ext cx="8226425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2.9.3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我國農業發展的新環境</a:t>
            </a: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(3)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39689"/>
            <a:ext cx="8579296" cy="1012974"/>
          </a:xfrm>
          <a:noFill/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創意農業的發展潛力</a:t>
            </a:r>
          </a:p>
        </p:txBody>
      </p:sp>
      <p:sp>
        <p:nvSpPr>
          <p:cNvPr id="11571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339752" y="2708647"/>
            <a:ext cx="4202121" cy="3240633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文創農業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休閒農業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體驗農業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特產農業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時尚農業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89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8788" y="785794"/>
            <a:ext cx="8226425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2.9.3 </a:t>
            </a: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我國農業發展的新環境</a:t>
            </a: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(3)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43998" cy="911225"/>
          </a:xfrm>
        </p:spPr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1.2.1 </a:t>
            </a:r>
            <a:r>
              <a:rPr lang="zh-TW" altLang="en-US" dirty="0" smtClean="0"/>
              <a:t>農業革命</a:t>
            </a:r>
            <a:endParaRPr lang="zh-TW" altLang="en-US" dirty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9925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6DD8C6B-EFCF-4CF9-A658-AD503702EFAA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3492500" y="2565400"/>
            <a:ext cx="54721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野採  </a:t>
            </a:r>
            <a:r>
              <a:rPr lang="en-US" altLang="zh-TW" sz="2400" dirty="0">
                <a:latin typeface="+mj-ea"/>
                <a:ea typeface="+mj-ea"/>
              </a:rPr>
              <a:t>VS</a:t>
            </a:r>
            <a:r>
              <a:rPr lang="zh-TW" altLang="en-US" sz="2400" dirty="0">
                <a:latin typeface="+mj-ea"/>
                <a:ea typeface="+mj-ea"/>
              </a:rPr>
              <a:t>  種作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狩獵  </a:t>
            </a:r>
            <a:r>
              <a:rPr lang="en-US" altLang="zh-TW" sz="2400" dirty="0">
                <a:latin typeface="+mj-ea"/>
                <a:ea typeface="+mj-ea"/>
              </a:rPr>
              <a:t>VS</a:t>
            </a:r>
            <a:r>
              <a:rPr lang="zh-TW" altLang="en-US" sz="2400" dirty="0">
                <a:latin typeface="+mj-ea"/>
                <a:ea typeface="+mj-ea"/>
              </a:rPr>
              <a:t>  </a:t>
            </a:r>
            <a:r>
              <a:rPr lang="zh-TW" altLang="en-US" sz="2400" dirty="0" smtClean="0">
                <a:latin typeface="+mj-ea"/>
                <a:ea typeface="+mj-ea"/>
              </a:rPr>
              <a:t>畜牧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4211638" y="3716338"/>
            <a:ext cx="431800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700338" y="4581525"/>
            <a:ext cx="54721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產生定居與聚落的生活型態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439" y="785794"/>
            <a:ext cx="8501122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2.9.4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我國農業國際化的新環境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(4)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9712" y="2428868"/>
            <a:ext cx="5572164" cy="25987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3600" dirty="0" smtClean="0">
                <a:latin typeface="+mj-ea"/>
                <a:ea typeface="+mj-ea"/>
              </a:rPr>
              <a:t> </a:t>
            </a:r>
            <a:r>
              <a:rPr lang="zh-TW" altLang="en-US" sz="3600" dirty="0" smtClean="0">
                <a:latin typeface="+mj-ea"/>
                <a:ea typeface="+mj-ea"/>
              </a:rPr>
              <a:t>農業技術的私有化 </a:t>
            </a:r>
            <a:endParaRPr lang="en-US" altLang="zh-TW" sz="36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latin typeface="+mj-ea"/>
                <a:ea typeface="+mj-ea"/>
              </a:rPr>
              <a:t>新興市場的崛起</a:t>
            </a:r>
            <a:endParaRPr lang="en-US" altLang="zh-TW" sz="36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latin typeface="+mj-ea"/>
                <a:ea typeface="+mj-ea"/>
              </a:rPr>
              <a:t>創意農業的發展</a:t>
            </a:r>
            <a:endParaRPr lang="en-US" altLang="zh-TW" sz="36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農業競爭力基礎的改變</a:t>
            </a:r>
          </a:p>
          <a:p>
            <a:pPr eaLnBrk="1" hangingPunct="1">
              <a:lnSpc>
                <a:spcPct val="150000"/>
              </a:lnSpc>
            </a:pPr>
            <a:endParaRPr lang="en-US" altLang="zh-TW" sz="36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endParaRPr lang="zh-TW" altLang="en-US" sz="36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TW" sz="3600" dirty="0" smtClean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301751"/>
            <a:ext cx="8358246" cy="911225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  <a:t>農業競爭力基礎的改變</a:t>
            </a:r>
            <a:b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</a:b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  <a:t/>
            </a:r>
            <a:b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</a:br>
            <a:endParaRPr lang="zh-TW" altLang="en-US" sz="3600" dirty="0" smtClean="0">
              <a:solidFill>
                <a:schemeClr val="accent4">
                  <a:lumMod val="7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4163" y="3573463"/>
            <a:ext cx="3105150" cy="1174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mtClean="0">
                <a:latin typeface="+mj-ea"/>
                <a:ea typeface="+mj-ea"/>
              </a:rPr>
              <a:t>知識應用的加值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4140200" y="3933825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042988" y="3573463"/>
            <a:ext cx="31051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TW" altLang="en-US" sz="3200" dirty="0">
                <a:latin typeface="+mj-ea"/>
                <a:ea typeface="+mj-ea"/>
              </a:rPr>
              <a:t>規模生產的效率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1439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  <a:t>2.9.4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  <a:t>我國農業國際化的新環境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Times New Roman" pitchFamily="18" charset="0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標題 1"/>
          <p:cNvSpPr>
            <a:spLocks noGrp="1"/>
          </p:cNvSpPr>
          <p:nvPr>
            <p:ph type="title" idx="4294967295"/>
          </p:nvPr>
        </p:nvSpPr>
        <p:spPr>
          <a:xfrm>
            <a:off x="179512" y="1848718"/>
            <a:ext cx="8643998" cy="86409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  <a:t>小農國家的競爭力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  <a:t> (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  <a:t>小而美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  <a:ea typeface="+mn-ea"/>
              </a:rPr>
              <a:t>)</a:t>
            </a:r>
            <a:endParaRPr lang="zh-TW" altLang="en-US" sz="3200" dirty="0" smtClean="0">
              <a:solidFill>
                <a:schemeClr val="accent4">
                  <a:lumMod val="7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120835" name="內容版面配置區 2"/>
          <p:cNvSpPr>
            <a:spLocks noGrp="1"/>
          </p:cNvSpPr>
          <p:nvPr>
            <p:ph idx="4294967295"/>
          </p:nvPr>
        </p:nvSpPr>
        <p:spPr>
          <a:xfrm>
            <a:off x="1475656" y="2856830"/>
            <a:ext cx="6552728" cy="2876426"/>
          </a:xfrm>
        </p:spPr>
        <p:txBody>
          <a:bodyPr>
            <a:normAutofit/>
          </a:bodyPr>
          <a:lstStyle/>
          <a:p>
            <a:pPr marL="109728" indent="0" eaLnBrk="1" hangingPunct="1">
              <a:spcAft>
                <a:spcPts val="1200"/>
              </a:spcAft>
              <a:buNone/>
            </a:pPr>
            <a:r>
              <a:rPr lang="zh-TW" altLang="en-US" sz="3400" dirty="0" smtClean="0">
                <a:latin typeface="+mj-ea"/>
                <a:ea typeface="+mj-ea"/>
              </a:rPr>
              <a:t>以科技提升生產力，以創意整合價值，以多樣化及客製化的方式，滿足不同客群需求。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1439" y="785794"/>
            <a:ext cx="8501122" cy="1143000"/>
          </a:xfrm>
          <a:prstGeom prst="rect">
            <a:avLst/>
          </a:prstGeom>
          <a:noFill/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  <a:t>2.9.4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  <a:t>我國農業國際化的新環境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Times New Roman" pitchFamily="18" charset="0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784976" cy="1012974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solidFill>
                  <a:srgbClr val="663300"/>
                </a:solidFill>
              </a:rPr>
              <a:t>三、我國知識型農企業的發展策略</a:t>
            </a:r>
            <a:endParaRPr lang="zh-TW" altLang="en-US" sz="4800" dirty="0">
              <a:solidFill>
                <a:srgbClr val="6633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702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84976" cy="1012974"/>
          </a:xfrm>
        </p:spPr>
        <p:txBody>
          <a:bodyPr>
            <a:normAutofit/>
          </a:bodyPr>
          <a:lstStyle/>
          <a:p>
            <a:pPr lvl="0"/>
            <a:r>
              <a:rPr lang="en-US" altLang="zh-TW" dirty="0" smtClean="0"/>
              <a:t>3.1 </a:t>
            </a:r>
            <a:r>
              <a:rPr lang="zh-TW" altLang="zh-TW" dirty="0" smtClean="0"/>
              <a:t>科技產業</a:t>
            </a:r>
            <a:r>
              <a:rPr lang="en-US" altLang="zh-TW" dirty="0" smtClean="0"/>
              <a:t> VS. </a:t>
            </a:r>
            <a:r>
              <a:rPr lang="zh-TW" altLang="zh-TW" dirty="0" smtClean="0"/>
              <a:t>知識型產業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2636912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1" indent="-255588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TW" altLang="zh-TW" sz="2600" dirty="0" smtClean="0"/>
              <a:t>科技產業：以科技創新提升生產效率與</a:t>
            </a:r>
            <a:r>
              <a:rPr lang="zh-TW" altLang="en-US" sz="2600" dirty="0" smtClean="0"/>
              <a:t>良品率</a:t>
            </a:r>
            <a:endParaRPr lang="en-US" altLang="zh-TW" sz="2600" dirty="0" smtClean="0"/>
          </a:p>
          <a:p>
            <a:pPr marL="712788" lvl="1" indent="-255588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TW" altLang="zh-TW" sz="2600" dirty="0" smtClean="0"/>
              <a:t>知識產業：涵蓋廣義的科技</a:t>
            </a:r>
            <a:r>
              <a:rPr lang="zh-TW" altLang="en-US" sz="2600" dirty="0" smtClean="0"/>
              <a:t>，</a:t>
            </a:r>
            <a:r>
              <a:rPr lang="zh-TW" altLang="zh-TW" sz="2600" dirty="0" smtClean="0"/>
              <a:t>包括管理；行銷；文創等社會科學</a:t>
            </a:r>
            <a:r>
              <a:rPr lang="zh-TW" altLang="en-US" sz="2600" dirty="0" smtClean="0"/>
              <a:t>，</a:t>
            </a:r>
            <a:r>
              <a:rPr lang="zh-TW" altLang="zh-TW" sz="2600" dirty="0" smtClean="0"/>
              <a:t>以滿足</a:t>
            </a:r>
            <a:r>
              <a:rPr lang="zh-TW" altLang="en-US" sz="2600" dirty="0" smtClean="0"/>
              <a:t>顧客需</a:t>
            </a:r>
            <a:r>
              <a:rPr lang="zh-TW" altLang="zh-TW" sz="2600" dirty="0" smtClean="0"/>
              <a:t>求為目的</a:t>
            </a:r>
            <a:endParaRPr lang="zh-TW" altLang="zh-TW" sz="26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092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1012974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3.2 </a:t>
            </a:r>
            <a:r>
              <a:rPr lang="zh-TW" altLang="en-US" dirty="0" smtClean="0">
                <a:latin typeface="+mj-ea"/>
              </a:rPr>
              <a:t>科技研發應用之新模式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306666" y="2409836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/>
              <a:t>技術推力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6194453" y="2409836"/>
            <a:ext cx="151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/>
              <a:t>需求拉力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2162203" y="2770198"/>
            <a:ext cx="151288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978553" y="2770198"/>
            <a:ext cx="151288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8"/>
          <p:cNvSpPr txBox="1">
            <a:spLocks noChangeArrowheads="1"/>
          </p:cNvSpPr>
          <p:nvPr/>
        </p:nvSpPr>
        <p:spPr bwMode="auto">
          <a:xfrm>
            <a:off x="1658966" y="3057536"/>
            <a:ext cx="935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環境</a:t>
            </a:r>
            <a:endParaRPr lang="en-US" altLang="zh-TW"/>
          </a:p>
          <a:p>
            <a:r>
              <a:rPr lang="zh-TW" altLang="en-US"/>
              <a:t>建構</a:t>
            </a:r>
          </a:p>
        </p:txBody>
      </p:sp>
      <p:sp>
        <p:nvSpPr>
          <p:cNvPr id="9" name="文字方塊 9"/>
          <p:cNvSpPr txBox="1">
            <a:spLocks noChangeArrowheads="1"/>
          </p:cNvSpPr>
          <p:nvPr/>
        </p:nvSpPr>
        <p:spPr bwMode="auto">
          <a:xfrm>
            <a:off x="2954366" y="3057536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科學</a:t>
            </a:r>
            <a:endParaRPr lang="en-US" altLang="zh-TW"/>
          </a:p>
          <a:p>
            <a:r>
              <a:rPr lang="zh-TW" altLang="en-US"/>
              <a:t>研究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306666" y="3417898"/>
            <a:ext cx="5762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>
            <a:off x="3062316" y="3957648"/>
            <a:ext cx="5064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3"/>
          <p:cNvSpPr txBox="1">
            <a:spLocks noChangeArrowheads="1"/>
          </p:cNvSpPr>
          <p:nvPr/>
        </p:nvSpPr>
        <p:spPr bwMode="auto">
          <a:xfrm>
            <a:off x="3027391" y="4281498"/>
            <a:ext cx="935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/>
              <a:t>技術</a:t>
            </a:r>
            <a:endParaRPr lang="en-US" altLang="zh-TW" dirty="0"/>
          </a:p>
          <a:p>
            <a:r>
              <a:rPr lang="zh-TW" altLang="en-US" dirty="0"/>
              <a:t>開發</a:t>
            </a:r>
          </a:p>
        </p:txBody>
      </p:sp>
      <p:sp>
        <p:nvSpPr>
          <p:cNvPr id="13" name="文字方塊 14"/>
          <p:cNvSpPr txBox="1">
            <a:spLocks noChangeArrowheads="1"/>
          </p:cNvSpPr>
          <p:nvPr/>
        </p:nvSpPr>
        <p:spPr bwMode="auto">
          <a:xfrm>
            <a:off x="1801841" y="4281498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配套</a:t>
            </a:r>
            <a:endParaRPr lang="en-US" altLang="zh-TW"/>
          </a:p>
          <a:p>
            <a:r>
              <a:rPr lang="zh-TW" altLang="en-US"/>
              <a:t>措施</a:t>
            </a: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6338916" y="3128973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營運</a:t>
            </a:r>
            <a:endParaRPr lang="en-US" altLang="zh-TW"/>
          </a:p>
          <a:p>
            <a:r>
              <a:rPr lang="zh-TW" altLang="en-US"/>
              <a:t>目標</a:t>
            </a:r>
          </a:p>
        </p:txBody>
      </p:sp>
      <p:sp>
        <p:nvSpPr>
          <p:cNvPr id="15" name="文字方塊 16"/>
          <p:cNvSpPr txBox="1">
            <a:spLocks noChangeArrowheads="1"/>
          </p:cNvSpPr>
          <p:nvPr/>
        </p:nvSpPr>
        <p:spPr bwMode="auto">
          <a:xfrm>
            <a:off x="722341" y="4281498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技術</a:t>
            </a:r>
            <a:endParaRPr lang="en-US" altLang="zh-TW"/>
          </a:p>
          <a:p>
            <a:r>
              <a:rPr lang="zh-TW" altLang="en-US"/>
              <a:t>應用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rot="10800000">
            <a:off x="2451128" y="4641861"/>
            <a:ext cx="5842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10800000">
            <a:off x="1298603" y="4641861"/>
            <a:ext cx="5842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21"/>
          <p:cNvSpPr txBox="1">
            <a:spLocks noChangeArrowheads="1"/>
          </p:cNvSpPr>
          <p:nvPr/>
        </p:nvSpPr>
        <p:spPr bwMode="auto">
          <a:xfrm>
            <a:off x="5114953" y="3128973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/>
              <a:t>產業</a:t>
            </a:r>
            <a:endParaRPr lang="en-US" altLang="zh-TW" dirty="0"/>
          </a:p>
          <a:p>
            <a:r>
              <a:rPr lang="zh-TW" altLang="en-US" dirty="0"/>
              <a:t>情景</a:t>
            </a: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762653" y="3417898"/>
            <a:ext cx="5762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7059641" y="3417898"/>
            <a:ext cx="5762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4"/>
          <p:cNvSpPr txBox="1">
            <a:spLocks noChangeArrowheads="1"/>
          </p:cNvSpPr>
          <p:nvPr/>
        </p:nvSpPr>
        <p:spPr bwMode="auto">
          <a:xfrm>
            <a:off x="7707341" y="3128973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策略</a:t>
            </a:r>
            <a:endParaRPr lang="en-US" altLang="zh-TW"/>
          </a:p>
          <a:p>
            <a:r>
              <a:rPr lang="zh-TW" altLang="en-US"/>
              <a:t>規劃</a:t>
            </a:r>
          </a:p>
        </p:txBody>
      </p:sp>
      <p:sp>
        <p:nvSpPr>
          <p:cNvPr id="22" name="文字方塊 25"/>
          <p:cNvSpPr txBox="1">
            <a:spLocks noChangeArrowheads="1"/>
          </p:cNvSpPr>
          <p:nvPr/>
        </p:nvSpPr>
        <p:spPr bwMode="auto">
          <a:xfrm>
            <a:off x="6194453" y="4354523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缺口</a:t>
            </a:r>
            <a:endParaRPr lang="en-US" altLang="zh-TW"/>
          </a:p>
          <a:p>
            <a:r>
              <a:rPr lang="zh-TW" altLang="en-US"/>
              <a:t>檢視</a:t>
            </a:r>
          </a:p>
        </p:txBody>
      </p:sp>
      <p:cxnSp>
        <p:nvCxnSpPr>
          <p:cNvPr id="23" name="直線單箭頭接點 22"/>
          <p:cNvCxnSpPr/>
          <p:nvPr/>
        </p:nvCxnSpPr>
        <p:spPr>
          <a:xfrm rot="5400000">
            <a:off x="7599390" y="4244986"/>
            <a:ext cx="79216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10800000" flipV="1">
            <a:off x="6915178" y="4641861"/>
            <a:ext cx="1079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rot="10800000" flipV="1">
            <a:off x="4932040" y="4653136"/>
            <a:ext cx="1079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13"/>
          <p:cNvSpPr txBox="1">
            <a:spLocks noChangeArrowheads="1"/>
          </p:cNvSpPr>
          <p:nvPr/>
        </p:nvSpPr>
        <p:spPr bwMode="auto">
          <a:xfrm>
            <a:off x="4251354" y="4293096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 smtClean="0"/>
              <a:t>異域</a:t>
            </a:r>
            <a:endParaRPr lang="en-US" altLang="zh-TW" dirty="0" smtClean="0"/>
          </a:p>
          <a:p>
            <a:r>
              <a:rPr lang="zh-TW" altLang="en-US" dirty="0" smtClean="0"/>
              <a:t>整合</a:t>
            </a:r>
            <a:endParaRPr lang="zh-TW" altLang="en-US" dirty="0"/>
          </a:p>
        </p:txBody>
      </p:sp>
      <p:cxnSp>
        <p:nvCxnSpPr>
          <p:cNvPr id="27" name="直線單箭頭接點 26"/>
          <p:cNvCxnSpPr/>
          <p:nvPr/>
        </p:nvCxnSpPr>
        <p:spPr>
          <a:xfrm rot="10800000">
            <a:off x="3614755" y="4635516"/>
            <a:ext cx="5842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1"/>
          <p:cNvSpPr txBox="1">
            <a:spLocks noChangeArrowheads="1"/>
          </p:cNvSpPr>
          <p:nvPr/>
        </p:nvSpPr>
        <p:spPr bwMode="auto">
          <a:xfrm>
            <a:off x="4067944" y="3140968"/>
            <a:ext cx="93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 smtClean="0"/>
              <a:t>需求</a:t>
            </a:r>
            <a:endParaRPr lang="en-US" altLang="zh-TW" dirty="0" smtClean="0"/>
          </a:p>
          <a:p>
            <a:r>
              <a:rPr lang="zh-TW" altLang="en-US" dirty="0" smtClean="0"/>
              <a:t>調查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4644008" y="3429000"/>
            <a:ext cx="5762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15616" y="2564904"/>
            <a:ext cx="7632848" cy="2736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 dirty="0"/>
              <a:t>探索機會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Knowing Opportunity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>
              <a:spcAft>
                <a:spcPts val="1200"/>
              </a:spcAft>
            </a:pPr>
            <a:r>
              <a:rPr lang="zh-TW" altLang="en-US" sz="2800" dirty="0"/>
              <a:t>適時反應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Ability </a:t>
            </a:r>
            <a:r>
              <a:rPr lang="en-US" altLang="zh-TW" sz="2800" dirty="0"/>
              <a:t>to </a:t>
            </a:r>
            <a:r>
              <a:rPr lang="en-US" altLang="zh-TW" sz="2800" dirty="0" smtClean="0"/>
              <a:t>React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>
              <a:spcAft>
                <a:spcPts val="1200"/>
              </a:spcAft>
            </a:pPr>
            <a:r>
              <a:rPr lang="zh-TW" altLang="en-US" sz="2800" dirty="0"/>
              <a:t>創新作為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React Innovatively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>
              <a:spcAft>
                <a:spcPts val="1200"/>
              </a:spcAft>
            </a:pPr>
            <a:r>
              <a:rPr lang="zh-TW" altLang="en-US" sz="2800" dirty="0" smtClean="0"/>
              <a:t>跨</a:t>
            </a:r>
            <a:r>
              <a:rPr lang="zh-TW" altLang="en-US" sz="2800" dirty="0"/>
              <a:t>域整合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Interdisciplinary Approach</a:t>
            </a:r>
            <a:r>
              <a:rPr lang="zh-TW" altLang="en-US" sz="2800" dirty="0" smtClean="0"/>
              <a:t>）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3.2.1 </a:t>
            </a:r>
            <a:r>
              <a:rPr lang="zh-TW" altLang="en-US" sz="4400" dirty="0" smtClean="0"/>
              <a:t>競爭策略的改變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/>
              <a:t>由</a:t>
            </a:r>
            <a:r>
              <a:rPr lang="zh-TW" altLang="en-US" sz="4400" dirty="0" smtClean="0"/>
              <a:t>效率轉變為創新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884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99" y="354013"/>
            <a:ext cx="8643998" cy="1143000"/>
          </a:xfrm>
        </p:spPr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latin typeface="+mj-ea"/>
              </a:rPr>
              <a:t>3.2.2 </a:t>
            </a:r>
            <a:r>
              <a:rPr lang="zh-TW" altLang="en-US" dirty="0" smtClean="0">
                <a:latin typeface="+mj-ea"/>
              </a:rPr>
              <a:t>農業</a:t>
            </a:r>
            <a:r>
              <a:rPr lang="zh-TW" altLang="en-US" dirty="0">
                <a:latin typeface="+mj-ea"/>
              </a:rPr>
              <a:t>的</a:t>
            </a:r>
            <a:r>
              <a:rPr lang="zh-TW" altLang="en-US" dirty="0" smtClean="0">
                <a:latin typeface="+mj-ea"/>
              </a:rPr>
              <a:t>演變</a:t>
            </a:r>
            <a:endParaRPr lang="zh-TW" altLang="en-US" dirty="0">
              <a:latin typeface="+mj-ea"/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139060" y="3400426"/>
            <a:ext cx="9645650" cy="523220"/>
          </a:xfrm>
          <a:prstGeom prst="curvedDownArrow">
            <a:avLst>
              <a:gd name="adj1" fmla="val 284590"/>
              <a:gd name="adj2" fmla="val 569180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現代農業</a:t>
            </a:r>
            <a:r>
              <a:rPr lang="zh-TW" altLang="en-US"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（科學的應用）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871339" y="4598140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400" dirty="0">
                <a:solidFill>
                  <a:srgbClr val="7E00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化肥、農藥、農機、雜交育種、水利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2419" y="1412777"/>
            <a:ext cx="8598207" cy="1816200"/>
            <a:chOff x="152" y="1199"/>
            <a:chExt cx="6512" cy="845"/>
          </a:xfrm>
        </p:grpSpPr>
        <p:sp>
          <p:nvSpPr>
            <p:cNvPr id="30729" name="Rectangle 4"/>
            <p:cNvSpPr>
              <a:spLocks noChangeArrowheads="1"/>
            </p:cNvSpPr>
            <p:nvPr/>
          </p:nvSpPr>
          <p:spPr bwMode="auto">
            <a:xfrm>
              <a:off x="2574" y="1199"/>
              <a:ext cx="3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90600" lvl="1" indent="-53340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None/>
              </a:pP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知識農業</a:t>
              </a:r>
              <a:r>
                <a:rPr lang="zh-TW" altLang="en-US" sz="2800" dirty="0">
                  <a:solidFill>
                    <a:srgbClr val="33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（知識的應用）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52" y="1504"/>
              <a:ext cx="6512" cy="540"/>
              <a:chOff x="152" y="1504"/>
              <a:chExt cx="6512" cy="540"/>
            </a:xfrm>
          </p:grpSpPr>
          <p:sp>
            <p:nvSpPr>
              <p:cNvPr id="30732" name="Rectangle 7"/>
              <p:cNvSpPr>
                <a:spLocks noChangeArrowheads="1"/>
              </p:cNvSpPr>
              <p:nvPr/>
            </p:nvSpPr>
            <p:spPr bwMode="auto">
              <a:xfrm>
                <a:off x="2738" y="1753"/>
                <a:ext cx="392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990600" lvl="1" indent="-53340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None/>
                </a:pPr>
                <a:r>
                  <a:rPr lang="zh-TW" altLang="en-US" sz="2400" dirty="0">
                    <a:solidFill>
                      <a:srgbClr val="7E005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資訊、生技、 設計、整合</a:t>
                </a:r>
              </a:p>
            </p:txBody>
          </p:sp>
          <p:sp>
            <p:nvSpPr>
              <p:cNvPr id="30733" name="Rectangle 8"/>
              <p:cNvSpPr>
                <a:spLocks noChangeArrowheads="1"/>
              </p:cNvSpPr>
              <p:nvPr/>
            </p:nvSpPr>
            <p:spPr bwMode="auto">
              <a:xfrm>
                <a:off x="152" y="1504"/>
                <a:ext cx="210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990600" lvl="1" indent="-533400" algn="r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None/>
                </a:pPr>
                <a:r>
                  <a:rPr lang="zh-TW" altLang="en-US" sz="2800" b="1" dirty="0" smtClean="0">
                    <a:solidFill>
                      <a:srgbClr val="A5002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服務業投入</a:t>
                </a:r>
                <a:endParaRPr lang="zh-TW" altLang="en-US" sz="2800" b="1" dirty="0">
                  <a:solidFill>
                    <a:srgbClr val="A5002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592960" y="5129214"/>
            <a:ext cx="6192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傳統農業</a:t>
            </a:r>
            <a:r>
              <a:rPr lang="zh-TW" altLang="en-US"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（經驗的應用）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-944686" y="4365104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0" lvl="1" indent="-533400" algn="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zh-TW" altLang="en-US" sz="28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產品投入</a:t>
            </a:r>
            <a:endParaRPr lang="zh-TW" altLang="en-US" sz="2800" b="1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054999" y="1997877"/>
            <a:ext cx="1584325" cy="1836737"/>
          </a:xfrm>
          <a:custGeom>
            <a:avLst/>
            <a:gdLst>
              <a:gd name="G0" fmla="+- -6013257 0 0"/>
              <a:gd name="G1" fmla="+- 10589722 0 0"/>
              <a:gd name="G2" fmla="+- -6013257 0 10589722"/>
              <a:gd name="G3" fmla="+- 10800 0 0"/>
              <a:gd name="G4" fmla="+- 0 0 -60132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18 0 0"/>
              <a:gd name="G9" fmla="+- 0 0 10589722"/>
              <a:gd name="G10" fmla="+- 8718 0 2700"/>
              <a:gd name="G11" fmla="cos G10 -6013257"/>
              <a:gd name="G12" fmla="sin G10 -6013257"/>
              <a:gd name="G13" fmla="cos 13500 -6013257"/>
              <a:gd name="G14" fmla="sin 13500 -6013257"/>
              <a:gd name="G15" fmla="+- G11 10800 0"/>
              <a:gd name="G16" fmla="+- G12 10800 0"/>
              <a:gd name="G17" fmla="+- G13 10800 0"/>
              <a:gd name="G18" fmla="+- G14 10800 0"/>
              <a:gd name="G19" fmla="*/ 8718 1 2"/>
              <a:gd name="G20" fmla="+- G19 5400 0"/>
              <a:gd name="G21" fmla="cos G20 -6013257"/>
              <a:gd name="G22" fmla="sin G20 -6013257"/>
              <a:gd name="G23" fmla="+- G21 10800 0"/>
              <a:gd name="G24" fmla="+- G12 G23 G22"/>
              <a:gd name="G25" fmla="+- G22 G23 G11"/>
              <a:gd name="G26" fmla="cos 10800 -6013257"/>
              <a:gd name="G27" fmla="sin 10800 -6013257"/>
              <a:gd name="G28" fmla="cos 8718 -6013257"/>
              <a:gd name="G29" fmla="sin 8718 -60132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589722"/>
              <a:gd name="G36" fmla="sin G34 10589722"/>
              <a:gd name="G37" fmla="+/ 10589722 -60132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18 G39"/>
              <a:gd name="G43" fmla="sin 871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4 w 21600"/>
              <a:gd name="T5" fmla="*/ 4618 h 21600"/>
              <a:gd name="T6" fmla="*/ 1540 w 21600"/>
              <a:gd name="T7" fmla="*/ 13882 h 21600"/>
              <a:gd name="T8" fmla="*/ 3651 w 21600"/>
              <a:gd name="T9" fmla="*/ 5810 h 21600"/>
              <a:gd name="T10" fmla="*/ 10386 w 21600"/>
              <a:gd name="T11" fmla="*/ -2694 h 21600"/>
              <a:gd name="T12" fmla="*/ 14240 w 21600"/>
              <a:gd name="T13" fmla="*/ 931 h 21600"/>
              <a:gd name="T14" fmla="*/ 10615 w 21600"/>
              <a:gd name="T15" fmla="*/ 478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533" y="2086"/>
                </a:moveTo>
                <a:cubicBezTo>
                  <a:pt x="5824" y="2230"/>
                  <a:pt x="2082" y="6089"/>
                  <a:pt x="2082" y="10799"/>
                </a:cubicBezTo>
                <a:cubicBezTo>
                  <a:pt x="2081" y="11735"/>
                  <a:pt x="2232" y="12665"/>
                  <a:pt x="2528" y="13553"/>
                </a:cubicBezTo>
                <a:lnTo>
                  <a:pt x="552" y="14211"/>
                </a:lnTo>
                <a:cubicBezTo>
                  <a:pt x="186" y="13111"/>
                  <a:pt x="0" y="11959"/>
                  <a:pt x="0" y="10800"/>
                </a:cubicBezTo>
                <a:cubicBezTo>
                  <a:pt x="-1" y="4964"/>
                  <a:pt x="4636" y="183"/>
                  <a:pt x="10469" y="5"/>
                </a:cubicBezTo>
                <a:lnTo>
                  <a:pt x="10386" y="-2694"/>
                </a:lnTo>
                <a:lnTo>
                  <a:pt x="14240" y="931"/>
                </a:lnTo>
                <a:lnTo>
                  <a:pt x="10615" y="4784"/>
                </a:lnTo>
                <a:lnTo>
                  <a:pt x="10533" y="208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555776" y="3969955"/>
            <a:ext cx="1584325" cy="1836737"/>
          </a:xfrm>
          <a:custGeom>
            <a:avLst/>
            <a:gdLst>
              <a:gd name="G0" fmla="+- -6013257 0 0"/>
              <a:gd name="G1" fmla="+- 10589722 0 0"/>
              <a:gd name="G2" fmla="+- -6013257 0 10589722"/>
              <a:gd name="G3" fmla="+- 10800 0 0"/>
              <a:gd name="G4" fmla="+- 0 0 -60132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18 0 0"/>
              <a:gd name="G9" fmla="+- 0 0 10589722"/>
              <a:gd name="G10" fmla="+- 8718 0 2700"/>
              <a:gd name="G11" fmla="cos G10 -6013257"/>
              <a:gd name="G12" fmla="sin G10 -6013257"/>
              <a:gd name="G13" fmla="cos 13500 -6013257"/>
              <a:gd name="G14" fmla="sin 13500 -6013257"/>
              <a:gd name="G15" fmla="+- G11 10800 0"/>
              <a:gd name="G16" fmla="+- G12 10800 0"/>
              <a:gd name="G17" fmla="+- G13 10800 0"/>
              <a:gd name="G18" fmla="+- G14 10800 0"/>
              <a:gd name="G19" fmla="*/ 8718 1 2"/>
              <a:gd name="G20" fmla="+- G19 5400 0"/>
              <a:gd name="G21" fmla="cos G20 -6013257"/>
              <a:gd name="G22" fmla="sin G20 -6013257"/>
              <a:gd name="G23" fmla="+- G21 10800 0"/>
              <a:gd name="G24" fmla="+- G12 G23 G22"/>
              <a:gd name="G25" fmla="+- G22 G23 G11"/>
              <a:gd name="G26" fmla="cos 10800 -6013257"/>
              <a:gd name="G27" fmla="sin 10800 -6013257"/>
              <a:gd name="G28" fmla="cos 8718 -6013257"/>
              <a:gd name="G29" fmla="sin 8718 -60132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589722"/>
              <a:gd name="G36" fmla="sin G34 10589722"/>
              <a:gd name="G37" fmla="+/ 10589722 -60132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18 G39"/>
              <a:gd name="G43" fmla="sin 871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4 w 21600"/>
              <a:gd name="T5" fmla="*/ 4618 h 21600"/>
              <a:gd name="T6" fmla="*/ 1540 w 21600"/>
              <a:gd name="T7" fmla="*/ 13882 h 21600"/>
              <a:gd name="T8" fmla="*/ 3651 w 21600"/>
              <a:gd name="T9" fmla="*/ 5810 h 21600"/>
              <a:gd name="T10" fmla="*/ 10386 w 21600"/>
              <a:gd name="T11" fmla="*/ -2694 h 21600"/>
              <a:gd name="T12" fmla="*/ 14240 w 21600"/>
              <a:gd name="T13" fmla="*/ 931 h 21600"/>
              <a:gd name="T14" fmla="*/ 10615 w 21600"/>
              <a:gd name="T15" fmla="*/ 478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533" y="2086"/>
                </a:moveTo>
                <a:cubicBezTo>
                  <a:pt x="5824" y="2230"/>
                  <a:pt x="2082" y="6089"/>
                  <a:pt x="2082" y="10799"/>
                </a:cubicBezTo>
                <a:cubicBezTo>
                  <a:pt x="2081" y="11735"/>
                  <a:pt x="2232" y="12665"/>
                  <a:pt x="2528" y="13553"/>
                </a:cubicBezTo>
                <a:lnTo>
                  <a:pt x="552" y="14211"/>
                </a:lnTo>
                <a:cubicBezTo>
                  <a:pt x="186" y="13111"/>
                  <a:pt x="0" y="11959"/>
                  <a:pt x="0" y="10800"/>
                </a:cubicBezTo>
                <a:cubicBezTo>
                  <a:pt x="-1" y="4964"/>
                  <a:pt x="4636" y="183"/>
                  <a:pt x="10469" y="5"/>
                </a:cubicBezTo>
                <a:lnTo>
                  <a:pt x="10386" y="-2694"/>
                </a:lnTo>
                <a:lnTo>
                  <a:pt x="14240" y="931"/>
                </a:lnTo>
                <a:lnTo>
                  <a:pt x="10615" y="4784"/>
                </a:lnTo>
                <a:lnTo>
                  <a:pt x="10533" y="208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5772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23728" y="2564904"/>
            <a:ext cx="6768752" cy="41044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TW" altLang="en-US" sz="2800" dirty="0" smtClean="0"/>
              <a:t>以科技支援競爭策略</a:t>
            </a:r>
            <a:endParaRPr lang="en-US" altLang="zh-TW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TW" altLang="en-US" sz="2800" dirty="0"/>
              <a:t>以服務業開發創意加值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119882"/>
            <a:ext cx="8640960" cy="1012974"/>
          </a:xfrm>
        </p:spPr>
        <p:txBody>
          <a:bodyPr/>
          <a:lstStyle/>
          <a:p>
            <a:r>
              <a:rPr lang="en-US" altLang="zh-TW" dirty="0" smtClean="0"/>
              <a:t>3.3 </a:t>
            </a:r>
            <a:r>
              <a:rPr lang="zh-TW" altLang="en-US" dirty="0" smtClean="0"/>
              <a:t>知識型農業的競爭力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139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640960" cy="65293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科技對競爭力支援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60288-5D55-4431-86AD-8C0E3E623926}" type="slidenum">
              <a:rPr lang="zh-TW" altLang="en-US" smtClean="0">
                <a:solidFill>
                  <a:prstClr val="black"/>
                </a:solidFill>
              </a:rPr>
              <a:pPr/>
              <a:t>99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4848" y="2276872"/>
            <a:ext cx="2130425" cy="3553024"/>
          </a:xfrm>
          <a:prstGeom prst="rect">
            <a:avLst/>
          </a:prstGeom>
          <a:solidFill>
            <a:srgbClr val="C0C0C0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51575" y="2302392"/>
            <a:ext cx="2130425" cy="3600761"/>
          </a:xfrm>
          <a:prstGeom prst="rect">
            <a:avLst/>
          </a:prstGeom>
          <a:solidFill>
            <a:srgbClr val="C0C0C0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479521" y="3031182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 smtClean="0">
                <a:latin typeface="+mn-ea"/>
              </a:rPr>
              <a:t>資訊技術</a:t>
            </a:r>
            <a:endParaRPr lang="zh-TW" altLang="en-US" sz="2200" dirty="0">
              <a:latin typeface="+mn-ea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89644" y="3029595"/>
            <a:ext cx="2755900" cy="511175"/>
          </a:xfrm>
          <a:prstGeom prst="rightArrowCallout">
            <a:avLst>
              <a:gd name="adj1" fmla="val 25000"/>
              <a:gd name="adj2" fmla="val 21741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 smtClean="0">
                <a:latin typeface="+mn-ea"/>
              </a:rPr>
              <a:t>探索機會</a:t>
            </a:r>
            <a:endParaRPr lang="zh-TW" altLang="en-US" sz="2200" dirty="0">
              <a:latin typeface="+mn-ea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87173" y="3658245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 smtClean="0">
                <a:latin typeface="+mn-ea"/>
              </a:rPr>
              <a:t>生物技術</a:t>
            </a:r>
            <a:endParaRPr lang="zh-TW" altLang="en-US" sz="2200" dirty="0">
              <a:latin typeface="+mn-ea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996135" y="3658245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>
                <a:latin typeface="+mn-ea"/>
              </a:rPr>
              <a:t>適時反應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79521" y="4387700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 smtClean="0">
                <a:latin typeface="+mn-ea"/>
              </a:rPr>
              <a:t>設計技術</a:t>
            </a:r>
            <a:endParaRPr lang="zh-TW" altLang="en-US" sz="2200" dirty="0">
              <a:latin typeface="+mn-ea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996135" y="4386113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>
                <a:latin typeface="+mn-ea"/>
              </a:rPr>
              <a:t>創新作為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487173" y="5052700"/>
            <a:ext cx="2754312" cy="509588"/>
          </a:xfrm>
          <a:prstGeom prst="leftArrowCallout">
            <a:avLst>
              <a:gd name="adj1" fmla="val 25000"/>
              <a:gd name="adj2" fmla="val 25000"/>
              <a:gd name="adj3" fmla="val 90083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 smtClean="0">
                <a:latin typeface="+mn-ea"/>
              </a:rPr>
              <a:t>整合技術</a:t>
            </a:r>
            <a:endParaRPr lang="zh-TW" altLang="en-US" sz="2200" dirty="0">
              <a:latin typeface="+mn-ea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996135" y="5070376"/>
            <a:ext cx="2755900" cy="511175"/>
          </a:xfrm>
          <a:prstGeom prst="rightArrowCallout">
            <a:avLst>
              <a:gd name="adj1" fmla="val 25000"/>
              <a:gd name="adj2" fmla="val 25000"/>
              <a:gd name="adj3" fmla="val 89855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200" dirty="0">
                <a:latin typeface="+mn-ea"/>
              </a:rPr>
              <a:t>跨域整合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047310" y="2620813"/>
            <a:ext cx="1179513" cy="3097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基本知識</a:t>
            </a:r>
            <a:endParaRPr lang="zh-TW" altLang="en-US" sz="4000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66062" y="236739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競爭力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16677" y="23758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技術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7" name="標題 2"/>
          <p:cNvSpPr txBox="1">
            <a:spLocks/>
          </p:cNvSpPr>
          <p:nvPr/>
        </p:nvSpPr>
        <p:spPr>
          <a:xfrm>
            <a:off x="251520" y="692696"/>
            <a:ext cx="8640960" cy="1012974"/>
          </a:xfrm>
          <a:prstGeom prst="rect">
            <a:avLst/>
          </a:prstGeom>
        </p:spPr>
        <p:txBody>
          <a:bodyPr vert="horz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3.3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知識型農業的競爭力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87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華康中黑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華康中黑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華康中黑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華康中黑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Arial"/>
      <a:ea typeface="華康中黑體"/>
      <a:cs typeface=""/>
    </a:majorFont>
    <a:minorFont>
      <a:latin typeface="Arial"/>
      <a:ea typeface="華康中黑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11831</TotalTime>
  <Words>5015</Words>
  <Application>Microsoft Office PowerPoint</Application>
  <PresentationFormat>如螢幕大小 (4:3)</PresentationFormat>
  <Paragraphs>1098</Paragraphs>
  <Slides>137</Slides>
  <Notes>49</Notes>
  <HiddenSlides>0</HiddenSlides>
  <MMClips>0</MMClips>
  <ScaleCrop>false</ScaleCrop>
  <HeadingPairs>
    <vt:vector size="6" baseType="variant"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137</vt:i4>
      </vt:variant>
    </vt:vector>
  </HeadingPairs>
  <TitlesOfParts>
    <vt:vector size="143" baseType="lpstr">
      <vt:lpstr>1_匯合</vt:lpstr>
      <vt:lpstr>Blends</vt:lpstr>
      <vt:lpstr>1_Blends</vt:lpstr>
      <vt:lpstr>2_Blends</vt:lpstr>
      <vt:lpstr>3_Blends</vt:lpstr>
      <vt:lpstr>Worksheet</vt:lpstr>
      <vt:lpstr>農業科技產業的發展趨勢</vt:lpstr>
      <vt:lpstr>課程大綱</vt:lpstr>
      <vt:lpstr>一、農業的轉型</vt:lpstr>
      <vt:lpstr>投影片 4</vt:lpstr>
      <vt:lpstr>1.1.1 農業的本質</vt:lpstr>
      <vt:lpstr>1.1.2 農業的三生功能</vt:lpstr>
      <vt:lpstr>1.1.3 農業的特質</vt:lpstr>
      <vt:lpstr>投影片 8</vt:lpstr>
      <vt:lpstr>1.2.1 農業革命</vt:lpstr>
      <vt:lpstr>1.2.2 農業的演變</vt:lpstr>
      <vt:lpstr>1.2.3 現代農業之要素</vt:lpstr>
      <vt:lpstr>現代化農業的競爭力 ~生產效率的提升~</vt:lpstr>
      <vt:lpstr>1.2.4 大農與小農</vt:lpstr>
      <vt:lpstr>1.2.5 農業的演變</vt:lpstr>
      <vt:lpstr>1.2.6 農業社經功能的轉型</vt:lpstr>
      <vt:lpstr>1.3 知識農業的驅動因素</vt:lpstr>
      <vt:lpstr>1.3 知識農業的驅動因素</vt:lpstr>
      <vt:lpstr>資訊落差的改變</vt:lpstr>
      <vt:lpstr>資訊的應用</vt:lpstr>
      <vt:lpstr>資訊技術成為農業經營的基本條件 及競爭力基礎</vt:lpstr>
      <vt:lpstr>1.3 知識農業的驅動因素</vt:lpstr>
      <vt:lpstr>生物技術的成熟</vt:lpstr>
      <vt:lpstr>1.3 知識農業的驅動因素</vt:lpstr>
      <vt:lpstr>環保意識的崛起</vt:lpstr>
      <vt:lpstr>1.3 知識農業的驅動因素</vt:lpstr>
      <vt:lpstr>農業資源的限制</vt:lpstr>
      <vt:lpstr>投影片 27</vt:lpstr>
      <vt:lpstr>糧食安全的疑慮</vt:lpstr>
      <vt:lpstr>1.3 知識農業的驅動因素</vt:lpstr>
      <vt:lpstr>消費型態的改變</vt:lpstr>
      <vt:lpstr>農業在新環境下，所面臨問題遠比以往複雜，所需應用的技術與知識更需專業訓練，已非傳統農民所能勝任，更需要一個新的營運體系及經營模式</vt:lpstr>
      <vt:lpstr>1.4 農業轉型</vt:lpstr>
      <vt:lpstr>投影片 33</vt:lpstr>
      <vt:lpstr>投影片 34</vt:lpstr>
      <vt:lpstr>投影片 35</vt:lpstr>
      <vt:lpstr>投影片 36</vt:lpstr>
      <vt:lpstr>創新之組合、整合、融合三部曲</vt:lpstr>
      <vt:lpstr>投影片 38</vt:lpstr>
      <vt:lpstr>投影片 39</vt:lpstr>
      <vt:lpstr>投影片 40</vt:lpstr>
      <vt:lpstr>投影片 41</vt:lpstr>
      <vt:lpstr>日本前瞻分析對於未來技術融合之必要性預測</vt:lpstr>
      <vt:lpstr>農業期刊引用來源跨領域分析</vt:lpstr>
      <vt:lpstr>投影片 44</vt:lpstr>
      <vt:lpstr>投影片 45</vt:lpstr>
      <vt:lpstr>投影片 46</vt:lpstr>
      <vt:lpstr>投影片 47</vt:lpstr>
      <vt:lpstr>GCI指標(Global Competitiveness Index, 全球競爭力指標)</vt:lpstr>
      <vt:lpstr>投影片 49</vt:lpstr>
      <vt:lpstr>知識經濟的競爭力基礎乃 以服務業為創造利基及價值</vt:lpstr>
      <vt:lpstr>投影片 51</vt:lpstr>
      <vt:lpstr>各國農業與服務業關連圖</vt:lpstr>
      <vt:lpstr>服務業主導的農產業</vt:lpstr>
      <vt:lpstr>投影片 54</vt:lpstr>
      <vt:lpstr>二、農業科技產業之發展</vt:lpstr>
      <vt:lpstr>投影片 56</vt:lpstr>
      <vt:lpstr>投影片 57</vt:lpstr>
      <vt:lpstr>European Innovation Scoreboard 2015 Measurement framework of  the Innovation Union Scoreboard</vt:lpstr>
      <vt:lpstr>European Innovation Scoreboard 2015  Innovation Union Scoreboard indicators</vt:lpstr>
      <vt:lpstr>2.3 科技研發與產業發展的關係</vt:lpstr>
      <vt:lpstr>美國農業部之策略計畫(2010~2015)</vt:lpstr>
      <vt:lpstr>美國農業部策略計畫之解讀</vt:lpstr>
      <vt:lpstr>日本食品、農業、農村基本計畫</vt:lpstr>
      <vt:lpstr>日本食品、農業、農村基本計畫之重要措施</vt:lpstr>
      <vt:lpstr>2012年日本食品、農業、農村基本計畫之解讀</vt:lpstr>
      <vt:lpstr>2.4 農業科技研發策略的改變</vt:lpstr>
      <vt:lpstr>投影片 67</vt:lpstr>
      <vt:lpstr>2.5 台灣農業功能的演變</vt:lpstr>
      <vt:lpstr>農業對政府的依賴 -補貼及輔導-</vt:lpstr>
      <vt:lpstr>2.6 台灣農業面臨的挑戰</vt:lpstr>
      <vt:lpstr>台灣農業因長期依賴政府的保護而逐漸喪失產業的競爭力</vt:lpstr>
      <vt:lpstr>全球社經趨勢提供了我國農業 發展的新契機  -知識型農企業的發展-</vt:lpstr>
      <vt:lpstr>2.7 全球社經變化的趨勢</vt:lpstr>
      <vt:lpstr>農業的多元領域整合</vt:lpstr>
      <vt:lpstr>投影片 75</vt:lpstr>
      <vt:lpstr>資源效率化的農業</vt:lpstr>
      <vt:lpstr>       國際農業趨勢變遷概要</vt:lpstr>
      <vt:lpstr>東亞農業發展趨勢五大主題</vt:lpstr>
      <vt:lpstr>投影片 79</vt:lpstr>
      <vt:lpstr>2.8 我國農業面臨的國際環境</vt:lpstr>
      <vt:lpstr>2.9 全球趨勢的解讀</vt:lpstr>
      <vt:lpstr>2.9.1 我國農業發展的新環境(1)</vt:lpstr>
      <vt:lpstr>農業技術的擴散模式</vt:lpstr>
      <vt:lpstr>2.9.2 我國農業發展的新環境(2)</vt:lpstr>
      <vt:lpstr>“金磚”四國</vt:lpstr>
      <vt:lpstr>新興市場的興起</vt:lpstr>
      <vt:lpstr>2.9.3 我國農業發展的新環境(3)</vt:lpstr>
      <vt:lpstr>創意農業的興起</vt:lpstr>
      <vt:lpstr>創意農業的發展潛力</vt:lpstr>
      <vt:lpstr>2.9.4 我國農業國際化的新環境(4)</vt:lpstr>
      <vt:lpstr>農業競爭力基礎的改變  </vt:lpstr>
      <vt:lpstr>小農國家的競爭力 (小而美)</vt:lpstr>
      <vt:lpstr>三、我國知識型農企業的發展策略</vt:lpstr>
      <vt:lpstr>3.1 科技產業 VS. 知識型產業</vt:lpstr>
      <vt:lpstr>3.2 科技研發應用之新模式</vt:lpstr>
      <vt:lpstr>3.2.1 競爭策略的改變 (由效率轉變為創新)</vt:lpstr>
      <vt:lpstr>3.2.2 農業的演變</vt:lpstr>
      <vt:lpstr>3.3 知識型農業的競爭力</vt:lpstr>
      <vt:lpstr>科技對競爭力支援</vt:lpstr>
      <vt:lpstr>3.3.1 資訊技術</vt:lpstr>
      <vt:lpstr>3.3.2 生物技術</vt:lpstr>
      <vt:lpstr>3.3.3 設計技術</vt:lpstr>
      <vt:lpstr>3.3.4 整合技術</vt:lpstr>
      <vt:lpstr>3.3.5 農業技術鏈之改變</vt:lpstr>
      <vt:lpstr>3.3.6 農企業的加值策略</vt:lpstr>
      <vt:lpstr>3.4 知識農業概念下農企業的發展策略</vt:lpstr>
      <vt:lpstr>投影片 107</vt:lpstr>
      <vt:lpstr>3.4.1 農企業發展策略(1)</vt:lpstr>
      <vt:lpstr>重要趨勢</vt:lpstr>
      <vt:lpstr>3.4.2 農企業發展策略(2)</vt:lpstr>
      <vt:lpstr>機會的探索</vt:lpstr>
      <vt:lpstr>台灣發展農企業的  需求優勢</vt:lpstr>
      <vt:lpstr>台灣發展農企業的  內在優勢</vt:lpstr>
      <vt:lpstr>台灣發展農企業的  環境優勢</vt:lpstr>
      <vt:lpstr>投影片 115</vt:lpstr>
      <vt:lpstr>3.4.3 農企業發展策略(3)</vt:lpstr>
      <vt:lpstr>企業價值  透過”商品特性”以滿足目標 顧客群的需求(  B to B  or  B to C  ) </vt:lpstr>
      <vt:lpstr>價值的需求</vt:lpstr>
      <vt:lpstr>投影片 119</vt:lpstr>
      <vt:lpstr>3.4.4 農企業發展策略(4)</vt:lpstr>
      <vt:lpstr>商品(產品&amp;服務)</vt:lpstr>
      <vt:lpstr>3.4.5 農企業發展策略(5)</vt:lpstr>
      <vt:lpstr>知識農業農企業的競爭力  由服務主導商品的行銷策略</vt:lpstr>
      <vt:lpstr>3.4.6 農企業發展策略(6)</vt:lpstr>
      <vt:lpstr>核心能量  企業賴以生存發展的特殊能量，以有別於競爭對手 (技術、價值、服務、通路、原料、客源等)</vt:lpstr>
      <vt:lpstr>3.4.7 農企業發展策略(7)</vt:lpstr>
      <vt:lpstr>合作夥伴(ALLIENIES)  對核心能量產生互補的其他企業，以推動營運模式的運作</vt:lpstr>
      <vt:lpstr>3.4.8 農企業發展策略(8)</vt:lpstr>
      <vt:lpstr>3.5 農業轉型政府角色的定位</vt:lpstr>
      <vt:lpstr>投影片 130</vt:lpstr>
      <vt:lpstr>四、農委會推動農業轉型的措施</vt:lpstr>
      <vt:lpstr>4.1 研發體系的轉型</vt:lpstr>
      <vt:lpstr>4.2 產業輔導的措施</vt:lpstr>
      <vt:lpstr>4.3 發展農企業的基礎建設</vt:lpstr>
      <vt:lpstr>4.4 21世紀人力素質</vt:lpstr>
      <vt:lpstr>五、綜合結語</vt:lpstr>
      <vt:lpstr>投影片 137</vt:lpstr>
    </vt:vector>
  </TitlesOfParts>
  <Company>Mint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農業科技產業的發展趨勢</dc:title>
  <dc:creator>行政院農業委員會</dc:creator>
  <cp:lastModifiedBy>tmp0020</cp:lastModifiedBy>
  <cp:revision>1031</cp:revision>
  <cp:lastPrinted>2011-12-28T04:57:30Z</cp:lastPrinted>
  <dcterms:created xsi:type="dcterms:W3CDTF">2016-10-20T00:49:40Z</dcterms:created>
  <dcterms:modified xsi:type="dcterms:W3CDTF">2016-10-21T02:09:14Z</dcterms:modified>
</cp:coreProperties>
</file>